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9" r:id="rId5"/>
    <p:sldId id="262" r:id="rId6"/>
    <p:sldId id="263" r:id="rId7"/>
    <p:sldId id="264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CBDE66B-0E9A-4323-91DB-3E2B61DFA5C1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277322B-EB64-45D2-A89F-C229CD1AA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76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E66B-0E9A-4323-91DB-3E2B61DFA5C1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322B-EB64-45D2-A89F-C229CD1AA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56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E66B-0E9A-4323-91DB-3E2B61DFA5C1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322B-EB64-45D2-A89F-C229CD1AA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14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E66B-0E9A-4323-91DB-3E2B61DFA5C1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322B-EB64-45D2-A89F-C229CD1AA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16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E66B-0E9A-4323-91DB-3E2B61DFA5C1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322B-EB64-45D2-A89F-C229CD1AA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129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E66B-0E9A-4323-91DB-3E2B61DFA5C1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322B-EB64-45D2-A89F-C229CD1AA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66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E66B-0E9A-4323-91DB-3E2B61DFA5C1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322B-EB64-45D2-A89F-C229CD1AA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716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CBDE66B-0E9A-4323-91DB-3E2B61DFA5C1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322B-EB64-45D2-A89F-C229CD1AA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133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CBDE66B-0E9A-4323-91DB-3E2B61DFA5C1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322B-EB64-45D2-A89F-C229CD1AA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10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E66B-0E9A-4323-91DB-3E2B61DFA5C1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322B-EB64-45D2-A89F-C229CD1AA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37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E66B-0E9A-4323-91DB-3E2B61DFA5C1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322B-EB64-45D2-A89F-C229CD1AA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16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E66B-0E9A-4323-91DB-3E2B61DFA5C1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322B-EB64-45D2-A89F-C229CD1AA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29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E66B-0E9A-4323-91DB-3E2B61DFA5C1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322B-EB64-45D2-A89F-C229CD1AA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78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E66B-0E9A-4323-91DB-3E2B61DFA5C1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322B-EB64-45D2-A89F-C229CD1AA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32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E66B-0E9A-4323-91DB-3E2B61DFA5C1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322B-EB64-45D2-A89F-C229CD1AA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90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E66B-0E9A-4323-91DB-3E2B61DFA5C1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322B-EB64-45D2-A89F-C229CD1AA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77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E66B-0E9A-4323-91DB-3E2B61DFA5C1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322B-EB64-45D2-A89F-C229CD1AA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57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CBDE66B-0E9A-4323-91DB-3E2B61DFA5C1}" type="datetimeFigureOut">
              <a:rPr lang="ru-RU" smtClean="0"/>
              <a:t>27.03.2017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277322B-EB64-45D2-A89F-C229CD1AA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70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0544" y="983673"/>
            <a:ext cx="9961418" cy="2147454"/>
          </a:xfrm>
        </p:spPr>
        <p:txBody>
          <a:bodyPr/>
          <a:lstStyle/>
          <a:p>
            <a:r>
              <a:rPr lang="uk-UA" dirty="0" smtClean="0"/>
              <a:t>Проект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Store Market</a:t>
            </a:r>
            <a:r>
              <a:rPr lang="ru-RU" dirty="0" smtClean="0"/>
              <a:t> </a:t>
            </a:r>
            <a:r>
              <a:rPr lang="en-US" dirty="0" smtClean="0"/>
              <a:t>Testing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476509" cy="227228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                                                                                          </a:t>
            </a:r>
            <a:r>
              <a:rPr lang="en-US" dirty="0" smtClean="0"/>
              <a:t> </a:t>
            </a:r>
            <a:r>
              <a:rPr lang="ru-RU" b="1" i="1" dirty="0" smtClean="0"/>
              <a:t>Автор Зуенко Виктория</a:t>
            </a:r>
            <a:endParaRPr lang="en-US" b="1" i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787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3" y="2603500"/>
            <a:ext cx="10607555" cy="3416300"/>
          </a:xfrm>
        </p:spPr>
        <p:txBody>
          <a:bodyPr>
            <a:normAutofit lnSpcReduction="10000"/>
          </a:bodyPr>
          <a:lstStyle/>
          <a:p>
            <a:r>
              <a:rPr lang="ru-RU" sz="5400" dirty="0" smtClean="0"/>
              <a:t>Количество часов тестирования                - </a:t>
            </a:r>
            <a:r>
              <a:rPr lang="ru-RU" sz="5400" b="1" dirty="0" smtClean="0">
                <a:solidFill>
                  <a:schemeClr val="accent1">
                    <a:lumMod val="75000"/>
                  </a:schemeClr>
                </a:solidFill>
              </a:rPr>
              <a:t>12 </a:t>
            </a:r>
          </a:p>
          <a:p>
            <a:pPr marL="0" indent="0">
              <a:buNone/>
            </a:pPr>
            <a:endParaRPr lang="ru-RU" sz="5400" dirty="0" smtClean="0"/>
          </a:p>
          <a:p>
            <a:r>
              <a:rPr lang="ru-RU" sz="5400" dirty="0" smtClean="0"/>
              <a:t>Количество </a:t>
            </a:r>
            <a:r>
              <a:rPr lang="en-US" sz="5400" dirty="0" smtClean="0"/>
              <a:t>bug</a:t>
            </a:r>
            <a:r>
              <a:rPr lang="ru-RU" sz="5400" dirty="0" smtClean="0"/>
              <a:t>            </a:t>
            </a:r>
            <a:r>
              <a:rPr lang="ru-RU" sz="5400" dirty="0"/>
              <a:t>-</a:t>
            </a:r>
            <a:r>
              <a:rPr lang="ru-RU" sz="5400" dirty="0" smtClean="0"/>
              <a:t> </a:t>
            </a:r>
            <a:r>
              <a:rPr lang="ru-RU" sz="5400" b="1" dirty="0" smtClean="0">
                <a:solidFill>
                  <a:schemeClr val="accent1">
                    <a:lumMod val="75000"/>
                  </a:schemeClr>
                </a:solidFill>
              </a:rPr>
              <a:t>4</a:t>
            </a:r>
          </a:p>
          <a:p>
            <a:pPr marL="0" indent="0">
              <a:buNone/>
            </a:pPr>
            <a:endParaRPr lang="ru-RU" sz="5400" dirty="0" smtClean="0"/>
          </a:p>
          <a:p>
            <a:pPr marL="0" indent="0">
              <a:buNone/>
            </a:pP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17015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295970" y="1799242"/>
            <a:ext cx="4663957" cy="4532283"/>
          </a:xfrm>
        </p:spPr>
        <p:txBody>
          <a:bodyPr>
            <a:normAutofit/>
          </a:bodyPr>
          <a:lstStyle/>
          <a:p>
            <a:pPr algn="ctr"/>
            <a:r>
              <a:rPr lang="uk-UA" sz="6000" dirty="0" smtClean="0"/>
              <a:t>Благодарю за внимание!</a:t>
            </a:r>
            <a:endParaRPr lang="ru-RU" sz="6000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1" y="890613"/>
            <a:ext cx="5514108" cy="5440912"/>
          </a:xfrm>
        </p:spPr>
      </p:pic>
    </p:spTree>
    <p:extLst>
      <p:ext uri="{BB962C8B-B14F-4D97-AF65-F5344CB8AC3E}">
        <p14:creationId xmlns:p14="http://schemas.microsoft.com/office/powerpoint/2010/main" val="96986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www.store-market.com.ua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430" y="2270990"/>
            <a:ext cx="8788025" cy="4587010"/>
          </a:xfrm>
        </p:spPr>
      </p:pic>
    </p:spTree>
    <p:extLst>
      <p:ext uri="{BB962C8B-B14F-4D97-AF65-F5344CB8AC3E}">
        <p14:creationId xmlns:p14="http://schemas.microsoft.com/office/powerpoint/2010/main" val="349144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97755" y="377151"/>
            <a:ext cx="3865134" cy="1735667"/>
          </a:xfrm>
        </p:spPr>
        <p:txBody>
          <a:bodyPr/>
          <a:lstStyle/>
          <a:p>
            <a:r>
              <a:rPr lang="ru-RU" dirty="0" smtClean="0"/>
              <a:t>Жизненный цикл сайта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703676" y="2355272"/>
            <a:ext cx="4893559" cy="3782291"/>
          </a:xfrm>
        </p:spPr>
        <p:txBody>
          <a:bodyPr>
            <a:normAutofit lnSpcReduction="10000"/>
          </a:bodyPr>
          <a:lstStyle/>
          <a:p>
            <a:r>
              <a:rPr lang="ru-RU" sz="1600" dirty="0" smtClean="0"/>
              <a:t>Цель посещения сайта – покупка/заказ товара.</a:t>
            </a:r>
          </a:p>
          <a:p>
            <a:endParaRPr lang="ru-RU" sz="1600" dirty="0" smtClean="0"/>
          </a:p>
          <a:p>
            <a:r>
              <a:rPr lang="ru-RU" sz="1600" dirty="0" smtClean="0"/>
              <a:t>Механизм:</a:t>
            </a:r>
          </a:p>
          <a:p>
            <a:pPr marL="285750" indent="-285750">
              <a:buFontTx/>
              <a:buChar char="-"/>
            </a:pPr>
            <a:r>
              <a:rPr lang="ru-RU" sz="1600" dirty="0" smtClean="0"/>
              <a:t>Авторизация;</a:t>
            </a:r>
          </a:p>
          <a:p>
            <a:pPr marL="285750" indent="-285750">
              <a:buFontTx/>
              <a:buChar char="-"/>
            </a:pPr>
            <a:r>
              <a:rPr lang="ru-RU" sz="1600" dirty="0" smtClean="0"/>
              <a:t>Выбор товара по разделам;</a:t>
            </a:r>
          </a:p>
          <a:p>
            <a:pPr marL="285750" indent="-285750">
              <a:buFontTx/>
              <a:buChar char="-"/>
            </a:pPr>
            <a:r>
              <a:rPr lang="ru-RU" sz="1600" dirty="0" smtClean="0"/>
              <a:t>Покупка выбранного товара</a:t>
            </a:r>
          </a:p>
          <a:p>
            <a:pPr marL="285750" indent="-285750">
              <a:buFontTx/>
              <a:buChar char="-"/>
            </a:pPr>
            <a:endParaRPr lang="ru-RU" sz="1600" dirty="0"/>
          </a:p>
          <a:p>
            <a:r>
              <a:rPr lang="ru-RU" sz="1600" dirty="0" smtClean="0"/>
              <a:t>Авторизация – спиральная модель;</a:t>
            </a:r>
          </a:p>
          <a:p>
            <a:r>
              <a:rPr lang="ru-RU" sz="1600" dirty="0" smtClean="0"/>
              <a:t>Выбор товара – спиральная модель;</a:t>
            </a:r>
          </a:p>
          <a:p>
            <a:r>
              <a:rPr lang="ru-RU" sz="1600" dirty="0" smtClean="0"/>
              <a:t>Покупка – </a:t>
            </a:r>
            <a:r>
              <a:rPr lang="en-US" sz="1600" dirty="0" smtClean="0"/>
              <a:t>V</a:t>
            </a:r>
            <a:r>
              <a:rPr lang="ru-RU" sz="1600" dirty="0" smtClean="0"/>
              <a:t> модель </a:t>
            </a:r>
            <a:r>
              <a:rPr lang="en-US" sz="1600" dirty="0" smtClean="0"/>
              <a:t>&amp;</a:t>
            </a:r>
            <a:r>
              <a:rPr lang="ru-RU" sz="1600" dirty="0" smtClean="0"/>
              <a:t> спиральная модель</a:t>
            </a:r>
          </a:p>
          <a:p>
            <a:endParaRPr lang="ru-RU" dirty="0" smtClean="0"/>
          </a:p>
          <a:p>
            <a:endParaRPr lang="ru-RU" dirty="0" smtClean="0"/>
          </a:p>
          <a:p>
            <a:pPr marL="285750" indent="-285750">
              <a:buFontTx/>
              <a:buChar char="-"/>
            </a:pPr>
            <a:endParaRPr lang="ru-RU" dirty="0"/>
          </a:p>
          <a:p>
            <a:endParaRPr lang="ru-RU" dirty="0"/>
          </a:p>
        </p:txBody>
      </p:sp>
      <p:pic>
        <p:nvPicPr>
          <p:cNvPr id="12" name="Рисунок 11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230" y="1244984"/>
            <a:ext cx="5945056" cy="4506974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675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Тестирование Авторизации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0154" y="2423390"/>
            <a:ext cx="10219628" cy="4296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2200" dirty="0" smtClean="0"/>
              <a:t>Для тестирования авторизации необходимо:</a:t>
            </a:r>
          </a:p>
          <a:p>
            <a:pPr marL="0" indent="0">
              <a:buNone/>
            </a:pPr>
            <a:endParaRPr lang="uk-UA" sz="2200" dirty="0" smtClean="0"/>
          </a:p>
          <a:p>
            <a:pPr>
              <a:buAutoNum type="arabicPeriod"/>
            </a:pPr>
            <a:r>
              <a:rPr lang="uk-UA" sz="2200" dirty="0" smtClean="0"/>
              <a:t>Зарегистрировать нового пользователя методом нажатия кнопки «Продолжить»;</a:t>
            </a:r>
          </a:p>
          <a:p>
            <a:pPr>
              <a:buAutoNum type="arabicPeriod"/>
            </a:pPr>
            <a:r>
              <a:rPr lang="uk-UA" sz="2200" dirty="0" smtClean="0"/>
              <a:t>Зарегистрировать нового пользователя </a:t>
            </a:r>
            <a:r>
              <a:rPr lang="ru-RU" sz="2200" dirty="0" smtClean="0"/>
              <a:t>«Анна»;</a:t>
            </a:r>
          </a:p>
          <a:p>
            <a:pPr>
              <a:buAutoNum type="arabicPeriod"/>
            </a:pPr>
            <a:r>
              <a:rPr lang="uk-UA" sz="2200" dirty="0"/>
              <a:t>Зарегистрировать нового </a:t>
            </a:r>
            <a:r>
              <a:rPr lang="uk-UA" sz="2200" dirty="0" smtClean="0"/>
              <a:t>пользователя «</a:t>
            </a:r>
            <a:r>
              <a:rPr lang="en-US" sz="2200" dirty="0" smtClean="0"/>
              <a:t>Ghghошvg</a:t>
            </a:r>
            <a:r>
              <a:rPr lang="ru-RU" sz="2200" dirty="0" smtClean="0"/>
              <a:t>»;</a:t>
            </a:r>
          </a:p>
          <a:p>
            <a:pPr>
              <a:buFont typeface="Wingdings 3" charset="2"/>
              <a:buAutoNum type="arabicPeriod"/>
            </a:pPr>
            <a:r>
              <a:rPr lang="uk-UA" sz="2200" dirty="0"/>
              <a:t>Зарегистрировать нового пользователя </a:t>
            </a:r>
            <a:r>
              <a:rPr lang="uk-UA" sz="2200" dirty="0" smtClean="0"/>
              <a:t>«</a:t>
            </a:r>
            <a:r>
              <a:rPr lang="en-US" sz="2200" dirty="0"/>
              <a:t>Fg#@%^</a:t>
            </a:r>
            <a:r>
              <a:rPr lang="ru-RU" sz="2200" dirty="0" smtClean="0"/>
              <a:t>»;</a:t>
            </a:r>
          </a:p>
          <a:p>
            <a:pPr>
              <a:buFont typeface="Wingdings 3" charset="2"/>
              <a:buAutoNum type="arabicPeriod"/>
            </a:pPr>
            <a:r>
              <a:rPr lang="ru-RU" sz="2200" dirty="0" smtClean="0"/>
              <a:t>Возобновить пароль пользователя «Анна»;</a:t>
            </a:r>
          </a:p>
          <a:p>
            <a:pPr>
              <a:buFont typeface="Wingdings 3" charset="2"/>
              <a:buAutoNum type="arabicPeriod"/>
            </a:pPr>
            <a:r>
              <a:rPr lang="ru-RU" sz="2200" dirty="0" smtClean="0"/>
              <a:t>Войти в акаунт пользователя «Анна»;</a:t>
            </a:r>
          </a:p>
          <a:p>
            <a:pPr>
              <a:buFont typeface="Wingdings 3" charset="2"/>
              <a:buAutoNum type="arabicPeriod"/>
            </a:pPr>
            <a:r>
              <a:rPr lang="ru-RU" sz="2200" dirty="0" smtClean="0"/>
              <a:t>Выйти из </a:t>
            </a:r>
            <a:r>
              <a:rPr lang="ru-RU" sz="2200" dirty="0"/>
              <a:t>акаунт пользователя «Анна</a:t>
            </a:r>
            <a:r>
              <a:rPr lang="ru-RU" sz="2200" dirty="0" smtClean="0"/>
              <a:t>»</a:t>
            </a:r>
            <a:endParaRPr lang="ru-RU" sz="2200" dirty="0"/>
          </a:p>
          <a:p>
            <a:pPr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69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Результаты тестирования Авторизации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1154954" y="2603499"/>
            <a:ext cx="9623882" cy="4115955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uk-UA" sz="2400" dirty="0"/>
              <a:t>Зарегистрировать нового пользователя методом нажатия кнопки «Продолжить</a:t>
            </a:r>
            <a:r>
              <a:rPr lang="uk-UA" sz="2400" dirty="0" smtClean="0"/>
              <a:t>»</a:t>
            </a:r>
            <a:r>
              <a:rPr lang="en-US" sz="2400" dirty="0" smtClean="0"/>
              <a:t>  -  </a:t>
            </a:r>
            <a:r>
              <a:rPr lang="en-US" sz="2400" b="1" dirty="0" smtClean="0">
                <a:solidFill>
                  <a:srgbClr val="FF0000"/>
                </a:solidFill>
              </a:rPr>
              <a:t>Fall</a:t>
            </a:r>
            <a:endParaRPr lang="uk-UA" sz="2400" b="1" dirty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uk-UA" sz="2400" dirty="0"/>
              <a:t>Зарегистрировать нового пользователя </a:t>
            </a:r>
            <a:r>
              <a:rPr lang="ru-RU" sz="2400" dirty="0"/>
              <a:t>«Анна</a:t>
            </a:r>
            <a:r>
              <a:rPr lang="ru-RU" sz="2400" dirty="0" smtClean="0"/>
              <a:t>»</a:t>
            </a:r>
            <a:r>
              <a:rPr lang="en-US" sz="2400" dirty="0" smtClean="0"/>
              <a:t> </a:t>
            </a:r>
            <a:r>
              <a:rPr lang="en-US" sz="2400" dirty="0"/>
              <a:t>-  </a:t>
            </a:r>
            <a:r>
              <a:rPr lang="en-US" sz="2400" b="1" dirty="0" smtClean="0">
                <a:solidFill>
                  <a:srgbClr val="00B050"/>
                </a:solidFill>
              </a:rPr>
              <a:t>Pass</a:t>
            </a:r>
            <a:endParaRPr lang="ru-RU" sz="2400" b="1" dirty="0">
              <a:solidFill>
                <a:srgbClr val="00B050"/>
              </a:solidFill>
            </a:endParaRPr>
          </a:p>
          <a:p>
            <a:pPr>
              <a:buAutoNum type="arabicPeriod"/>
            </a:pPr>
            <a:r>
              <a:rPr lang="uk-UA" sz="2400" dirty="0"/>
              <a:t>Зарегистрировать нового пользователя «</a:t>
            </a:r>
            <a:r>
              <a:rPr lang="en-US" sz="2400" dirty="0"/>
              <a:t>Ghghошvg</a:t>
            </a:r>
            <a:r>
              <a:rPr lang="ru-RU" sz="2400" dirty="0" smtClean="0"/>
              <a:t>»</a:t>
            </a:r>
            <a:r>
              <a:rPr lang="en-US" sz="2400" dirty="0"/>
              <a:t> -  </a:t>
            </a:r>
            <a:r>
              <a:rPr lang="en-US" sz="2400" b="1" dirty="0">
                <a:solidFill>
                  <a:srgbClr val="FF0000"/>
                </a:solidFill>
              </a:rPr>
              <a:t>Fall</a:t>
            </a:r>
            <a:endParaRPr lang="ru-RU" sz="2400" b="1" dirty="0">
              <a:solidFill>
                <a:srgbClr val="FF0000"/>
              </a:solidFill>
            </a:endParaRPr>
          </a:p>
          <a:p>
            <a:pPr>
              <a:buFont typeface="Wingdings 3" charset="2"/>
              <a:buAutoNum type="arabicPeriod"/>
            </a:pPr>
            <a:r>
              <a:rPr lang="uk-UA" sz="2400" dirty="0"/>
              <a:t>Зарегистрировать нового пользователя «</a:t>
            </a:r>
            <a:r>
              <a:rPr lang="en-US" sz="2400" dirty="0"/>
              <a:t>Fg</a:t>
            </a:r>
            <a:r>
              <a:rPr lang="en-US" sz="2400" dirty="0" smtClean="0"/>
              <a:t>#@%^</a:t>
            </a:r>
            <a:r>
              <a:rPr lang="en-US" sz="2400" dirty="0"/>
              <a:t> -  </a:t>
            </a:r>
            <a:r>
              <a:rPr lang="en-US" sz="2400" b="1" dirty="0">
                <a:solidFill>
                  <a:srgbClr val="FF0000"/>
                </a:solidFill>
              </a:rPr>
              <a:t>Fall</a:t>
            </a:r>
            <a:endParaRPr lang="ru-RU" sz="2400" b="1" dirty="0">
              <a:solidFill>
                <a:srgbClr val="FF0000"/>
              </a:solidFill>
            </a:endParaRPr>
          </a:p>
          <a:p>
            <a:pPr>
              <a:buFont typeface="Wingdings 3" charset="2"/>
              <a:buAutoNum type="arabicPeriod"/>
            </a:pPr>
            <a:r>
              <a:rPr lang="ru-RU" sz="2400" dirty="0"/>
              <a:t>Возобновить пароль пользователя «</a:t>
            </a:r>
            <a:r>
              <a:rPr lang="ru-RU" sz="2400" dirty="0" smtClean="0"/>
              <a:t>Анна»</a:t>
            </a:r>
            <a:r>
              <a:rPr lang="en-US" sz="2400" dirty="0" smtClean="0"/>
              <a:t> </a:t>
            </a:r>
            <a:r>
              <a:rPr lang="en-US" sz="2400" dirty="0"/>
              <a:t>-  </a:t>
            </a:r>
            <a:r>
              <a:rPr lang="en-US" sz="2400" b="1" dirty="0">
                <a:solidFill>
                  <a:srgbClr val="FF0000"/>
                </a:solidFill>
              </a:rPr>
              <a:t>Fall</a:t>
            </a:r>
            <a:endParaRPr lang="ru-RU" sz="2400" b="1" dirty="0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lang="ru-RU" sz="2400" dirty="0"/>
              <a:t>Войти в акаунт пользователя «</a:t>
            </a:r>
            <a:r>
              <a:rPr lang="ru-RU" sz="2400" dirty="0" smtClean="0"/>
              <a:t>Анна»</a:t>
            </a:r>
            <a:r>
              <a:rPr lang="en-US" sz="2400" dirty="0" smtClean="0"/>
              <a:t> </a:t>
            </a:r>
            <a:r>
              <a:rPr lang="en-US" sz="2400" dirty="0"/>
              <a:t>-  </a:t>
            </a:r>
            <a:r>
              <a:rPr lang="en-US" sz="2400" b="1" dirty="0">
                <a:solidFill>
                  <a:srgbClr val="00B050"/>
                </a:solidFill>
              </a:rPr>
              <a:t>Pass</a:t>
            </a:r>
            <a:endParaRPr lang="ru-RU" sz="2400" b="1" dirty="0">
              <a:solidFill>
                <a:srgbClr val="00B050"/>
              </a:solidFill>
            </a:endParaRPr>
          </a:p>
          <a:p>
            <a:pPr>
              <a:buAutoNum type="arabicPeriod"/>
            </a:pPr>
            <a:r>
              <a:rPr lang="ru-RU" sz="2400" dirty="0" smtClean="0"/>
              <a:t>Выйти </a:t>
            </a:r>
            <a:r>
              <a:rPr lang="ru-RU" sz="2400" dirty="0"/>
              <a:t>из акаунт пользователя «Анна</a:t>
            </a:r>
            <a:r>
              <a:rPr lang="ru-RU" sz="2400" dirty="0" smtClean="0"/>
              <a:t>»</a:t>
            </a:r>
            <a:r>
              <a:rPr lang="en-US" sz="2400" dirty="0" smtClean="0"/>
              <a:t> </a:t>
            </a:r>
            <a:r>
              <a:rPr lang="en-US" sz="2400" dirty="0"/>
              <a:t>-  </a:t>
            </a:r>
            <a:r>
              <a:rPr lang="en-US" sz="2400" b="1" dirty="0">
                <a:solidFill>
                  <a:srgbClr val="00B050"/>
                </a:solidFill>
              </a:rPr>
              <a:t>Pass</a:t>
            </a:r>
            <a:endParaRPr lang="ru-RU" sz="2400" b="1" dirty="0">
              <a:solidFill>
                <a:srgbClr val="00B05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639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Тестирование в</a:t>
            </a:r>
            <a:r>
              <a:rPr lang="ru-RU" dirty="0" err="1" smtClean="0"/>
              <a:t>ыбора</a:t>
            </a:r>
            <a:r>
              <a:rPr lang="ru-RU" dirty="0" smtClean="0"/>
              <a:t> товара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r>
              <a:rPr lang="uk-UA" sz="2000" dirty="0" smtClean="0"/>
              <a:t>Для </a:t>
            </a:r>
            <a:r>
              <a:rPr lang="uk-UA" sz="2000" dirty="0"/>
              <a:t>тестирования </a:t>
            </a:r>
            <a:r>
              <a:rPr lang="uk-UA" sz="2000" dirty="0" smtClean="0"/>
              <a:t>выбора товара </a:t>
            </a:r>
            <a:r>
              <a:rPr lang="uk-UA" sz="2000" dirty="0"/>
              <a:t>необходимо:</a:t>
            </a:r>
          </a:p>
          <a:p>
            <a:pPr marL="0" indent="0">
              <a:buNone/>
            </a:pPr>
            <a:endParaRPr lang="ru-RU" sz="2000" dirty="0" smtClean="0"/>
          </a:p>
          <a:p>
            <a:pPr>
              <a:buAutoNum type="arabicPeriod"/>
            </a:pPr>
            <a:r>
              <a:rPr lang="ru-RU" sz="2000" dirty="0" smtClean="0"/>
              <a:t>Выбрать товар с помощью кнопки «Купить»;</a:t>
            </a:r>
          </a:p>
          <a:p>
            <a:pPr>
              <a:buFont typeface="Wingdings 3" charset="2"/>
              <a:buAutoNum type="arabicPeriod"/>
            </a:pPr>
            <a:r>
              <a:rPr lang="ru-RU" sz="2000" dirty="0"/>
              <a:t>Выбрать товар с помощью </a:t>
            </a:r>
            <a:r>
              <a:rPr lang="ru-RU" sz="2000" dirty="0" smtClean="0"/>
              <a:t>нажатия на картинку товара;</a:t>
            </a:r>
          </a:p>
          <a:p>
            <a:pPr>
              <a:buFont typeface="Wingdings 3" charset="2"/>
              <a:buAutoNum type="arabicPeriod"/>
            </a:pPr>
            <a:r>
              <a:rPr lang="ru-RU" sz="2000" dirty="0" smtClean="0"/>
              <a:t>Отменить выбранный товар</a:t>
            </a:r>
          </a:p>
          <a:p>
            <a:pPr marL="0" indent="0">
              <a:buNone/>
            </a:pPr>
            <a:endParaRPr lang="ru-RU" dirty="0"/>
          </a:p>
          <a:p>
            <a:pPr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79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Результаты тестирования в</a:t>
            </a:r>
            <a:r>
              <a:rPr lang="ru-RU" dirty="0" err="1" smtClean="0"/>
              <a:t>ыбора</a:t>
            </a:r>
            <a:r>
              <a:rPr lang="ru-RU" dirty="0" smtClean="0"/>
              <a:t> товара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734292" y="2603500"/>
            <a:ext cx="10377054" cy="3416300"/>
          </a:xfrm>
        </p:spPr>
        <p:txBody>
          <a:bodyPr/>
          <a:lstStyle/>
          <a:p>
            <a:pPr marL="0" indent="0">
              <a:buNone/>
            </a:pPr>
            <a:endParaRPr lang="ru-RU" sz="2000" dirty="0" smtClean="0"/>
          </a:p>
          <a:p>
            <a:pPr>
              <a:buAutoNum type="arabicPeriod"/>
            </a:pPr>
            <a:r>
              <a:rPr lang="ru-RU" sz="2400" dirty="0" smtClean="0"/>
              <a:t>Выбрать товар с помощью кнопки «Купить» - </a:t>
            </a:r>
            <a:r>
              <a:rPr lang="en-US" sz="2400" b="1" dirty="0" smtClean="0">
                <a:solidFill>
                  <a:srgbClr val="00B050"/>
                </a:solidFill>
              </a:rPr>
              <a:t>Pass</a:t>
            </a:r>
            <a:endParaRPr lang="ru-RU" sz="2400" b="1" dirty="0" smtClean="0">
              <a:solidFill>
                <a:srgbClr val="00B050"/>
              </a:solidFill>
            </a:endParaRPr>
          </a:p>
          <a:p>
            <a:pPr>
              <a:buFont typeface="Wingdings 3" charset="2"/>
              <a:buAutoNum type="arabicPeriod"/>
            </a:pPr>
            <a:r>
              <a:rPr lang="ru-RU" sz="2400" dirty="0"/>
              <a:t>Выбрать товар с помощью </a:t>
            </a:r>
            <a:r>
              <a:rPr lang="ru-RU" sz="2400" dirty="0" smtClean="0"/>
              <a:t>нажатия на картинку товара</a:t>
            </a:r>
            <a:r>
              <a:rPr lang="en-US" sz="2400" dirty="0" smtClean="0"/>
              <a:t> - </a:t>
            </a:r>
            <a:r>
              <a:rPr lang="en-US" sz="2400" b="1" dirty="0" smtClean="0">
                <a:solidFill>
                  <a:srgbClr val="00B050"/>
                </a:solidFill>
              </a:rPr>
              <a:t>Pass</a:t>
            </a:r>
            <a:endParaRPr lang="ru-RU" sz="2400" b="1" dirty="0" smtClean="0">
              <a:solidFill>
                <a:srgbClr val="00B050"/>
              </a:solidFill>
            </a:endParaRPr>
          </a:p>
          <a:p>
            <a:pPr>
              <a:buFont typeface="Wingdings 3" charset="2"/>
              <a:buAutoNum type="arabicPeriod"/>
            </a:pPr>
            <a:r>
              <a:rPr lang="ru-RU" sz="2400" dirty="0" smtClean="0"/>
              <a:t>Отменить выбранный товар</a:t>
            </a:r>
            <a:r>
              <a:rPr lang="en-US" sz="2400" dirty="0" smtClean="0"/>
              <a:t> - </a:t>
            </a:r>
            <a:r>
              <a:rPr lang="en-US" sz="2400" b="1" dirty="0" smtClean="0">
                <a:solidFill>
                  <a:srgbClr val="00B050"/>
                </a:solidFill>
              </a:rPr>
              <a:t>Pass</a:t>
            </a:r>
            <a:endParaRPr lang="ru-RU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900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Тестирование покупки </a:t>
            </a:r>
            <a:r>
              <a:rPr lang="ru-RU" dirty="0" smtClean="0"/>
              <a:t>товара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54954" y="2063173"/>
            <a:ext cx="10856937" cy="46285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r>
              <a:rPr lang="uk-UA" sz="2000" dirty="0" smtClean="0"/>
              <a:t>Для </a:t>
            </a:r>
            <a:r>
              <a:rPr lang="uk-UA" sz="2000" dirty="0"/>
              <a:t>тестирования </a:t>
            </a:r>
            <a:r>
              <a:rPr lang="uk-UA" sz="2000" dirty="0" smtClean="0"/>
              <a:t>покупки товара </a:t>
            </a:r>
            <a:r>
              <a:rPr lang="uk-UA" sz="2000" dirty="0"/>
              <a:t>необходимо:</a:t>
            </a:r>
          </a:p>
          <a:p>
            <a:pPr marL="0" indent="0">
              <a:buNone/>
            </a:pPr>
            <a:endParaRPr lang="ru-RU" sz="2000" dirty="0" smtClean="0"/>
          </a:p>
          <a:p>
            <a:pPr>
              <a:buAutoNum type="arabicPeriod"/>
            </a:pPr>
            <a:r>
              <a:rPr lang="ru-RU" sz="2000" dirty="0" smtClean="0"/>
              <a:t>Купить товар зарегистрированным пользователем «Анна»;</a:t>
            </a:r>
          </a:p>
          <a:p>
            <a:pPr>
              <a:buAutoNum type="arabicPeriod"/>
            </a:pPr>
            <a:r>
              <a:rPr lang="ru-RU" sz="2000" dirty="0"/>
              <a:t>Купить товар с помощью кнопки «Купить»; </a:t>
            </a:r>
            <a:endParaRPr lang="ru-RU" sz="2000" dirty="0" smtClean="0"/>
          </a:p>
          <a:p>
            <a:pPr>
              <a:buAutoNum type="arabicPeriod"/>
            </a:pPr>
            <a:r>
              <a:rPr lang="ru-RU" sz="2000" dirty="0"/>
              <a:t>Купить товар с помощью кнопки </a:t>
            </a:r>
            <a:r>
              <a:rPr lang="ru-RU" sz="2000" dirty="0" smtClean="0"/>
              <a:t>«Оформить заказ»;</a:t>
            </a:r>
            <a:endParaRPr lang="ru-RU" sz="2000" dirty="0"/>
          </a:p>
          <a:p>
            <a:pPr>
              <a:buAutoNum type="arabicPeriod"/>
            </a:pPr>
            <a:r>
              <a:rPr lang="uk-UA" sz="2000" dirty="0" smtClean="0"/>
              <a:t>Изменить количество товаров в корзине на «123»;</a:t>
            </a:r>
          </a:p>
          <a:p>
            <a:pPr>
              <a:buFont typeface="Wingdings 3" charset="2"/>
              <a:buAutoNum type="arabicPeriod"/>
            </a:pPr>
            <a:r>
              <a:rPr lang="uk-UA" sz="2000" dirty="0"/>
              <a:t>Изменить количество товаров в корзине на «</a:t>
            </a:r>
            <a:r>
              <a:rPr lang="uk-UA" sz="2000" dirty="0" smtClean="0"/>
              <a:t>123456789101112»;</a:t>
            </a:r>
          </a:p>
          <a:p>
            <a:pPr>
              <a:buFont typeface="Wingdings 3" charset="2"/>
              <a:buAutoNum type="arabicPeriod"/>
            </a:pPr>
            <a:r>
              <a:rPr lang="uk-UA" sz="2000" dirty="0" smtClean="0"/>
              <a:t>Изменить количество товаров в корзине на «</a:t>
            </a:r>
            <a:r>
              <a:rPr lang="en-US" sz="2000" dirty="0"/>
              <a:t>dfakdjfj</a:t>
            </a:r>
            <a:r>
              <a:rPr lang="uk-UA" sz="2000" dirty="0" smtClean="0"/>
              <a:t>»;</a:t>
            </a:r>
          </a:p>
          <a:p>
            <a:pPr>
              <a:buFont typeface="Wingdings 3" charset="2"/>
              <a:buAutoNum type="arabicPeriod"/>
            </a:pPr>
            <a:r>
              <a:rPr lang="uk-UA" sz="2000" dirty="0"/>
              <a:t>Изменить количество товаров в корзине на </a:t>
            </a:r>
            <a:r>
              <a:rPr lang="uk-UA" sz="2000" dirty="0" smtClean="0"/>
              <a:t>«</a:t>
            </a:r>
            <a:r>
              <a:rPr lang="en-US" sz="2000" dirty="0"/>
              <a:t>25%$^</a:t>
            </a:r>
            <a:r>
              <a:rPr lang="uk-UA" sz="2000" dirty="0" smtClean="0"/>
              <a:t>»</a:t>
            </a:r>
            <a:endParaRPr lang="uk-UA" sz="2000" dirty="0"/>
          </a:p>
          <a:p>
            <a:pPr marL="0" indent="0">
              <a:buNone/>
            </a:pPr>
            <a:endParaRPr lang="uk-UA" dirty="0" smtClean="0"/>
          </a:p>
          <a:p>
            <a:pPr>
              <a:buFont typeface="Wingdings 3" charset="2"/>
              <a:buAutoNum type="arabicPeriod"/>
            </a:pPr>
            <a:endParaRPr lang="uk-UA" dirty="0" smtClean="0"/>
          </a:p>
          <a:p>
            <a:pPr>
              <a:buFont typeface="Wingdings 3" charset="2"/>
              <a:buAutoNum type="arabicPeriod"/>
            </a:pPr>
            <a:endParaRPr lang="uk-UA" dirty="0"/>
          </a:p>
          <a:p>
            <a:pPr>
              <a:buAutoNum type="arabicPeriod"/>
            </a:pP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373616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Результаты тестирования покупки </a:t>
            </a:r>
            <a:r>
              <a:rPr lang="ru-RU" dirty="0" smtClean="0"/>
              <a:t>товара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54954" y="2063173"/>
            <a:ext cx="10856937" cy="46285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r>
              <a:rPr lang="uk-UA" sz="2000" dirty="0" smtClean="0"/>
              <a:t>Для </a:t>
            </a:r>
            <a:r>
              <a:rPr lang="uk-UA" sz="2000" dirty="0"/>
              <a:t>тестирования </a:t>
            </a:r>
            <a:r>
              <a:rPr lang="uk-UA" sz="2000" dirty="0" smtClean="0"/>
              <a:t>покупки товара </a:t>
            </a:r>
            <a:r>
              <a:rPr lang="uk-UA" sz="2000" dirty="0"/>
              <a:t>необходимо:</a:t>
            </a:r>
          </a:p>
          <a:p>
            <a:pPr marL="0" indent="0">
              <a:buNone/>
            </a:pPr>
            <a:endParaRPr lang="ru-RU" sz="2000" dirty="0" smtClean="0"/>
          </a:p>
          <a:p>
            <a:pPr>
              <a:buAutoNum type="arabicPeriod"/>
            </a:pPr>
            <a:r>
              <a:rPr lang="ru-RU" sz="2000" dirty="0" smtClean="0"/>
              <a:t>Купить товар зарегистрированным пользователем «Анна» - </a:t>
            </a:r>
            <a:r>
              <a:rPr lang="en-US" sz="2000" b="1" dirty="0" smtClean="0">
                <a:solidFill>
                  <a:srgbClr val="00B050"/>
                </a:solidFill>
              </a:rPr>
              <a:t>Pass</a:t>
            </a:r>
            <a:endParaRPr lang="ru-RU" sz="2000" b="1" dirty="0" smtClean="0">
              <a:solidFill>
                <a:srgbClr val="00B050"/>
              </a:solidFill>
            </a:endParaRPr>
          </a:p>
          <a:p>
            <a:pPr>
              <a:buAutoNum type="arabicPeriod"/>
            </a:pPr>
            <a:r>
              <a:rPr lang="ru-RU" sz="2000" dirty="0"/>
              <a:t>Купить товар с помощью кнопки «Купить</a:t>
            </a:r>
            <a:r>
              <a:rPr lang="ru-RU" sz="2000" dirty="0" smtClean="0"/>
              <a:t>»</a:t>
            </a:r>
            <a:r>
              <a:rPr lang="en-US" sz="2000" dirty="0" smtClean="0"/>
              <a:t> - </a:t>
            </a:r>
            <a:r>
              <a:rPr lang="en-US" sz="2000" b="1" dirty="0" smtClean="0">
                <a:solidFill>
                  <a:srgbClr val="00B050"/>
                </a:solidFill>
              </a:rPr>
              <a:t>Pass</a:t>
            </a:r>
            <a:endParaRPr lang="ru-RU" sz="2000" b="1" dirty="0" smtClean="0">
              <a:solidFill>
                <a:srgbClr val="00B050"/>
              </a:solidFill>
            </a:endParaRPr>
          </a:p>
          <a:p>
            <a:pPr>
              <a:buAutoNum type="arabicPeriod"/>
            </a:pPr>
            <a:r>
              <a:rPr lang="ru-RU" sz="2000" dirty="0"/>
              <a:t>Купить товар с помощью кнопки </a:t>
            </a:r>
            <a:r>
              <a:rPr lang="ru-RU" sz="2000" dirty="0" smtClean="0"/>
              <a:t>«Оформить заказ»</a:t>
            </a:r>
            <a:r>
              <a:rPr lang="en-US" sz="2000" dirty="0" smtClean="0"/>
              <a:t> - </a:t>
            </a:r>
            <a:r>
              <a:rPr lang="en-US" sz="2000" b="1" dirty="0" smtClean="0">
                <a:solidFill>
                  <a:srgbClr val="00B050"/>
                </a:solidFill>
              </a:rPr>
              <a:t>Pass</a:t>
            </a:r>
            <a:endParaRPr lang="ru-RU" sz="2000" b="1" dirty="0">
              <a:solidFill>
                <a:srgbClr val="00B050"/>
              </a:solidFill>
            </a:endParaRPr>
          </a:p>
          <a:p>
            <a:pPr>
              <a:buAutoNum type="arabicPeriod"/>
            </a:pPr>
            <a:r>
              <a:rPr lang="uk-UA" sz="2000" dirty="0" smtClean="0"/>
              <a:t>Изменить количество товаров в корзине на «123»</a:t>
            </a:r>
            <a:r>
              <a:rPr lang="en-US" sz="2000" dirty="0" smtClean="0"/>
              <a:t> - </a:t>
            </a:r>
            <a:r>
              <a:rPr lang="en-US" sz="2000" b="1" dirty="0" smtClean="0">
                <a:solidFill>
                  <a:srgbClr val="00B050"/>
                </a:solidFill>
              </a:rPr>
              <a:t>Pass</a:t>
            </a:r>
            <a:endParaRPr lang="uk-UA" sz="2000" b="1" dirty="0" smtClean="0">
              <a:solidFill>
                <a:srgbClr val="00B050"/>
              </a:solidFill>
            </a:endParaRPr>
          </a:p>
          <a:p>
            <a:pPr>
              <a:buFont typeface="Wingdings 3" charset="2"/>
              <a:buAutoNum type="arabicPeriod"/>
            </a:pPr>
            <a:r>
              <a:rPr lang="uk-UA" sz="2000" dirty="0"/>
              <a:t>Изменить количество товаров в корзине на «</a:t>
            </a:r>
            <a:r>
              <a:rPr lang="uk-UA" sz="2000" dirty="0" smtClean="0"/>
              <a:t>123456789101112»</a:t>
            </a:r>
            <a:r>
              <a:rPr lang="en-US" sz="2000" dirty="0" smtClean="0"/>
              <a:t> - </a:t>
            </a:r>
            <a:r>
              <a:rPr lang="en-US" sz="2000" b="1" dirty="0" smtClean="0">
                <a:solidFill>
                  <a:srgbClr val="FF0000"/>
                </a:solidFill>
              </a:rPr>
              <a:t>Fall </a:t>
            </a:r>
            <a:r>
              <a:rPr lang="en-US" sz="2000" b="1" dirty="0" smtClean="0">
                <a:solidFill>
                  <a:schemeClr val="tx1"/>
                </a:solidFill>
              </a:rPr>
              <a:t>(max 1000)</a:t>
            </a:r>
            <a:endParaRPr lang="uk-UA" sz="2000" b="1" dirty="0" smtClean="0">
              <a:solidFill>
                <a:schemeClr val="tx1"/>
              </a:solidFill>
            </a:endParaRPr>
          </a:p>
          <a:p>
            <a:pPr>
              <a:buFont typeface="Wingdings 3" charset="2"/>
              <a:buAutoNum type="arabicPeriod"/>
            </a:pPr>
            <a:r>
              <a:rPr lang="uk-UA" sz="2000" dirty="0" smtClean="0"/>
              <a:t>Изменить количество товаров в корзине на «</a:t>
            </a:r>
            <a:r>
              <a:rPr lang="en-US" sz="2000" dirty="0"/>
              <a:t>dfakdjfj</a:t>
            </a:r>
            <a:r>
              <a:rPr lang="uk-UA" sz="2000" dirty="0" smtClean="0"/>
              <a:t>»</a:t>
            </a:r>
            <a:r>
              <a:rPr lang="en-US" sz="2000" dirty="0" smtClean="0"/>
              <a:t> -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Fall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tx1"/>
                </a:solidFill>
              </a:rPr>
              <a:t>(max 1000)</a:t>
            </a:r>
            <a:endParaRPr lang="uk-UA" sz="2000" b="1" dirty="0" smtClean="0">
              <a:solidFill>
                <a:schemeClr val="tx1"/>
              </a:solidFill>
            </a:endParaRPr>
          </a:p>
          <a:p>
            <a:pPr>
              <a:buFont typeface="Wingdings 3" charset="2"/>
              <a:buAutoNum type="arabicPeriod"/>
            </a:pPr>
            <a:r>
              <a:rPr lang="uk-UA" sz="2000" dirty="0"/>
              <a:t>Изменить количество товаров в корзине на </a:t>
            </a:r>
            <a:r>
              <a:rPr lang="uk-UA" sz="2000" dirty="0" smtClean="0"/>
              <a:t>«</a:t>
            </a:r>
            <a:r>
              <a:rPr lang="en-US" sz="2000" dirty="0"/>
              <a:t>25%$^</a:t>
            </a:r>
            <a:r>
              <a:rPr lang="uk-UA" sz="2000" dirty="0" smtClean="0"/>
              <a:t>»</a:t>
            </a:r>
            <a:r>
              <a:rPr lang="en-US" sz="2000" dirty="0" smtClean="0"/>
              <a:t> -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Fall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tx1"/>
                </a:solidFill>
              </a:rPr>
              <a:t>(max 1000)</a:t>
            </a:r>
            <a:endParaRPr lang="uk-UA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uk-UA" dirty="0" smtClean="0"/>
          </a:p>
          <a:p>
            <a:pPr>
              <a:buFont typeface="Wingdings 3" charset="2"/>
              <a:buAutoNum type="arabicPeriod"/>
            </a:pPr>
            <a:endParaRPr lang="uk-UA" dirty="0" smtClean="0"/>
          </a:p>
          <a:p>
            <a:pPr>
              <a:buFont typeface="Wingdings 3" charset="2"/>
              <a:buAutoNum type="arabicPeriod"/>
            </a:pPr>
            <a:endParaRPr lang="uk-UA" dirty="0"/>
          </a:p>
          <a:p>
            <a:pPr>
              <a:buAutoNum type="arabicPeriod"/>
            </a:pP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877701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кстура гранж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154</TotalTime>
  <Words>407</Words>
  <Application>Microsoft Office PowerPoint</Application>
  <PresentationFormat>Широкоэкранный</PresentationFormat>
  <Paragraphs>81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Совет директоров</vt:lpstr>
      <vt:lpstr>Проект Store Market Testing</vt:lpstr>
      <vt:lpstr>www.store-market.com.ua</vt:lpstr>
      <vt:lpstr>Жизненный цикл сайта</vt:lpstr>
      <vt:lpstr>Тестирование Авторизации</vt:lpstr>
      <vt:lpstr>Результаты тестирования Авторизации</vt:lpstr>
      <vt:lpstr>Тестирование выбора товара</vt:lpstr>
      <vt:lpstr>Результаты тестирования выбора товара</vt:lpstr>
      <vt:lpstr>Тестирование покупки товара</vt:lpstr>
      <vt:lpstr>Результаты тестирования покупки товара</vt:lpstr>
      <vt:lpstr>Итоги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Store Market</dc:title>
  <dc:creator>Veta</dc:creator>
  <cp:lastModifiedBy>Veta</cp:lastModifiedBy>
  <cp:revision>15</cp:revision>
  <dcterms:created xsi:type="dcterms:W3CDTF">2017-03-27T01:53:22Z</dcterms:created>
  <dcterms:modified xsi:type="dcterms:W3CDTF">2017-03-27T04:27:43Z</dcterms:modified>
</cp:coreProperties>
</file>