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BA669E5-1C92-4863-AE2B-3EFBBB8A9230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7AB4F461-EEB6-463C-BC9E-8B647FFF217A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16DFC57-DDED-41ED-AEAF-FF59E8B45A26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8003FF4-DF68-4B4E-82FB-F53B59C7CE72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915E92F-321E-450E-B64C-F83971FB93CC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ACEBED1-9C4D-435E-BA25-9F34E7048982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D27A4D9-970E-47E5-A995-DEF9CA2A2C59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F8EDF4B-BA8E-42AC-8792-FB837B179769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9CA5A04E-EFC2-4FB8-8464-0116BC570079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0C4E561-C3F0-4C01-AE32-C9692A3623A9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CB77D58-C5C7-4BCA-9C70-FD07B6E92996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1" name="Google Shape;11;p2"/>
          <p:cNvGrpSpPr/>
          <p:nvPr/>
        </p:nvGrpSpPr>
        <p:grpSpPr>
          <a:xfrm>
            <a:off x="530280" y="1205640"/>
            <a:ext cx="1342800" cy="17280"/>
            <a:chOff x="530280" y="1205640"/>
            <a:chExt cx="1342800" cy="17280"/>
          </a:xfrm>
        </p:grpSpPr>
        <p:sp>
          <p:nvSpPr>
            <p:cNvPr id="2" name="Google Shape;12;p2"/>
            <p:cNvSpPr/>
            <p:nvPr/>
          </p:nvSpPr>
          <p:spPr>
            <a:xfrm rot="16200000">
              <a:off x="1380600" y="730440"/>
              <a:ext cx="17280" cy="96732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" name="Google Shape;13;p2"/>
            <p:cNvSpPr/>
            <p:nvPr/>
          </p:nvSpPr>
          <p:spPr>
            <a:xfrm rot="16200000">
              <a:off x="1009440" y="726480"/>
              <a:ext cx="17280" cy="97560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buNone/>
            </a:pP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ldNum" idx="1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BBC0FCD-566B-4053-93C2-3745D9933753}" type="slidenum">
              <a:rPr b="0" lang="es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2;p9"/>
          <p:cNvSpPr/>
          <p:nvPr/>
        </p:nvSpPr>
        <p:spPr>
          <a:xfrm>
            <a:off x="0" y="0"/>
            <a:ext cx="4571640" cy="51433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61" name="Google Shape;63;p9"/>
          <p:cNvGrpSpPr/>
          <p:nvPr/>
        </p:nvGrpSpPr>
        <p:grpSpPr>
          <a:xfrm>
            <a:off x="530280" y="1205640"/>
            <a:ext cx="1342800" cy="17280"/>
            <a:chOff x="530280" y="1205640"/>
            <a:chExt cx="1342800" cy="17280"/>
          </a:xfrm>
        </p:grpSpPr>
        <p:sp>
          <p:nvSpPr>
            <p:cNvPr id="62" name="Google Shape;64;p9"/>
            <p:cNvSpPr/>
            <p:nvPr/>
          </p:nvSpPr>
          <p:spPr>
            <a:xfrm rot="16200000">
              <a:off x="1380600" y="730440"/>
              <a:ext cx="17280" cy="96732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3" name="Google Shape;65;p9"/>
            <p:cNvSpPr/>
            <p:nvPr/>
          </p:nvSpPr>
          <p:spPr>
            <a:xfrm rot="16200000">
              <a:off x="1009440" y="726480"/>
              <a:ext cx="17280" cy="97560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730080" y="1318680"/>
            <a:ext cx="3300480" cy="1686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174280" y="1352520"/>
            <a:ext cx="3373920" cy="302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7455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sldNum" idx="10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4FA0824-A096-4113-8763-6E02BC67BE52}" type="slidenum">
              <a:rPr b="0" lang="es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body"/>
          </p:nvPr>
        </p:nvSpPr>
        <p:spPr>
          <a:xfrm>
            <a:off x="725040" y="4372560"/>
            <a:ext cx="7697160" cy="46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3074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ldNum" idx="11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86E81D3-9136-485D-9629-FBB2242B3477}" type="slidenum">
              <a:rPr b="0" lang="es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74;p11"/>
          <p:cNvGrpSpPr/>
          <p:nvPr/>
        </p:nvGrpSpPr>
        <p:grpSpPr>
          <a:xfrm>
            <a:off x="530280" y="4183560"/>
            <a:ext cx="1342800" cy="17280"/>
            <a:chOff x="530280" y="4183560"/>
            <a:chExt cx="1342800" cy="17280"/>
          </a:xfrm>
        </p:grpSpPr>
        <p:sp>
          <p:nvSpPr>
            <p:cNvPr id="10" name="Google Shape;75;p11"/>
            <p:cNvSpPr/>
            <p:nvPr/>
          </p:nvSpPr>
          <p:spPr>
            <a:xfrm rot="16200000">
              <a:off x="1380600" y="3708360"/>
              <a:ext cx="17280" cy="96732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" name="Google Shape;76;p11"/>
            <p:cNvSpPr/>
            <p:nvPr/>
          </p:nvSpPr>
          <p:spPr>
            <a:xfrm rot="16200000">
              <a:off x="1009440" y="3704400"/>
              <a:ext cx="17280" cy="97560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29360" y="734040"/>
            <a:ext cx="7688160" cy="1244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7381"/>
          </a:bodyPr>
          <a:p>
            <a:pPr indent="0">
              <a:lnSpc>
                <a:spcPct val="100000"/>
              </a:lnSpc>
              <a:buNone/>
            </a:pPr>
            <a:r>
              <a:rPr b="1" lang="en-US" sz="8000" spc="-1" strike="noStrike">
                <a:solidFill>
                  <a:schemeClr val="lt1"/>
                </a:solidFill>
                <a:latin typeface="Raleway"/>
                <a:ea typeface="Raleway"/>
              </a:rPr>
              <a:t>xx%</a:t>
            </a: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729360" y="2273040"/>
            <a:ext cx="7688160" cy="158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6840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sldNum" idx="2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89C044D-0956-4B64-B2A5-D7F53219E6F6}" type="slidenum">
              <a:rPr b="0" lang="es" sz="1000" spc="-1" strike="noStrike">
                <a:solidFill>
                  <a:schemeClr val="l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ldNum" idx="3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9287736-3DD1-4874-89B4-C12D547AFA66}" type="slidenum">
              <a:rPr b="0" lang="es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8;p3"/>
          <p:cNvGrpSpPr/>
          <p:nvPr/>
        </p:nvGrpSpPr>
        <p:grpSpPr>
          <a:xfrm>
            <a:off x="530280" y="1205640"/>
            <a:ext cx="1342800" cy="17280"/>
            <a:chOff x="530280" y="1205640"/>
            <a:chExt cx="1342800" cy="17280"/>
          </a:xfrm>
        </p:grpSpPr>
        <p:sp>
          <p:nvSpPr>
            <p:cNvPr id="17" name="Google Shape;19;p3"/>
            <p:cNvSpPr/>
            <p:nvPr/>
          </p:nvSpPr>
          <p:spPr>
            <a:xfrm rot="16200000">
              <a:off x="1380600" y="730440"/>
              <a:ext cx="17280" cy="96732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" name="Google Shape;20;p3"/>
            <p:cNvSpPr/>
            <p:nvPr/>
          </p:nvSpPr>
          <p:spPr>
            <a:xfrm rot="16200000">
              <a:off x="1009440" y="726480"/>
              <a:ext cx="17280" cy="97560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8160" cy="151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ldNum" idx="4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8AF8B1E-C6C2-47CB-84A0-B20A096EACA0}" type="slidenum">
              <a:rPr b="0" lang="es" sz="1000" spc="-1" strike="noStrike">
                <a:solidFill>
                  <a:schemeClr val="l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4;p4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22" name="Google Shape;25;p4"/>
          <p:cNvGrpSpPr/>
          <p:nvPr/>
        </p:nvGrpSpPr>
        <p:grpSpPr>
          <a:xfrm>
            <a:off x="530280" y="1205640"/>
            <a:ext cx="1342800" cy="17280"/>
            <a:chOff x="530280" y="1205640"/>
            <a:chExt cx="1342800" cy="17280"/>
          </a:xfrm>
        </p:grpSpPr>
        <p:sp>
          <p:nvSpPr>
            <p:cNvPr id="23" name="Google Shape;26;p4"/>
            <p:cNvSpPr/>
            <p:nvPr/>
          </p:nvSpPr>
          <p:spPr>
            <a:xfrm rot="16200000">
              <a:off x="1380600" y="730440"/>
              <a:ext cx="17280" cy="96732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" name="Google Shape;27;p4"/>
            <p:cNvSpPr/>
            <p:nvPr/>
          </p:nvSpPr>
          <p:spPr>
            <a:xfrm rot="16200000">
              <a:off x="1009440" y="726480"/>
              <a:ext cx="17280" cy="97560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099"/>
          </a:bodyPr>
          <a:p>
            <a:pPr indent="0"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sldNum" idx="5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AC16260-34AB-4A89-804D-F66E43771CF5}" type="slidenum">
              <a:rPr b="0" lang="es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2;p5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31" name="Google Shape;33;p5"/>
          <p:cNvGrpSpPr/>
          <p:nvPr/>
        </p:nvGrpSpPr>
        <p:grpSpPr>
          <a:xfrm>
            <a:off x="530280" y="1205640"/>
            <a:ext cx="1342800" cy="17280"/>
            <a:chOff x="530280" y="1205640"/>
            <a:chExt cx="1342800" cy="17280"/>
          </a:xfrm>
        </p:grpSpPr>
        <p:sp>
          <p:nvSpPr>
            <p:cNvPr id="32" name="Google Shape;34;p5"/>
            <p:cNvSpPr/>
            <p:nvPr/>
          </p:nvSpPr>
          <p:spPr>
            <a:xfrm rot="16200000">
              <a:off x="1380600" y="730440"/>
              <a:ext cx="17280" cy="96732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3" name="Google Shape;35;p5"/>
            <p:cNvSpPr/>
            <p:nvPr/>
          </p:nvSpPr>
          <p:spPr>
            <a:xfrm rot="16200000">
              <a:off x="1009440" y="726480"/>
              <a:ext cx="17280" cy="97560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099"/>
          </a:bodyPr>
          <a:p>
            <a:pPr indent="0"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73880" cy="226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7455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43640" y="2079000"/>
            <a:ext cx="3773880" cy="226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7455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sldNum" idx="6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BC750F3-D474-4829-8B60-89BC357FB40E}" type="slidenum">
              <a:rPr b="0" lang="es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42" name="Google Shape;42;p6"/>
          <p:cNvGrpSpPr/>
          <p:nvPr/>
        </p:nvGrpSpPr>
        <p:grpSpPr>
          <a:xfrm>
            <a:off x="530280" y="1205640"/>
            <a:ext cx="1342800" cy="17280"/>
            <a:chOff x="530280" y="1205640"/>
            <a:chExt cx="1342800" cy="17280"/>
          </a:xfrm>
        </p:grpSpPr>
        <p:sp>
          <p:nvSpPr>
            <p:cNvPr id="43" name="Google Shape;43;p6"/>
            <p:cNvSpPr/>
            <p:nvPr/>
          </p:nvSpPr>
          <p:spPr>
            <a:xfrm rot="16200000">
              <a:off x="1380600" y="730440"/>
              <a:ext cx="17280" cy="96732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 rot="16200000">
              <a:off x="1009440" y="726480"/>
              <a:ext cx="17280" cy="97560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099"/>
          </a:bodyPr>
          <a:p>
            <a:pPr indent="0"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ldNum" idx="7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A4CD99F-739B-45C5-8EB8-853394167D84}" type="slidenum">
              <a:rPr b="0" lang="es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49" name="Google Shape;49;p7"/>
          <p:cNvGrpSpPr/>
          <p:nvPr/>
        </p:nvGrpSpPr>
        <p:grpSpPr>
          <a:xfrm>
            <a:off x="530280" y="1205640"/>
            <a:ext cx="1342800" cy="17280"/>
            <a:chOff x="530280" y="1205640"/>
            <a:chExt cx="1342800" cy="17280"/>
          </a:xfrm>
        </p:grpSpPr>
        <p:sp>
          <p:nvSpPr>
            <p:cNvPr id="50" name="Google Shape;50;p7"/>
            <p:cNvSpPr/>
            <p:nvPr/>
          </p:nvSpPr>
          <p:spPr>
            <a:xfrm rot="16200000">
              <a:off x="1380600" y="730440"/>
              <a:ext cx="17280" cy="96732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 rot="16200000">
              <a:off x="1009440" y="726480"/>
              <a:ext cx="17280" cy="97560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30080" y="1318680"/>
            <a:ext cx="3300480" cy="138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21080" y="2781720"/>
            <a:ext cx="3300480" cy="1597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3689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sldNum" idx="8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63B75B7-00A6-4E6C-9A72-5830391AF3FC}" type="slidenum">
              <a:rPr b="0" lang="es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6;p8"/>
          <p:cNvGrpSpPr/>
          <p:nvPr/>
        </p:nvGrpSpPr>
        <p:grpSpPr>
          <a:xfrm>
            <a:off x="530280" y="4183560"/>
            <a:ext cx="1342800" cy="17280"/>
            <a:chOff x="530280" y="4183560"/>
            <a:chExt cx="1342800" cy="17280"/>
          </a:xfrm>
        </p:grpSpPr>
        <p:sp>
          <p:nvSpPr>
            <p:cNvPr id="56" name="Google Shape;57;p8"/>
            <p:cNvSpPr/>
            <p:nvPr/>
          </p:nvSpPr>
          <p:spPr>
            <a:xfrm rot="16200000">
              <a:off x="1380600" y="3708360"/>
              <a:ext cx="17280" cy="96732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7" name="Google Shape;58;p8"/>
            <p:cNvSpPr/>
            <p:nvPr/>
          </p:nvSpPr>
          <p:spPr>
            <a:xfrm rot="16200000">
              <a:off x="1009440" y="3704400"/>
              <a:ext cx="17280" cy="97560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729360" y="864360"/>
            <a:ext cx="7020720" cy="2984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ldNum" idx="9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8ADBFEA-61B0-495F-A499-8E8FC0F20293}" type="slidenum">
              <a:rPr b="0" lang="es" sz="1000" spc="-1" strike="noStrike">
                <a:solidFill>
                  <a:schemeClr val="l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s" sz="4200" spc="-1" strike="noStrike">
                <a:solidFill>
                  <a:schemeClr val="dk2"/>
                </a:solidFill>
                <a:latin typeface="Raleway"/>
                <a:ea typeface="Raleway"/>
              </a:rPr>
              <a:t>PROBLEMA DE CORTE DE PIEZAS RECTANGULARES  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subTitle"/>
          </p:nvPr>
        </p:nvSpPr>
        <p:spPr>
          <a:xfrm>
            <a:off x="729720" y="3173040"/>
            <a:ext cx="7687800" cy="1216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60047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3650" spc="-1" strike="noStrike">
                <a:solidFill>
                  <a:srgbClr val="000000"/>
                </a:solidFill>
                <a:latin typeface="Arial"/>
                <a:ea typeface="Arial"/>
              </a:rPr>
              <a:t>Autor:</a:t>
            </a:r>
            <a:r>
              <a:rPr b="0" lang="es" sz="3650" spc="-1" strike="noStrike">
                <a:solidFill>
                  <a:srgbClr val="000000"/>
                </a:solidFill>
                <a:latin typeface="Arial"/>
                <a:ea typeface="Arial"/>
              </a:rPr>
              <a:t> Coca Quiroz Ever</a:t>
            </a:r>
            <a:endParaRPr b="0" lang="en-US" sz="365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3650" spc="-1" strike="noStrike">
                <a:solidFill>
                  <a:srgbClr val="000000"/>
                </a:solidFill>
                <a:latin typeface="Arial"/>
                <a:ea typeface="Arial"/>
              </a:rPr>
              <a:t>Fecha:</a:t>
            </a:r>
            <a:r>
              <a:rPr b="0" lang="es" sz="3650" spc="-1" strike="noStrike">
                <a:solidFill>
                  <a:srgbClr val="000000"/>
                </a:solidFill>
                <a:latin typeface="Arial"/>
                <a:ea typeface="Arial"/>
              </a:rPr>
              <a:t> 2 de Abril de 2025</a:t>
            </a:r>
            <a:endParaRPr b="0" lang="en-US" sz="365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3650" spc="-1" strike="noStrike">
                <a:solidFill>
                  <a:srgbClr val="000000"/>
                </a:solidFill>
                <a:latin typeface="Arial"/>
                <a:ea typeface="Arial"/>
              </a:rPr>
              <a:t>Materia:</a:t>
            </a:r>
            <a:r>
              <a:rPr b="0" lang="es" sz="365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s" sz="4200" spc="-1" strike="noStrike">
                <a:solidFill>
                  <a:schemeClr val="dk2"/>
                </a:solidFill>
                <a:latin typeface="Raleway"/>
                <a:ea typeface="Raleway"/>
              </a:rPr>
              <a:t>T</a:t>
            </a:r>
            <a:r>
              <a:rPr b="0" lang="es" sz="4200" spc="-1" strike="noStrike">
                <a:solidFill>
                  <a:schemeClr val="dk2"/>
                </a:solidFill>
                <a:latin typeface="Raleway"/>
                <a:ea typeface="Raleway"/>
              </a:rPr>
              <a:t>aller de Simulación de Sistema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31800" y="64224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0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600" spc="-1" strike="noStrike">
                <a:solidFill>
                  <a:schemeClr val="dk2"/>
                </a:solidFill>
                <a:latin typeface="Raleway"/>
                <a:ea typeface="Raleway"/>
              </a:rPr>
              <a:t>Conclusiones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729360" y="1479960"/>
            <a:ext cx="7688520" cy="2859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s" sz="1800" spc="-1" strike="noStrike">
                <a:solidFill>
                  <a:srgbClr val="000000"/>
                </a:solidFill>
                <a:latin typeface="Arial"/>
                <a:ea typeface="Arial"/>
              </a:rPr>
              <a:t>Se puede predecir la deserción de clientes</a:t>
            </a:r>
            <a:r>
              <a:rPr b="0" lang="es" sz="1800" spc="-1" strike="noStrike">
                <a:solidFill>
                  <a:srgbClr val="000000"/>
                </a:solidFill>
                <a:latin typeface="Arial"/>
                <a:ea typeface="Arial"/>
              </a:rPr>
              <a:t> con modelos estadísticos.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s" sz="1800" spc="-1" strike="noStrike">
                <a:solidFill>
                  <a:srgbClr val="000000"/>
                </a:solidFill>
                <a:latin typeface="Arial"/>
                <a:ea typeface="Arial"/>
              </a:rPr>
              <a:t>Las microfinancieras pueden usar este modelo para tomar decisiones estratégicas.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2954160" y="253296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0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600" spc="-1" strike="noStrike">
                <a:solidFill>
                  <a:schemeClr val="dk2"/>
                </a:solidFill>
                <a:latin typeface="Raleway"/>
                <a:ea typeface="Raleway"/>
              </a:rPr>
              <a:t>GRACIAS!!!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31800" y="64224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0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600" spc="-1" strike="noStrike">
                <a:solidFill>
                  <a:schemeClr val="dk2"/>
                </a:solidFill>
                <a:latin typeface="Raleway"/>
                <a:ea typeface="Raleway"/>
              </a:rPr>
              <a:t>Introducción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729360" y="1479960"/>
            <a:ext cx="7688520" cy="2859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s" sz="2100" spc="-1" strike="noStrike">
                <a:solidFill>
                  <a:srgbClr val="000000"/>
                </a:solidFill>
                <a:latin typeface="Arial"/>
                <a:ea typeface="Arial"/>
              </a:rPr>
              <a:t>Problema</a:t>
            </a:r>
            <a:r>
              <a:rPr b="0" lang="es" sz="2100" spc="-1" strike="noStrike">
                <a:solidFill>
                  <a:srgbClr val="000000"/>
                </a:solidFill>
                <a:latin typeface="Arial"/>
                <a:ea typeface="Arial"/>
              </a:rPr>
              <a:t>: Las microfinancieras enfrentan dificultades para retener clientes, lo que impacta su rentabilidad.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es" sz="2100" spc="-1" strike="noStrike">
                <a:solidFill>
                  <a:srgbClr val="000000"/>
                </a:solidFill>
                <a:latin typeface="Arial"/>
                <a:ea typeface="Arial"/>
              </a:rPr>
              <a:t>Solución</a:t>
            </a:r>
            <a:r>
              <a:rPr b="0" lang="es" sz="2100" spc="-1" strike="noStrike">
                <a:solidFill>
                  <a:srgbClr val="000000"/>
                </a:solidFill>
                <a:latin typeface="Arial"/>
                <a:ea typeface="Arial"/>
              </a:rPr>
              <a:t>: Desarrollar un modelo de simulación que prediga la deserción de clientes usando regresión logística en Python.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31800" y="64224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0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600" spc="-1" strike="noStrike">
                <a:solidFill>
                  <a:schemeClr val="dk2"/>
                </a:solidFill>
                <a:latin typeface="Raleway"/>
                <a:ea typeface="Raleway"/>
              </a:rPr>
              <a:t>Objetivo del Proyecto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729360" y="1479960"/>
            <a:ext cx="7688520" cy="2859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s" sz="2400" spc="-1" strike="noStrike">
                <a:solidFill>
                  <a:srgbClr val="000000"/>
                </a:solidFill>
                <a:latin typeface="Arial"/>
                <a:ea typeface="Arial"/>
              </a:rPr>
              <a:t>Implementar un </a:t>
            </a:r>
            <a:r>
              <a:rPr b="1" lang="es" sz="2400" spc="-1" strike="noStrike">
                <a:solidFill>
                  <a:srgbClr val="000000"/>
                </a:solidFill>
                <a:latin typeface="Arial"/>
                <a:ea typeface="Arial"/>
              </a:rPr>
              <a:t>modelo de simulación</a:t>
            </a:r>
            <a:r>
              <a:rPr b="0" lang="es" sz="2400" spc="-1" strike="noStrike">
                <a:solidFill>
                  <a:srgbClr val="000000"/>
                </a:solidFill>
                <a:latin typeface="Arial"/>
                <a:ea typeface="Arial"/>
              </a:rPr>
              <a:t> para estimar la probabilidad de abandono de clientes en microfinancieras.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br>
              <a:rPr sz="2400"/>
            </a:br>
            <a:r>
              <a:rPr b="0" lang="es" sz="2400" spc="-1" strike="noStrike">
                <a:solidFill>
                  <a:srgbClr val="000000"/>
                </a:solidFill>
                <a:latin typeface="Arial"/>
                <a:ea typeface="Arial"/>
              </a:rPr>
              <a:t>Analizar qué variables afectan la deserción y proponer estrategias de retención.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31800" y="64224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0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600" spc="-1" strike="noStrike">
                <a:solidFill>
                  <a:schemeClr val="dk2"/>
                </a:solidFill>
                <a:latin typeface="Raleway"/>
                <a:ea typeface="Raleway"/>
              </a:rPr>
              <a:t>Marco Teórico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727560" y="1177560"/>
            <a:ext cx="7688520" cy="39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Regresión Logística</a:t>
            </a: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: Modelo estadístico para predecir valores binarios (abandona/no abandona).</a:t>
            </a:r>
            <a:br>
              <a:rPr sz="1400"/>
            </a:b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Variables Clave</a:t>
            </a: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Créditos vigentes</a:t>
            </a:r>
            <a:br>
              <a:rPr sz="1400"/>
            </a:br>
            <a:r>
              <a:rPr b="0" lang="es" sz="1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Saldo y días en mora</a:t>
            </a:r>
            <a:br>
              <a:rPr sz="1400"/>
            </a:br>
            <a:r>
              <a:rPr b="0" lang="es" sz="1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Tasa de interés</a:t>
            </a:r>
            <a:br>
              <a:rPr sz="1400"/>
            </a:br>
            <a:r>
              <a:rPr b="0" lang="es" sz="1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Estado civil, edad y estrato socioeconómico</a:t>
            </a:r>
            <a:br>
              <a:rPr sz="1400"/>
            </a:br>
            <a:r>
              <a:rPr b="0" lang="es" sz="1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Plazo del crédito y microseguros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31800" y="64224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0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600" spc="-1" strike="noStrike">
                <a:solidFill>
                  <a:schemeClr val="dk2"/>
                </a:solidFill>
                <a:latin typeface="Raleway"/>
                <a:ea typeface="Raleway"/>
              </a:rPr>
              <a:t>Metodología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729360" y="1479960"/>
            <a:ext cx="7688520" cy="2859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s" sz="1800" spc="-1" strike="noStrike">
                <a:solidFill>
                  <a:srgbClr val="000000"/>
                </a:solidFill>
                <a:latin typeface="Arial"/>
                <a:ea typeface="Arial"/>
              </a:rPr>
              <a:t>Generación de datos de prueba</a:t>
            </a:r>
            <a:r>
              <a:rPr b="0" lang="e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s" sz="1800" spc="-1" strike="noStrike">
                <a:solidFill>
                  <a:srgbClr val="000000"/>
                </a:solidFill>
                <a:latin typeface="Arial"/>
                <a:ea typeface="Arial"/>
              </a:rPr>
              <a:t>Preprocesamiento</a:t>
            </a:r>
            <a:r>
              <a:rPr b="0" lang="es" sz="1800" spc="-1" strike="noStrike">
                <a:solidFill>
                  <a:srgbClr val="000000"/>
                </a:solidFill>
                <a:latin typeface="Arial"/>
                <a:ea typeface="Arial"/>
              </a:rPr>
              <a:t> (Conversión de datos, normalización)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s" sz="1800" spc="-1" strike="noStrike">
                <a:solidFill>
                  <a:srgbClr val="000000"/>
                </a:solidFill>
                <a:latin typeface="Arial"/>
                <a:ea typeface="Arial"/>
              </a:rPr>
              <a:t>Entrenamiento del modelo</a:t>
            </a:r>
            <a:r>
              <a:rPr b="0" lang="es" sz="1800" spc="-1" strike="noStrike">
                <a:solidFill>
                  <a:srgbClr val="000000"/>
                </a:solidFill>
                <a:latin typeface="Arial"/>
                <a:ea typeface="Arial"/>
              </a:rPr>
              <a:t>  (Regresión logística con </a:t>
            </a:r>
            <a:r>
              <a:rPr b="0" lang="es" sz="1800" spc="-1" strike="noStrike">
                <a:solidFill>
                  <a:srgbClr val="188038"/>
                </a:solidFill>
                <a:latin typeface="Roboto Mono"/>
                <a:ea typeface="Roboto Mono"/>
              </a:rPr>
              <a:t>scikit-learn</a:t>
            </a:r>
            <a:r>
              <a:rPr b="0" lang="es" sz="1800" spc="-1" strike="noStrike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s" sz="1800" spc="-1" strike="noStrike">
                <a:solidFill>
                  <a:srgbClr val="000000"/>
                </a:solidFill>
                <a:latin typeface="Arial"/>
                <a:ea typeface="Arial"/>
              </a:rPr>
              <a:t>Evaluación</a:t>
            </a:r>
            <a:r>
              <a:rPr b="0" lang="es" sz="1800" spc="-1" strike="noStrike">
                <a:solidFill>
                  <a:srgbClr val="000000"/>
                </a:solidFill>
                <a:latin typeface="Arial"/>
                <a:ea typeface="Arial"/>
              </a:rPr>
              <a:t>  (Precisión y matriz de confusión)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es" sz="1800" spc="-1" strike="noStrike">
                <a:solidFill>
                  <a:srgbClr val="000000"/>
                </a:solidFill>
                <a:latin typeface="Arial"/>
                <a:ea typeface="Arial"/>
              </a:rPr>
              <a:t>Visualización de resultados</a:t>
            </a:r>
            <a:r>
              <a:rPr b="0" lang="es" sz="1800" spc="-1" strike="noStrike">
                <a:solidFill>
                  <a:srgbClr val="000000"/>
                </a:solidFill>
                <a:latin typeface="Arial"/>
                <a:ea typeface="Arial"/>
              </a:rPr>
              <a:t>  (Gráficos en </a:t>
            </a:r>
            <a:r>
              <a:rPr b="0" lang="es" sz="1800" spc="-1" strike="noStrike">
                <a:solidFill>
                  <a:srgbClr val="188038"/>
                </a:solidFill>
                <a:latin typeface="Roboto Mono"/>
                <a:ea typeface="Roboto Mono"/>
              </a:rPr>
              <a:t>matplotlib</a:t>
            </a:r>
            <a:r>
              <a:rPr b="0" lang="es" sz="1800" spc="-1" strike="noStrike">
                <a:solidFill>
                  <a:srgbClr val="000000"/>
                </a:solidFill>
                <a:latin typeface="Arial"/>
                <a:ea typeface="Arial"/>
              </a:rPr>
              <a:t> y </a:t>
            </a:r>
            <a:r>
              <a:rPr b="0" lang="es" sz="1800" spc="-1" strike="noStrike">
                <a:solidFill>
                  <a:srgbClr val="188038"/>
                </a:solidFill>
                <a:latin typeface="Roboto Mono"/>
                <a:ea typeface="Roboto Mono"/>
              </a:rPr>
              <a:t>seaborn</a:t>
            </a:r>
            <a:r>
              <a:rPr b="0" lang="es" sz="1800" spc="-1" strike="noStrike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31800" y="64224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0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600" spc="-1" strike="noStrike">
                <a:solidFill>
                  <a:schemeClr val="dk2"/>
                </a:solidFill>
                <a:latin typeface="Raleway"/>
                <a:ea typeface="Raleway"/>
              </a:rPr>
              <a:t>Resultados Obtenidos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729360" y="1479960"/>
            <a:ext cx="7688520" cy="2859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s" sz="1800" spc="-1" strike="noStrike">
                <a:solidFill>
                  <a:srgbClr val="000000"/>
                </a:solidFill>
                <a:latin typeface="Arial"/>
                <a:ea typeface="Arial"/>
              </a:rPr>
              <a:t>El modelo identificó clientes con mayor riesgo de deserción.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s" sz="1800" spc="-1" strike="noStrike">
                <a:solidFill>
                  <a:srgbClr val="000000"/>
                </a:solidFill>
                <a:latin typeface="Arial"/>
                <a:ea typeface="Arial"/>
              </a:rPr>
              <a:t>Las variables más influyentes fueron saldo en mora y créditos vigentes.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s" sz="1800" spc="-1" strike="noStrike">
                <a:solidFill>
                  <a:srgbClr val="000000"/>
                </a:solidFill>
                <a:latin typeface="Arial"/>
                <a:ea typeface="Arial"/>
              </a:rPr>
              <a:t>Se logró una precisión alta en la predicción.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s" sz="1800" spc="-1" strike="noStrike">
                <a:solidFill>
                  <a:srgbClr val="000000"/>
                </a:solidFill>
                <a:latin typeface="Arial"/>
                <a:ea typeface="Arial"/>
              </a:rPr>
              <a:t>Los resultados pueden ayudar a reducir la pérdida de clientes.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6944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600" spc="-1" strike="noStrike">
                <a:solidFill>
                  <a:schemeClr val="dk2"/>
                </a:solidFill>
                <a:latin typeface="Raleway"/>
                <a:ea typeface="Raleway"/>
              </a:rPr>
              <a:t>Resultado obtenido en un entorno linux(distro kali)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694680" cy="53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s" sz="1300" spc="-1" strike="noStrike">
                <a:solidFill>
                  <a:schemeClr val="accent1"/>
                </a:solidFill>
                <a:latin typeface="Lato"/>
                <a:ea typeface="Lato"/>
              </a:rPr>
              <a:t>Creación del archivo en formato xlsx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3" name="Google Shape;124;p19" descr=""/>
          <p:cNvPicPr/>
          <p:nvPr/>
        </p:nvPicPr>
        <p:blipFill>
          <a:blip r:embed="rId1"/>
          <a:stretch/>
        </p:blipFill>
        <p:spPr>
          <a:xfrm>
            <a:off x="796320" y="2481120"/>
            <a:ext cx="5186160" cy="1875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15240" y="609480"/>
            <a:ext cx="7688160" cy="53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6944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600" spc="-1" strike="noStrike">
                <a:solidFill>
                  <a:schemeClr val="dk2"/>
                </a:solidFill>
                <a:latin typeface="Raleway"/>
                <a:ea typeface="Raleway"/>
              </a:rPr>
              <a:t>Resultado obtenido en un entorno linux(distro kali)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5" name="Google Shape;130;p20" descr=""/>
          <p:cNvPicPr/>
          <p:nvPr/>
        </p:nvPicPr>
        <p:blipFill>
          <a:blip r:embed="rId1"/>
          <a:stretch/>
        </p:blipFill>
        <p:spPr>
          <a:xfrm>
            <a:off x="667440" y="1219320"/>
            <a:ext cx="6906240" cy="3771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216000" y="177840"/>
            <a:ext cx="7688160" cy="53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6944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600" spc="-1" strike="noStrike">
                <a:solidFill>
                  <a:schemeClr val="dk2"/>
                </a:solidFill>
                <a:latin typeface="Raleway"/>
                <a:ea typeface="Raleway"/>
              </a:rPr>
              <a:t>Resultado obtenido en un entorno linux(distro kali)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694680" cy="53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s" sz="1300" spc="-1" strike="noStrike">
                <a:solidFill>
                  <a:schemeClr val="accent1"/>
                </a:solidFill>
                <a:latin typeface="Lato"/>
                <a:ea typeface="Lato"/>
              </a:rPr>
              <a:t>Creación del archivo en formato xlsx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8" name="Google Shape;137;p21" descr=""/>
          <p:cNvPicPr/>
          <p:nvPr/>
        </p:nvPicPr>
        <p:blipFill>
          <a:blip r:embed="rId1"/>
          <a:stretch/>
        </p:blipFill>
        <p:spPr>
          <a:xfrm>
            <a:off x="796320" y="2481120"/>
            <a:ext cx="5186160" cy="1875240"/>
          </a:xfrm>
          <a:prstGeom prst="rect">
            <a:avLst/>
          </a:prstGeom>
          <a:ln w="0">
            <a:noFill/>
          </a:ln>
        </p:spPr>
      </p:pic>
      <p:pic>
        <p:nvPicPr>
          <p:cNvPr id="89" name="Google Shape;138;p21" descr=""/>
          <p:cNvPicPr/>
          <p:nvPr/>
        </p:nvPicPr>
        <p:blipFill>
          <a:blip r:embed="rId2"/>
          <a:stretch/>
        </p:blipFill>
        <p:spPr>
          <a:xfrm>
            <a:off x="123480" y="608040"/>
            <a:ext cx="8896680" cy="4673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LibreOffice/24.2.3.2$Linux_X86_64 LibreOffice_project/433d9c2ded56988e8a90e6b2e771ee4e6a5ab2ba</Application>
  <AppVersion>15.0000</AppVersion>
  <Words>292</Words>
  <Paragraphs>37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2025-04-11T23:26:05Z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Presentación en pantalla (16:9)</vt:lpwstr>
  </property>
  <property fmtid="{D5CDD505-2E9C-101B-9397-08002B2CF9AE}" pid="4" name="Slides">
    <vt:i4>11</vt:i4>
  </property>
</Properties>
</file>