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09581F-3C96-43FD-B277-4905D1D7D05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49BCA2F-011F-41FE-B422-A52225ABC0F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8EDFB71-27B6-4018-93C3-5074FF1A9CB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381AF4-027A-4047-B42C-0569F81FA98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1DC941-7CCB-4668-B63A-AEBD381367A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735A9B5-ADAB-451C-A5EB-28C0EB874FF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F1E9EF-04B8-4244-93C1-7FAEA69B3D3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159D69-268A-4E11-8088-913D135FA90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C4B3361-E5E9-4D70-BC72-192A4A04590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FC1DAB2-33FE-4A08-80ED-34B9033F4AC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CDD720-9B21-44A4-AC76-0E783FB54EB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C5F62A-30A2-4FFA-BD5A-1DAFF78EDCE0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2;p9"/>
          <p:cNvSpPr/>
          <p:nvPr/>
        </p:nvSpPr>
        <p:spPr>
          <a:xfrm>
            <a:off x="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61" name="Google Shape;63;p9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62" name="Google Shape;64;p9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63" name="Google Shape;65;p9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68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74280" y="1352520"/>
            <a:ext cx="3373920" cy="302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sldNum" idx="10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4649FE-A843-49DC-8995-97D0977C7EFE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11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B2D3E9-B3F3-4651-AECC-9FADBCDF9666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74;p11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10" name="Google Shape;75;p11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1" name="Google Shape;76;p11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29360" y="734040"/>
            <a:ext cx="7688160" cy="124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381"/>
          </a:bodyPr>
          <a:p>
            <a:pPr indent="0">
              <a:lnSpc>
                <a:spcPct val="100000"/>
              </a:lnSpc>
              <a:buNone/>
            </a:pPr>
            <a:r>
              <a:rPr b="1" lang="en-US" sz="8000" spc="-1" strike="noStrike">
                <a:solidFill>
                  <a:schemeClr val="lt1"/>
                </a:solidFill>
                <a:latin typeface="Raleway"/>
                <a:ea typeface="Raleway"/>
              </a:rPr>
              <a:t>xx%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9360" y="2273040"/>
            <a:ext cx="7688160" cy="158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ED42B1-182D-4A12-AC36-B0AA9F416D87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9EEA81-64BB-459A-9FF0-B3F6417471D6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8;p3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17" name="Google Shape;19;p3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18" name="Google Shape;20;p3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9360" y="1322280"/>
            <a:ext cx="7688160" cy="15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4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84A255-F089-42EF-B3B9-2F3537268242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4;p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22" name="Google Shape;25;p4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23" name="Google Shape;26;p4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24" name="Google Shape;27;p4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5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C2B8AC-B0D8-4C23-BF7B-55D82DE6C48C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2;p5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31" name="Google Shape;33;p5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32" name="Google Shape;34;p5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33" name="Google Shape;35;p5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936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43640" y="2079000"/>
            <a:ext cx="3773880" cy="22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455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6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652FAC-DE77-46BE-A5A3-947E8D681762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43" name="Google Shape;43;p6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7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7FAED6-C445-47D2-BA40-AF589A74715A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530280" y="1205640"/>
            <a:ext cx="1342800" cy="17280"/>
            <a:chOff x="530280" y="1205640"/>
            <a:chExt cx="1342800" cy="17280"/>
          </a:xfrm>
        </p:grpSpPr>
        <p:sp>
          <p:nvSpPr>
            <p:cNvPr id="50" name="Google Shape;50;p7"/>
            <p:cNvSpPr/>
            <p:nvPr/>
          </p:nvSpPr>
          <p:spPr>
            <a:xfrm rot="162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162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0080" y="1318680"/>
            <a:ext cx="3300480" cy="138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21080" y="2781720"/>
            <a:ext cx="3300480" cy="159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8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accen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EC0D4D-1FAC-48C8-8E05-C007C8E079EF}" type="slidenum">
              <a:rPr b="0" lang="es" sz="1000" spc="-1" strike="noStrike">
                <a:solidFill>
                  <a:schemeClr val="accen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6;p8"/>
          <p:cNvGrpSpPr/>
          <p:nvPr/>
        </p:nvGrpSpPr>
        <p:grpSpPr>
          <a:xfrm>
            <a:off x="530280" y="4183560"/>
            <a:ext cx="1342800" cy="17280"/>
            <a:chOff x="530280" y="4183560"/>
            <a:chExt cx="1342800" cy="17280"/>
          </a:xfrm>
        </p:grpSpPr>
        <p:sp>
          <p:nvSpPr>
            <p:cNvPr id="56" name="Google Shape;57;p8"/>
            <p:cNvSpPr/>
            <p:nvPr/>
          </p:nvSpPr>
          <p:spPr>
            <a:xfrm rot="16200000">
              <a:off x="1380600" y="3708360"/>
              <a:ext cx="17280" cy="96732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  <p:sp>
          <p:nvSpPr>
            <p:cNvPr id="57" name="Google Shape;58;p8"/>
            <p:cNvSpPr/>
            <p:nvPr/>
          </p:nvSpPr>
          <p:spPr>
            <a:xfrm rot="16200000">
              <a:off x="1009440" y="3704400"/>
              <a:ext cx="17280" cy="975600"/>
            </a:xfrm>
            <a:prstGeom prst="rect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Arial"/>
              </a:endParaRPr>
            </a:p>
          </p:txBody>
        </p:sp>
      </p:grp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9360" y="864360"/>
            <a:ext cx="7020720" cy="298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9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692F50-A7BA-4231-86BF-92153898C190}" type="slidenum">
              <a:rPr b="0" lang="es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6480" y="502200"/>
            <a:ext cx="7687800" cy="166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MX" sz="4200" spc="-1" strike="noStrike">
                <a:solidFill>
                  <a:schemeClr val="dk2"/>
                </a:solidFill>
                <a:latin typeface="Raleway"/>
                <a:ea typeface="Raleway"/>
              </a:rPr>
              <a:t>Proceso de Elecciones para el Estado Plurinacional de Bolivia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729720" y="3173040"/>
            <a:ext cx="7687800" cy="121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0047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Autor:</a:t>
            </a:r>
            <a:r>
              <a:rPr b="0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 Coca Quiroz Ever</a:t>
            </a:r>
            <a:endParaRPr b="0" lang="en-US" sz="36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Fecha:</a:t>
            </a:r>
            <a:r>
              <a:rPr b="0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 02 de mayo de 2025</a:t>
            </a:r>
            <a:endParaRPr b="0" lang="en-US" sz="365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Materia:</a:t>
            </a:r>
            <a:r>
              <a:rPr b="0" lang="es" sz="365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T</a:t>
            </a:r>
            <a:r>
              <a:rPr b="0" lang="es" sz="4200" spc="-1" strike="noStrike">
                <a:solidFill>
                  <a:schemeClr val="dk2"/>
                </a:solidFill>
                <a:latin typeface="Raleway"/>
                <a:ea typeface="Raleway"/>
              </a:rPr>
              <a:t>aller de Simulación de Sistema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Conclusiones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Se puede predecir la deserción de clientes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con modelos estadísticos.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Las microfinancieras pueden usar este modelo para tomar decisiones estratégicas.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954160" y="253296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GRACIAS!!!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Introducción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Problema</a:t>
            </a:r>
            <a:r>
              <a:rPr b="0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: Las microfinancieras enfrentan dificultades para retener clientes, lo que impacta su rentabilidad.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Solución</a:t>
            </a:r>
            <a:r>
              <a:rPr b="0" lang="es" sz="2100" spc="-1" strike="noStrike">
                <a:solidFill>
                  <a:srgbClr val="000000"/>
                </a:solidFill>
                <a:latin typeface="Arial"/>
                <a:ea typeface="Arial"/>
              </a:rPr>
              <a:t>: Desarrollar un modelo de simulación que prediga la deserción de clientes usando regresión logística en Python.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Objetivo del Proyecto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Implementar un </a:t>
            </a:r>
            <a:r>
              <a:rPr b="1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modelo de simulación</a:t>
            </a: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 para estimar la probabilidad de abandono de clientes en microfinancieras.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br>
              <a:rPr sz="2400"/>
            </a:br>
            <a:r>
              <a:rPr b="0" lang="es" sz="2400" spc="-1" strike="noStrike">
                <a:solidFill>
                  <a:srgbClr val="000000"/>
                </a:solidFill>
                <a:latin typeface="Arial"/>
                <a:ea typeface="Arial"/>
              </a:rPr>
              <a:t>Analizar qué variables afectan la deserción y proponer estrategias de retención.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Marco Teórico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7560" y="1177560"/>
            <a:ext cx="7688520" cy="390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Regresión Logística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Modelo estadístico para predecir valores binarios (abandona/no abandona).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Variables Clave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Créditos vigentes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Saldo y días en mora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Tasa de interés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Estado civil, edad y estrato socioeconómico</a:t>
            </a:r>
            <a:br>
              <a:rPr sz="1400"/>
            </a:br>
            <a:r>
              <a:rPr b="0" lang="es" sz="1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Plazo del crédito y microseguros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Metodología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Generación de datos de prueba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Preprocesamiento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(Conversión de datos, normalización)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Entrenamiento del modelo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 (Regresión logística con </a:t>
            </a:r>
            <a:r>
              <a:rPr b="0" lang="es" sz="1800" spc="-1" strike="noStrike">
                <a:solidFill>
                  <a:srgbClr val="188038"/>
                </a:solidFill>
                <a:latin typeface="Roboto Mono"/>
                <a:ea typeface="Roboto Mono"/>
              </a:rPr>
              <a:t>scikit-learn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Evaluación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 (Precisión y matriz de confusión)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Visualización de resultados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 (Gráficos en </a:t>
            </a:r>
            <a:r>
              <a:rPr b="0" lang="es" sz="1800" spc="-1" strike="noStrike">
                <a:solidFill>
                  <a:srgbClr val="188038"/>
                </a:solidFill>
                <a:latin typeface="Roboto Mono"/>
                <a:ea typeface="Roboto Mono"/>
              </a:rPr>
              <a:t>matplotlib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 y </a:t>
            </a:r>
            <a:r>
              <a:rPr b="0" lang="es" sz="1800" spc="-1" strike="noStrike">
                <a:solidFill>
                  <a:srgbClr val="188038"/>
                </a:solidFill>
                <a:latin typeface="Roboto Mono"/>
                <a:ea typeface="Roboto Mono"/>
              </a:rPr>
              <a:t>seaborn</a:t>
            </a: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31800" y="642240"/>
            <a:ext cx="768852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0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Resultados Obtenidos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9360" y="1479960"/>
            <a:ext cx="7688520" cy="28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El modelo identificó clientes con mayor riesgo de deserción.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Las variables más influyentes fueron saldo en mora y créditos vigentes.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Se logró una precisión alta en la predicción.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800" spc="-1" strike="noStrike">
                <a:solidFill>
                  <a:srgbClr val="000000"/>
                </a:solidFill>
                <a:latin typeface="Arial"/>
                <a:ea typeface="Arial"/>
              </a:rPr>
              <a:t>Los resultados pueden ayudar a reducir la pérdida de clientes.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29360" y="13186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 obtenido en un entorno linux(distro kali)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69468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chemeClr val="accent1"/>
                </a:solidFill>
                <a:latin typeface="Lato"/>
                <a:ea typeface="Lato"/>
              </a:rPr>
              <a:t>Creación del archivo en formato xlsx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Google Shape;124;p19" descr=""/>
          <p:cNvPicPr/>
          <p:nvPr/>
        </p:nvPicPr>
        <p:blipFill>
          <a:blip r:embed="rId1"/>
          <a:stretch/>
        </p:blipFill>
        <p:spPr>
          <a:xfrm>
            <a:off x="796320" y="2481120"/>
            <a:ext cx="5186160" cy="18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15240" y="60948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 obtenido en un entorno linux(distro kali)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130;p20" descr=""/>
          <p:cNvPicPr/>
          <p:nvPr/>
        </p:nvPicPr>
        <p:blipFill>
          <a:blip r:embed="rId1"/>
          <a:stretch/>
        </p:blipFill>
        <p:spPr>
          <a:xfrm>
            <a:off x="667440" y="1219320"/>
            <a:ext cx="6906240" cy="377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16000" y="177840"/>
            <a:ext cx="768816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600" spc="-1" strike="noStrike">
                <a:solidFill>
                  <a:schemeClr val="dk2"/>
                </a:solidFill>
                <a:latin typeface="Raleway"/>
                <a:ea typeface="Raleway"/>
              </a:rPr>
              <a:t>Resultado obtenido en un entorno linux(distro kali)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29360" y="2079000"/>
            <a:ext cx="369468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300" spc="-1" strike="noStrike">
                <a:solidFill>
                  <a:schemeClr val="accent1"/>
                </a:solidFill>
                <a:latin typeface="Lato"/>
                <a:ea typeface="Lato"/>
              </a:rPr>
              <a:t>Creación del archivo en formato xlsx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Google Shape;137;p21" descr=""/>
          <p:cNvPicPr/>
          <p:nvPr/>
        </p:nvPicPr>
        <p:blipFill>
          <a:blip r:embed="rId1"/>
          <a:stretch/>
        </p:blipFill>
        <p:spPr>
          <a:xfrm>
            <a:off x="796320" y="2481120"/>
            <a:ext cx="5186160" cy="187524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138;p21" descr=""/>
          <p:cNvPicPr/>
          <p:nvPr/>
        </p:nvPicPr>
        <p:blipFill>
          <a:blip r:embed="rId2"/>
          <a:stretch/>
        </p:blipFill>
        <p:spPr>
          <a:xfrm>
            <a:off x="123480" y="608040"/>
            <a:ext cx="8896680" cy="467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LibreOffice/24.2.3.2$Linux_X86_64 LibreOffice_project/433d9c2ded56988e8a90e6b2e771ee4e6a5ab2ba</Application>
  <AppVersion>15.0000</AppVersion>
  <Words>298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2025-05-21T10:55:09Z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11</vt:i4>
  </property>
</Properties>
</file>