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3" r:id="rId16"/>
    <p:sldId id="271" r:id="rId17"/>
    <p:sldId id="272" r:id="rId18"/>
  </p:sldIdLst>
  <p:sldSz cx="12192000" cy="6858000"/>
  <p:notesSz cx="6858000" cy="9144000"/>
  <p:custShowLst>
    <p:custShow name="Произвольный показ 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7"/>
        <p:sld r:id="rId18"/>
      </p:sldLst>
    </p:custShow>
  </p:custShow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2 D2" initials="RD" lastIdx="8" clrIdx="0">
    <p:extLst>
      <p:ext uri="{19B8F6BF-5375-455C-9EA6-DF929625EA0E}">
        <p15:presenceInfo xmlns:p15="http://schemas.microsoft.com/office/powerpoint/2012/main" userId="1c422f7ec1248b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7T14:46:57.052" idx="1">
    <p:pos x="2" y="2"/>
    <p:text>http://arduino.ru/Hardware/ArduinoBoardUno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7T15:02:17.721" idx="2">
    <p:pos x="130" y="70"/>
    <p:text>http://cxem.net/izmer/izmer154.php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7T15:12:42.833" idx="3">
    <p:pos x="10" y="10"/>
    <p:text>http://digitalchip.ru/datchik-dvizheniya-pir-motion-sensor-hc-sr501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7T15:25:49.338" idx="4">
    <p:pos x="166" y="253"/>
    <p:text>http://edurobots.ru/2015/02/arduino-dlya-nachinayushhix-urok-9-podklyuchenie-datchika-temperatury-i-vlazhnosti-dht11-i-dht22/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7T15:58:17.317" idx="5">
    <p:pos x="10" y="10"/>
    <p:text>http://catethysis.ru/stm32-mq135/</p:text>
    <p:extLst>
      <p:ext uri="{C676402C-5697-4E1C-873F-D02D1690AC5C}">
        <p15:threadingInfo xmlns:p15="http://schemas.microsoft.com/office/powerpoint/2012/main" timeZoneBias="-300"/>
      </p:ext>
    </p:extLst>
  </p:cm>
  <p:cm authorId="1" dt="2016-03-27T15:58:32.301" idx="7">
    <p:pos x="146" y="146"/>
    <p:text>http://www.chipdip.ru/product/mq-135-gas-sensor/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7T16:14:59.830" idx="8">
    <p:pos x="10" y="10"/>
    <p:text>http://zelectro.cc/Ethernet_shield_W5100</p:text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F5-D748-4F3B-8CFB-0D22E471A467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91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F5-D748-4F3B-8CFB-0D22E471A467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9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F5-D748-4F3B-8CFB-0D22E471A467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66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F5-D748-4F3B-8CFB-0D22E471A467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49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F5-D748-4F3B-8CFB-0D22E471A467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53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F5-D748-4F3B-8CFB-0D22E471A467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60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F5-D748-4F3B-8CFB-0D22E471A467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29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F5-D748-4F3B-8CFB-0D22E471A467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46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F5-D748-4F3B-8CFB-0D22E471A467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88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F5-D748-4F3B-8CFB-0D22E471A467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30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E8F5-D748-4F3B-8CFB-0D22E471A467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83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E8F5-D748-4F3B-8CFB-0D22E471A467}" type="datetimeFigureOut">
              <a:rPr lang="ru-RU" smtClean="0"/>
              <a:t>27.03.2016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8E3F9-7226-4E6C-8603-60AE22F62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2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Использование веб-технологий для удалённого наблюдения за состоянием среды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20435"/>
          </a:xfrm>
        </p:spPr>
        <p:txBody>
          <a:bodyPr>
            <a:normAutofit/>
          </a:bodyPr>
          <a:lstStyle/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r>
              <a:rPr lang="ru-RU" dirty="0"/>
              <a:t>Выполнили студенты группы Т-40912: Зубов Я.М.</a:t>
            </a:r>
          </a:p>
          <a:p>
            <a:pPr algn="r"/>
            <a:r>
              <a:rPr lang="ru-RU" dirty="0"/>
              <a:t>Ильин И.И.</a:t>
            </a:r>
          </a:p>
        </p:txBody>
      </p:sp>
    </p:spTree>
    <p:extLst>
      <p:ext uri="{BB962C8B-B14F-4D97-AF65-F5344CB8AC3E}">
        <p14:creationId xmlns:p14="http://schemas.microsoft.com/office/powerpoint/2010/main" val="132102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1"/>
    </mc:Choice>
    <mc:Fallback xmlns="">
      <p:transition spd="slow" advTm="546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параметры модуля </a:t>
            </a:r>
            <a:r>
              <a:rPr lang="en-US" dirty="0"/>
              <a:t>HC-SR501</a:t>
            </a:r>
            <a:br>
              <a:rPr lang="en-US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760558"/>
              </p:ext>
            </p:extLst>
          </p:nvPr>
        </p:nvGraphicFramePr>
        <p:xfrm>
          <a:off x="637308" y="1302327"/>
          <a:ext cx="10515600" cy="5366142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4674401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66865123"/>
                    </a:ext>
                  </a:extLst>
                </a:gridCol>
              </a:tblGrid>
              <a:tr h="274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>
                          <a:solidFill>
                            <a:srgbClr val="6B6B6B"/>
                          </a:solidFill>
                          <a:effectLst/>
                          <a:latin typeface="inherit"/>
                        </a:rPr>
                        <a:t>Параметр</a:t>
                      </a:r>
                    </a:p>
                  </a:txBody>
                  <a:tcPr marL="37036" marR="74071" marT="29628" marB="29628" anchor="ctr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69CC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dirty="0">
                          <a:solidFill>
                            <a:srgbClr val="6B6B6B"/>
                          </a:solidFill>
                          <a:effectLst/>
                          <a:latin typeface="inherit"/>
                        </a:rPr>
                        <a:t>Значение</a:t>
                      </a:r>
                    </a:p>
                  </a:txBody>
                  <a:tcPr marL="37036" marR="74071" marT="29628" marB="2962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69CC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122751"/>
                  </a:ext>
                </a:extLst>
              </a:tr>
              <a:tr h="489352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>
                          <a:effectLst/>
                          <a:latin typeface="inherit"/>
                        </a:rPr>
                        <a:t>Размеры</a:t>
                      </a:r>
                    </a:p>
                  </a:txBody>
                  <a:tcPr marL="37036" marR="74071" marT="29628" marB="29628" anchor="ctr">
                    <a:lnL>
                      <a:noFill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9CC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примерно 3.2см x 2.4см x 1.8см</a:t>
                      </a:r>
                    </a:p>
                  </a:txBody>
                  <a:tcPr marL="37036" marR="74071" marT="29628" marB="29628" anchor="ctr">
                    <a:lnL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9CC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200710"/>
                  </a:ext>
                </a:extLst>
              </a:tr>
              <a:tr h="274228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Напряжение питания</a:t>
                      </a:r>
                    </a:p>
                  </a:txBody>
                  <a:tcPr marL="37036" marR="74071" marT="29628" marB="29628" anchor="ctr">
                    <a:lnL>
                      <a:noFill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>
                          <a:effectLst/>
                          <a:latin typeface="inherit"/>
                        </a:rPr>
                        <a:t>DC 4.5V- 20V</a:t>
                      </a:r>
                    </a:p>
                  </a:txBody>
                  <a:tcPr marL="37036" marR="74071" marT="29628" marB="29628" anchor="ctr">
                    <a:lnL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21112"/>
                  </a:ext>
                </a:extLst>
              </a:tr>
              <a:tr h="274228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Ток на </a:t>
                      </a:r>
                      <a:r>
                        <a:rPr lang="en-US" sz="2000" b="0" dirty="0">
                          <a:effectLst/>
                          <a:latin typeface="inherit"/>
                        </a:rPr>
                        <a:t>OUT</a:t>
                      </a:r>
                    </a:p>
                  </a:txBody>
                  <a:tcPr marL="37036" marR="74071" marT="29628" marB="29628" anchor="ctr">
                    <a:lnL>
                      <a:noFill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>
                          <a:effectLst/>
                          <a:latin typeface="inherit"/>
                        </a:rPr>
                        <a:t>&lt;60uA</a:t>
                      </a:r>
                    </a:p>
                  </a:txBody>
                  <a:tcPr marL="37036" marR="74071" marT="29628" marB="29628" anchor="ctr">
                    <a:lnL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142173"/>
                  </a:ext>
                </a:extLst>
              </a:tr>
              <a:tr h="489352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Напряжение на выходе</a:t>
                      </a:r>
                    </a:p>
                  </a:txBody>
                  <a:tcPr marL="37036" marR="74071" marT="29628" marB="29628" anchor="ctr">
                    <a:lnL>
                      <a:noFill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Высокие и низкие уровни в 3.3V TTL логике</a:t>
                      </a:r>
                    </a:p>
                  </a:txBody>
                  <a:tcPr marL="37036" marR="74071" marT="29628" marB="29628" anchor="ctr">
                    <a:lnL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439069"/>
                  </a:ext>
                </a:extLst>
              </a:tr>
              <a:tr h="274228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Дистанция обнаружения</a:t>
                      </a:r>
                    </a:p>
                  </a:txBody>
                  <a:tcPr marL="37036" marR="74071" marT="29628" marB="29628" anchor="ctr">
                    <a:lnL>
                      <a:noFill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>
                          <a:effectLst/>
                          <a:latin typeface="inherit"/>
                        </a:rPr>
                        <a:t>3 — 7м (настраивается)</a:t>
                      </a:r>
                    </a:p>
                  </a:txBody>
                  <a:tcPr marL="37036" marR="74071" marT="29628" marB="29628" anchor="ctr">
                    <a:lnL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546568"/>
                  </a:ext>
                </a:extLst>
              </a:tr>
              <a:tr h="376639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Угол обнаружения</a:t>
                      </a:r>
                    </a:p>
                  </a:txBody>
                  <a:tcPr marL="37036" marR="74071" marT="29628" marB="29628" anchor="ctr">
                    <a:lnL>
                      <a:noFill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до 120°-140° (в зависимости от конкретного датчика и линзы)</a:t>
                      </a:r>
                    </a:p>
                  </a:txBody>
                  <a:tcPr marL="37036" marR="74071" marT="29628" marB="29628" anchor="ctr">
                    <a:lnL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37247"/>
                  </a:ext>
                </a:extLst>
              </a:tr>
              <a:tr h="489352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Длительность импульса при обнаружении</a:t>
                      </a:r>
                    </a:p>
                  </a:txBody>
                  <a:tcPr marL="37036" marR="74071" marT="29628" marB="29628" anchor="ctr">
                    <a:lnL>
                      <a:noFill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>
                          <a:effectLst/>
                          <a:latin typeface="inherit"/>
                        </a:rPr>
                        <a:t>5 — 200сек.(настраивается)</a:t>
                      </a:r>
                    </a:p>
                  </a:txBody>
                  <a:tcPr marL="37036" marR="74071" marT="29628" marB="29628" anchor="ctr">
                    <a:lnL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758820"/>
                  </a:ext>
                </a:extLst>
              </a:tr>
              <a:tr h="704475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Время блокировки до следующего замера</a:t>
                      </a:r>
                    </a:p>
                  </a:txBody>
                  <a:tcPr marL="37036" marR="74071" marT="29628" marB="29628" anchor="ctr">
                    <a:lnL>
                      <a:noFill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>
                          <a:effectLst/>
                          <a:latin typeface="inherit"/>
                        </a:rPr>
                        <a:t>2.5сек. (но можно изменить заменой SMD-резисторов)</a:t>
                      </a:r>
                    </a:p>
                  </a:txBody>
                  <a:tcPr marL="37036" marR="74071" marT="29628" marB="29628" anchor="ctr">
                    <a:lnL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008323"/>
                  </a:ext>
                </a:extLst>
              </a:tr>
              <a:tr h="274228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Рабочая температура</a:t>
                      </a:r>
                    </a:p>
                  </a:txBody>
                  <a:tcPr marL="37036" marR="74071" marT="29628" marB="29628" anchor="ctr">
                    <a:lnL>
                      <a:noFill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>
                          <a:effectLst/>
                          <a:latin typeface="inherit"/>
                        </a:rPr>
                        <a:t>-20 — +80°C</a:t>
                      </a:r>
                    </a:p>
                  </a:txBody>
                  <a:tcPr marL="37036" marR="74071" marT="29628" marB="29628" anchor="ctr">
                    <a:lnL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87737"/>
                  </a:ext>
                </a:extLst>
              </a:tr>
              <a:tr h="704475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Режим работы</a:t>
                      </a:r>
                    </a:p>
                  </a:txBody>
                  <a:tcPr marL="37036" marR="74071" marT="29628" marB="29628" anchor="ctr">
                    <a:lnL>
                      <a:noFill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dirty="0">
                          <a:effectLst/>
                          <a:latin typeface="inherit"/>
                        </a:rPr>
                        <a:t>L — одиночный захват, H — повторяемые измерения</a:t>
                      </a:r>
                    </a:p>
                  </a:txBody>
                  <a:tcPr marL="37036" marR="74071" marT="29628" marB="29628" anchor="ctr">
                    <a:lnL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65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03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83"/>
    </mc:Choice>
    <mc:Fallback xmlns="">
      <p:transition spd="slow" advTm="1528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makershut.com/wp-content/uploads/2015/10/dht22ra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145" y="762000"/>
            <a:ext cx="6109855" cy="610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Датчик температуры и влажности DH</a:t>
            </a:r>
            <a:r>
              <a:rPr lang="en-US" dirty="0"/>
              <a:t>T22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9643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DHT</a:t>
            </a:r>
            <a:r>
              <a:rPr lang="ru-RU" dirty="0"/>
              <a:t>22 обладает поддержкой более расширенного диапазона температур и влажностей (от -40℃ до 80℃ и от 0% до 100%), по сравнению с </a:t>
            </a:r>
            <a:r>
              <a:rPr lang="en-US" dirty="0"/>
              <a:t>DHT11 c </a:t>
            </a:r>
            <a:r>
              <a:rPr lang="ru-RU" dirty="0"/>
              <a:t>температурными и влажностными ограничениями (от 0℃ до 60℃ и от 20% до 90).</a:t>
            </a:r>
          </a:p>
        </p:txBody>
      </p:sp>
    </p:spTree>
    <p:extLst>
      <p:ext uri="{BB962C8B-B14F-4D97-AF65-F5344CB8AC3E}">
        <p14:creationId xmlns:p14="http://schemas.microsoft.com/office/powerpoint/2010/main" val="27887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28"/>
    </mc:Choice>
    <mc:Fallback xmlns="">
      <p:transition spd="slow" advTm="1142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g02.a.alicdn.com/kf/HTB1TjToJpXXXXanXFXXq6xXFXXXJ/3-pcs-MQ135-Air-Quality-Sensor-Hazardous-Gas-Detection-Module-For-Arduino-M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Датчик углекислого</a:t>
            </a:r>
            <a:r>
              <a:rPr lang="en-US" dirty="0"/>
              <a:t> </a:t>
            </a:r>
            <a:r>
              <a:rPr lang="ru-RU" dirty="0"/>
              <a:t>газа </a:t>
            </a:r>
            <a:r>
              <a:rPr lang="en-US" dirty="0"/>
              <a:t>MQ135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97823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Помимо углекислого газа, датчик также реагирует на присутствие других газов: угарного газа, аммиака, бензола, оксидов азота и паров спирта.</a:t>
            </a:r>
            <a:r>
              <a:rPr lang="en-US" dirty="0"/>
              <a:t> </a:t>
            </a:r>
            <a:r>
              <a:rPr lang="ru-RU" dirty="0"/>
              <a:t>Особенности: выходное напряжение зависит от концентрации измеряемых газов, быстрая реакция и восстановление,</a:t>
            </a:r>
            <a:r>
              <a:rPr lang="en-US" dirty="0"/>
              <a:t> </a:t>
            </a:r>
            <a:r>
              <a:rPr lang="ru-RU" dirty="0"/>
              <a:t>регулируемая чувствительность, рабочее напряжение 2,5 – 5В.</a:t>
            </a:r>
          </a:p>
        </p:txBody>
      </p:sp>
    </p:spTree>
    <p:extLst>
      <p:ext uri="{BB962C8B-B14F-4D97-AF65-F5344CB8AC3E}">
        <p14:creationId xmlns:p14="http://schemas.microsoft.com/office/powerpoint/2010/main" val="406397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31"/>
    </mc:Choice>
    <mc:Fallback xmlns="">
      <p:transition spd="slow" advTm="563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Система управляемого через интернет реле модуля на базе Arduino, Ethernet шилда и реле модул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250" y="748144"/>
            <a:ext cx="9187750" cy="610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Shield W5100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41514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Плата расширения, позволяющая управлять платой </a:t>
            </a:r>
            <a:r>
              <a:rPr lang="ru-RU" dirty="0" err="1"/>
              <a:t>Arduino</a:t>
            </a:r>
            <a:r>
              <a:rPr lang="ru-RU" dirty="0"/>
              <a:t> через локальную сеть или интернет, выступая в роли сервера. На данной плате расширения также имеется слот для </a:t>
            </a:r>
            <a:r>
              <a:rPr lang="ru-RU" dirty="0" err="1"/>
              <a:t>microSD</a:t>
            </a:r>
            <a:r>
              <a:rPr lang="ru-RU" dirty="0"/>
              <a:t> карты памяти.</a:t>
            </a:r>
          </a:p>
        </p:txBody>
      </p:sp>
    </p:spTree>
    <p:extLst>
      <p:ext uri="{BB962C8B-B14F-4D97-AF65-F5344CB8AC3E}">
        <p14:creationId xmlns:p14="http://schemas.microsoft.com/office/powerpoint/2010/main" val="318538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34"/>
    </mc:Choice>
    <mc:Fallback xmlns="">
      <p:transition spd="slow" advTm="563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2810" y="238539"/>
            <a:ext cx="10058400" cy="980661"/>
          </a:xfrm>
        </p:spPr>
        <p:txBody>
          <a:bodyPr/>
          <a:lstStyle/>
          <a:p>
            <a:pPr algn="ctr"/>
            <a:r>
              <a:rPr lang="ru-RU" dirty="0"/>
              <a:t>Схема подключения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29" y="1749287"/>
            <a:ext cx="12199229" cy="4678017"/>
          </a:xfrm>
        </p:spPr>
      </p:pic>
    </p:spTree>
    <p:extLst>
      <p:ext uri="{BB962C8B-B14F-4D97-AF65-F5344CB8AC3E}">
        <p14:creationId xmlns:p14="http://schemas.microsoft.com/office/powerpoint/2010/main" val="14161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23"/>
    </mc:Choice>
    <mc:Fallback xmlns="">
      <p:transition spd="slow" advTm="1692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показаний датчиков клиенту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9096"/>
            <a:ext cx="12192235" cy="4498452"/>
          </a:xfrm>
        </p:spPr>
      </p:pic>
    </p:spTree>
    <p:extLst>
      <p:ext uri="{BB962C8B-B14F-4D97-AF65-F5344CB8AC3E}">
        <p14:creationId xmlns:p14="http://schemas.microsoft.com/office/powerpoint/2010/main" val="19412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взаимодействия клиента и сервера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Роль клиента играет браузер, посредством которого вы будете подключаться к серверу. Основное назначение клиента - это посылать различные запросы серверу, например запрос на отображение какой-то информации (GET) или запрос о передаче каких-либо данных (POST). В простейшем случае вам не нужно беспокоиться об их структуре, за вас все сделает браузер. Например для того, чтобы послать GET запрос вам просто нужно перейти по </a:t>
            </a:r>
            <a:r>
              <a:rPr lang="ru-RU" dirty="0" err="1"/>
              <a:t>ip</a:t>
            </a:r>
            <a:r>
              <a:rPr lang="ru-RU" dirty="0"/>
              <a:t> адресу сервера, заданному в скетче и сервер выдаст вам заранее сформированную страничку с необходимой для вас информацией, а для отправки POST запроса - заполнить соответствующую форму и данные попадут на сервер где будут обработаны в соответствие с указанным алгоритмом. </a:t>
            </a:r>
          </a:p>
          <a:p>
            <a:r>
              <a:rPr lang="ru-RU" dirty="0"/>
              <a:t>Сервер - это собственно </a:t>
            </a:r>
            <a:r>
              <a:rPr lang="ru-RU" dirty="0" err="1"/>
              <a:t>ethernet</a:t>
            </a:r>
            <a:r>
              <a:rPr lang="ru-RU" dirty="0"/>
              <a:t> </a:t>
            </a:r>
            <a:r>
              <a:rPr lang="ru-RU" dirty="0" err="1"/>
              <a:t>шилд</a:t>
            </a:r>
            <a:r>
              <a:rPr lang="ru-RU" dirty="0"/>
              <a:t>. Он работает в соответствии с HTTP протоколом.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84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06"/>
    </mc:Choice>
    <mc:Fallback xmlns="">
      <p:transition spd="slow" advTm="1240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Благодаря мониторингу показаний датчиков, центр управления может предпринять действия, направленные на обеспечение оптимальных условий работы для объекта мониторинга. Исходные коды проекта выложены в открытом доступе на веб-сервисе </a:t>
            </a:r>
            <a:r>
              <a:rPr lang="en-US" dirty="0"/>
              <a:t>GitHub</a:t>
            </a:r>
            <a:r>
              <a:rPr lang="ru-RU" dirty="0"/>
              <a:t> [1]. Работа над системой удаленного мониторинга не завершена, в планах организация хранения показаний датчиков, а также построение </a:t>
            </a:r>
            <a:r>
              <a:rPr lang="ru-RU" dirty="0" err="1"/>
              <a:t>инфографики</a:t>
            </a:r>
            <a:r>
              <a:rPr lang="ru-RU" dirty="0"/>
              <a:t> на основе показаний датчиков.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61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43"/>
    </mc:Choice>
    <mc:Fallback xmlns="">
      <p:transition spd="slow" advTm="161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Аннотации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Веб-архитектура предлагает преимущества при её использовании.  Серверная часть системы с этой архитектурой достаточно нетребовательна к производительности, и требуется лишь реализация её основы </a:t>
            </a:r>
            <a:r>
              <a:rPr lang="ru-RU" sz="3200"/>
              <a:t>и внедрение </a:t>
            </a:r>
            <a:r>
              <a:rPr lang="ru-RU" sz="3200" dirty="0"/>
              <a:t>подобного представления в готовый проект, что включает переформирование представления информации для укладывания её в HTML-разметку, представляющую удобный интерфейс. </a:t>
            </a:r>
          </a:p>
        </p:txBody>
      </p:sp>
    </p:spTree>
    <p:extLst>
      <p:ext uri="{BB962C8B-B14F-4D97-AF65-F5344CB8AC3E}">
        <p14:creationId xmlns:p14="http://schemas.microsoft.com/office/powerpoint/2010/main" val="144355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24"/>
    </mc:Choice>
    <mc:Fallback xmlns="">
      <p:transition spd="slow" advTm="1232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веб-архитектуры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/>
              <a:t> Отсутствие удвоенного объёма работ по обновлению системы, как в чистой клиент-серверной архитектуре, где при серьёзных изменениях на стороне сервера необходимы изменения и на стороне клиента. </a:t>
            </a:r>
          </a:p>
          <a:p>
            <a:r>
              <a:rPr lang="en-US" sz="3200" dirty="0"/>
              <a:t> </a:t>
            </a:r>
            <a:r>
              <a:rPr lang="ru-RU" sz="3200" dirty="0"/>
              <a:t>Широкая поддержка стандартов </a:t>
            </a:r>
            <a:r>
              <a:rPr lang="ru-RU" sz="3200" dirty="0" err="1"/>
              <a:t>http</a:t>
            </a:r>
            <a:r>
              <a:rPr lang="ru-RU" sz="3200" dirty="0"/>
              <a:t> и всех, на которых он базируется, что избавляет от необходимости самостоятельного аудита протокола, и беспокойства о совместимости ограничиваются лишь поддержкой браузеров, наделенных определёнными возможностями интерпретации </a:t>
            </a:r>
            <a:r>
              <a:rPr lang="ru-RU" sz="3200" dirty="0" err="1"/>
              <a:t>html</a:t>
            </a:r>
            <a:r>
              <a:rPr lang="ru-RU" sz="3200" dirty="0"/>
              <a:t> и внедряемых в него языков.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29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49"/>
    </mc:Choice>
    <mc:Fallback xmlns="">
      <p:transition spd="slow" advTm="161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dirty="0"/>
              <a:t>Для исключения ситуации, когда объект наблюдения находится на грани выхода из строя под воздействием внешней среды или из-за неполадки его составной части, а центр управления (ЦУ) не имеет возможности оперативно отреагировать по причине отсутствия информации о происходящем, необходимо обеспечить постоянное поступление в ЦУ данных о состоянии объекта и ситуации близ него.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2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1"/>
    </mc:Choice>
    <mc:Fallback xmlns="">
      <p:transition spd="slow" advTm="1027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robomart.com/image/catalog/RM0058/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57" y="858982"/>
            <a:ext cx="7526143" cy="599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компоненты:</a:t>
            </a:r>
            <a:br>
              <a:rPr lang="ru-RU" dirty="0"/>
            </a:br>
            <a:r>
              <a:rPr lang="ru-RU" dirty="0" err="1"/>
              <a:t>Arduino</a:t>
            </a:r>
            <a:r>
              <a:rPr lang="ru-RU" dirty="0"/>
              <a:t> </a:t>
            </a:r>
            <a:r>
              <a:rPr lang="ru-RU" dirty="0" err="1"/>
              <a:t>Uno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3829877" cy="4023360"/>
          </a:xfrm>
        </p:spPr>
        <p:txBody>
          <a:bodyPr>
            <a:noAutofit/>
          </a:bodyPr>
          <a:lstStyle/>
          <a:p>
            <a:r>
              <a:rPr lang="ru-RU" sz="2000" dirty="0"/>
              <a:t>Контроллер построен на </a:t>
            </a:r>
            <a:r>
              <a:rPr lang="ru-RU" sz="2000" b="1" dirty="0"/>
              <a:t>ATmega328</a:t>
            </a:r>
            <a:r>
              <a:rPr lang="ru-RU" sz="2000" dirty="0"/>
              <a:t> Платформа имеет 14 цифровых вход/выходов (6 из которых могут использоваться как выходы ШИМ), 6 аналоговых входов, кварцевый генератор 16 МГц, разъем USB, силовой разъем, разъем ICSP и кнопку перезагрузки. Для работы необходимо подключить платформу к компьютеру посредством кабеля USB, либо подать питание при помощи адаптера AC/DC или батареи.</a:t>
            </a:r>
          </a:p>
        </p:txBody>
      </p:sp>
    </p:spTree>
    <p:extLst>
      <p:ext uri="{BB962C8B-B14F-4D97-AF65-F5344CB8AC3E}">
        <p14:creationId xmlns:p14="http://schemas.microsoft.com/office/powerpoint/2010/main" val="21362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20"/>
    </mc:Choice>
    <mc:Fallback xmlns="">
      <p:transition spd="slow" advTm="308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g01.a.alicdn.com/kf/HTB174e5GXXXXXXzaXXXq6xXFXXXd/220937693/HTB174e5GXXXXXXzaXXXq6xXFXXX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565" y="41565"/>
            <a:ext cx="6816436" cy="68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Датчик уровня 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4874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dirty="0"/>
              <a:t>Схематично представляет собой пару оголенных проводников, замыкаемых затапливающей помещение жидкостью. </a:t>
            </a:r>
          </a:p>
        </p:txBody>
      </p:sp>
    </p:spTree>
    <p:extLst>
      <p:ext uri="{BB962C8B-B14F-4D97-AF65-F5344CB8AC3E}">
        <p14:creationId xmlns:p14="http://schemas.microsoft.com/office/powerpoint/2010/main" val="231065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5"/>
    </mc:Choice>
    <mc:Fallback xmlns="">
      <p:transition spd="slow" advTm="390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raspberrypi-spy.co.uk/wp-content/uploads/2015/03/bh1750_modu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-1"/>
            <a:ext cx="6858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Цифровой датчик освещенности BH1750</a:t>
            </a:r>
            <a:r>
              <a:rPr lang="en-US" dirty="0"/>
              <a:t> </a:t>
            </a:r>
            <a:r>
              <a:rPr lang="ru-RU" dirty="0"/>
              <a:t>характеристики: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574559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Датчик этот заключен в корпусе для поверхностного монтажа WSOF6I. Внутри непосредственно сам фотодатчик в виде фотодиода, усилитель сигнала фотодиода, АЦП (аналого-цифровой преобразователь) и некая логика, которая обрабатывает данные, переводит все в единицы измерения Люкс и передает по I</a:t>
            </a:r>
            <a:r>
              <a:rPr lang="ru-RU" baseline="30000" dirty="0"/>
              <a:t>2</a:t>
            </a:r>
            <a:r>
              <a:rPr lang="ru-RU" dirty="0"/>
              <a:t>C к управляющему устройству (микроконтроллеру в нашем случае)</a:t>
            </a:r>
          </a:p>
        </p:txBody>
      </p:sp>
    </p:spTree>
    <p:extLst>
      <p:ext uri="{BB962C8B-B14F-4D97-AF65-F5344CB8AC3E}">
        <p14:creationId xmlns:p14="http://schemas.microsoft.com/office/powerpoint/2010/main" val="229031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65"/>
    </mc:Choice>
    <mc:Fallback xmlns="">
      <p:transition spd="slow" advTm="1016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xem.net/izmer/images/izmer154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423564" y="4633947"/>
            <a:ext cx="2930236" cy="219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Датчик </a:t>
            </a:r>
            <a:r>
              <a:rPr lang="en-US" dirty="0"/>
              <a:t>BH1750 </a:t>
            </a:r>
            <a:r>
              <a:rPr lang="ru-RU" dirty="0"/>
              <a:t>характеристики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55" y="1825624"/>
            <a:ext cx="5403271" cy="5032375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Цифровой интерфейс – I</a:t>
            </a:r>
            <a:r>
              <a:rPr lang="ru-RU" baseline="30000" dirty="0"/>
              <a:t>2</a:t>
            </a:r>
            <a:r>
              <a:rPr lang="ru-RU" dirty="0"/>
              <a:t>C</a:t>
            </a:r>
          </a:p>
          <a:p>
            <a:r>
              <a:rPr lang="ru-RU" dirty="0"/>
              <a:t>Высокое разрешение – до 0,5 </a:t>
            </a:r>
            <a:r>
              <a:rPr lang="ru-RU" dirty="0" err="1"/>
              <a:t>Лк</a:t>
            </a:r>
            <a:endParaRPr lang="ru-RU" dirty="0"/>
          </a:p>
          <a:p>
            <a:r>
              <a:rPr lang="ru-RU" dirty="0"/>
              <a:t>Малый потребляемый ток и функция спящего режима</a:t>
            </a:r>
          </a:p>
          <a:p>
            <a:r>
              <a:rPr lang="ru-RU" dirty="0"/>
              <a:t>Фильтрация световых шумов 50/60 Гц</a:t>
            </a:r>
          </a:p>
          <a:p>
            <a:r>
              <a:rPr lang="ru-RU" dirty="0"/>
              <a:t>Малая зависимость от источника света (лампа накаливания, светодиод и так далее)</a:t>
            </a:r>
          </a:p>
          <a:p>
            <a:r>
              <a:rPr lang="ru-RU" dirty="0"/>
              <a:t>Малое влияние инфракрасного излучения</a:t>
            </a:r>
          </a:p>
          <a:p>
            <a:r>
              <a:rPr lang="ru-RU" dirty="0"/>
              <a:t>Возможно выбрать 2 адреса микросхемы для I2C интерфейса (можно подключить одновременно два таких датчика к одной шине)</a:t>
            </a:r>
          </a:p>
          <a:p>
            <a:r>
              <a:rPr lang="ru-RU" dirty="0"/>
              <a:t>Не требует калибровки, что максимально удобно для применения в любых проектах</a:t>
            </a:r>
          </a:p>
          <a:p>
            <a:r>
              <a:rPr lang="ru-RU" dirty="0"/>
              <a:t>Очень малые габариты датчика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74326" y="1767032"/>
            <a:ext cx="63176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</a:rPr>
              <a:t> Напряжение питания – 2,4 – 3,6 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</a:rPr>
              <a:t> Ток потребления – 120 мкА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</a:rPr>
              <a:t> Ток потребления в спящем режиме – 0,01 мкА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</a:rPr>
              <a:t> Измеряемая длина волны – 560 </a:t>
            </a:r>
            <a:r>
              <a:rPr lang="ru-RU" sz="2000" i="0" dirty="0" err="1">
                <a:effectLst/>
              </a:rPr>
              <a:t>нм</a:t>
            </a:r>
            <a:endParaRPr lang="ru-RU" sz="200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</a:rPr>
              <a:t> Точность в режиме высокого разрешения – 1 </a:t>
            </a:r>
            <a:r>
              <a:rPr lang="ru-RU" sz="2000" i="0" dirty="0" err="1">
                <a:effectLst/>
              </a:rPr>
              <a:t>Лк</a:t>
            </a:r>
            <a:endParaRPr lang="ru-RU" sz="200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</a:rPr>
              <a:t> Точность в режиме низкого разрешения – 4 </a:t>
            </a:r>
            <a:r>
              <a:rPr lang="ru-RU" sz="2000" i="0" dirty="0" err="1">
                <a:effectLst/>
              </a:rPr>
              <a:t>Лк</a:t>
            </a:r>
            <a:endParaRPr lang="ru-RU" sz="200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</a:rPr>
              <a:t> Период измерения в режиме высокого разрешения – 120 </a:t>
            </a:r>
            <a:r>
              <a:rPr lang="ru-RU" sz="2000" i="0" dirty="0" err="1">
                <a:effectLst/>
              </a:rPr>
              <a:t>мс</a:t>
            </a:r>
            <a:endParaRPr lang="ru-RU" sz="200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</a:rPr>
              <a:t> Период измерения в режиме низкого разрешения – 16 </a:t>
            </a:r>
            <a:r>
              <a:rPr lang="ru-RU" sz="2000" i="0" dirty="0" err="1">
                <a:effectLst/>
              </a:rPr>
              <a:t>мс</a:t>
            </a:r>
            <a:endParaRPr lang="ru-RU" sz="200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</a:rPr>
              <a:t> АЦП – 16 бит</a:t>
            </a:r>
          </a:p>
        </p:txBody>
      </p:sp>
    </p:spTree>
    <p:extLst>
      <p:ext uri="{BB962C8B-B14F-4D97-AF65-F5344CB8AC3E}">
        <p14:creationId xmlns:p14="http://schemas.microsoft.com/office/powerpoint/2010/main" val="28430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97"/>
    </mc:Choice>
    <mc:Fallback xmlns="">
      <p:transition spd="slow" advTm="2169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Пироэлектрический (пассивный) инфракрасный сенсор HC-SR501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388"/>
            <a:ext cx="8253738" cy="5295611"/>
          </a:xfrm>
        </p:spPr>
      </p:pic>
      <p:sp>
        <p:nvSpPr>
          <p:cNvPr id="5" name="Прямоугольник 4"/>
          <p:cNvSpPr/>
          <p:nvPr/>
        </p:nvSpPr>
        <p:spPr>
          <a:xfrm>
            <a:off x="8253738" y="1562388"/>
            <a:ext cx="393826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Датчик движения, реагирующий на изменение потока инфракрасного излучения (линза Френеля повышает область действия). </a:t>
            </a:r>
            <a:r>
              <a:rPr lang="ru-RU" dirty="0"/>
              <a:t>Режим работы модуля задается перемычкой . Есть два режима — режим H и режим L. На фото выше в модуле установлен режим H.</a:t>
            </a:r>
          </a:p>
          <a:p>
            <a:pPr fontAlgn="base"/>
            <a:r>
              <a:rPr lang="ru-RU" b="1" dirty="0"/>
              <a:t>Режим H</a:t>
            </a:r>
            <a:r>
              <a:rPr lang="ru-RU" dirty="0"/>
              <a:t> — в этом режиме при срабатывании датчика несколько раз подряд на его выходе (на OUT) остается высокий логический уровень.</a:t>
            </a:r>
          </a:p>
          <a:p>
            <a:pPr fontAlgn="base"/>
            <a:r>
              <a:rPr lang="ru-RU" b="1" dirty="0"/>
              <a:t>Режим L</a:t>
            </a:r>
            <a:r>
              <a:rPr lang="ru-RU" dirty="0"/>
              <a:t> — в этом режиме на выходе при каждом срабатывании датчика появляется отдельный импульс.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34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96"/>
    </mc:Choice>
    <mc:Fallback xmlns="">
      <p:transition spd="slow" advTm="24696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846</Words>
  <Application>Microsoft Office PowerPoint</Application>
  <PresentationFormat>Широкоэкранный</PresentationFormat>
  <Paragraphs>80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  <vt:variant>
        <vt:lpstr>Произвольные показы</vt:lpstr>
      </vt:variant>
      <vt:variant>
        <vt:i4>1</vt:i4>
      </vt:variant>
    </vt:vector>
  </HeadingPairs>
  <TitlesOfParts>
    <vt:vector size="24" baseType="lpstr">
      <vt:lpstr>Arial</vt:lpstr>
      <vt:lpstr>Calibri</vt:lpstr>
      <vt:lpstr>Calibri Light</vt:lpstr>
      <vt:lpstr>inherit</vt:lpstr>
      <vt:lpstr>Times New Roman</vt:lpstr>
      <vt:lpstr>Тема Office</vt:lpstr>
      <vt:lpstr>Использование веб-технологий для удалённого наблюдения за состоянием среды</vt:lpstr>
      <vt:lpstr>Аннотации</vt:lpstr>
      <vt:lpstr>Преимущества веб-архитектуры</vt:lpstr>
      <vt:lpstr>Задачи</vt:lpstr>
      <vt:lpstr>Используемые компоненты: Arduino Uno</vt:lpstr>
      <vt:lpstr>Датчик уровня воды</vt:lpstr>
      <vt:lpstr>Цифровой датчик освещенности BH1750 характеристики:</vt:lpstr>
      <vt:lpstr>Датчик BH1750 характеристики</vt:lpstr>
      <vt:lpstr>Пироэлектрический (пассивный) инфракрасный сенсор HC-SR501</vt:lpstr>
      <vt:lpstr>Основные параметры модуля HC-SR501 </vt:lpstr>
      <vt:lpstr>Датчик температуры и влажности DHT22</vt:lpstr>
      <vt:lpstr>Датчик углекислого газа MQ135</vt:lpstr>
      <vt:lpstr>Ethernet Shield W5100</vt:lpstr>
      <vt:lpstr>Схема подключения</vt:lpstr>
      <vt:lpstr>Вывод показаний датчиков клиенту</vt:lpstr>
      <vt:lpstr>Принцип взаимодействия клиента и сервера</vt:lpstr>
      <vt:lpstr>Заключение</vt:lpstr>
      <vt:lpstr>Произвольный показ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- система мониторинга</dc:title>
  <dc:creator>R2 D2</dc:creator>
  <cp:lastModifiedBy>R2 D2</cp:lastModifiedBy>
  <cp:revision>25</cp:revision>
  <dcterms:created xsi:type="dcterms:W3CDTF">2016-03-27T08:52:25Z</dcterms:created>
  <dcterms:modified xsi:type="dcterms:W3CDTF">2016-03-27T16:33:19Z</dcterms:modified>
</cp:coreProperties>
</file>