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315" r:id="rId2"/>
    <p:sldId id="325" r:id="rId3"/>
    <p:sldId id="326" r:id="rId4"/>
    <p:sldId id="327" r:id="rId5"/>
    <p:sldId id="314" r:id="rId6"/>
  </p:sldIdLst>
  <p:sldSz cx="9144000" cy="5143500" type="screen16x9"/>
  <p:notesSz cx="6858000" cy="9144000"/>
  <p:embeddedFontLs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微软雅黑" pitchFamily="34" charset="-122"/>
      <p:regular r:id="rId12"/>
      <p:bold r:id="rId13"/>
    </p:embeddedFont>
    <p:embeddedFont>
      <p:font typeface="方正综艺简体" charset="-122"/>
      <p:regular r:id="rId1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00"/>
    <a:srgbClr val="17375E"/>
    <a:srgbClr val="47AF37"/>
    <a:srgbClr val="163A5A"/>
    <a:srgbClr val="EA0000"/>
    <a:srgbClr val="76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72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-73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65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9936A364-F56D-418B-92EA-B8A9C286C719}" type="datetimeFigureOut">
              <a:rPr lang="zh-CN" altLang="en-US" smtClean="0"/>
              <a:pPr/>
              <a:t>2017/6/14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21F41D1-EB0D-4857-8E93-8C1C831E61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4AF190-E6C3-4F71-9AD4-820770AEF1A8}" type="datetimeFigureOut">
              <a:rPr lang="zh-CN" altLang="en-US" smtClean="0"/>
              <a:pPr/>
              <a:t>2017/6/14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20396247">
            <a:off x="1042211" y="4332060"/>
            <a:ext cx="563789" cy="563789"/>
          </a:xfrm>
          <a:prstGeom prst="ellipse">
            <a:avLst/>
          </a:prstGeom>
          <a:solidFill>
            <a:srgbClr val="47AF37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20195668">
            <a:off x="2453580" y="4651631"/>
            <a:ext cx="228599" cy="228599"/>
          </a:xfrm>
          <a:prstGeom prst="ellipse">
            <a:avLst/>
          </a:prstGeom>
          <a:solidFill>
            <a:srgbClr val="47AF3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 rot="19534628">
            <a:off x="807357" y="3522937"/>
            <a:ext cx="310515" cy="310515"/>
            <a:chOff x="304800" y="673100"/>
            <a:chExt cx="4000500" cy="4000500"/>
          </a:xfrm>
          <a:solidFill>
            <a:srgbClr val="47AF37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19534628">
            <a:off x="3372443" y="4109161"/>
            <a:ext cx="310515" cy="310515"/>
            <a:chOff x="304800" y="673100"/>
            <a:chExt cx="4000500" cy="4000500"/>
          </a:xfrm>
          <a:solidFill>
            <a:srgbClr val="47AF37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417933" y="1412216"/>
            <a:ext cx="433965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dirty="0">
                <a:ln w="28575">
                  <a:solidFill>
                    <a:srgbClr val="009900"/>
                  </a:solidFill>
                </a:ln>
                <a:solidFill>
                  <a:srgbClr val="47AF37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j-ea"/>
                <a:ea typeface="+mj-ea"/>
              </a:rPr>
              <a:t>AA</a:t>
            </a:r>
            <a:r>
              <a:rPr lang="zh-CN" altLang="en-US" sz="3600" dirty="0">
                <a:ln w="28575">
                  <a:solidFill>
                    <a:srgbClr val="009900"/>
                  </a:solidFill>
                </a:ln>
                <a:solidFill>
                  <a:srgbClr val="47AF37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j-ea"/>
                <a:ea typeface="+mj-ea"/>
              </a:rPr>
              <a:t>系统控制</a:t>
            </a:r>
            <a:r>
              <a:rPr lang="zh-CN" altLang="en-US" sz="3600" dirty="0">
                <a:ln w="28575">
                  <a:solidFill>
                    <a:srgbClr val="009900"/>
                  </a:solidFill>
                </a:ln>
                <a:solidFill>
                  <a:srgbClr val="47AF37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j-ea"/>
              </a:rPr>
              <a:t>流程</a:t>
            </a:r>
            <a:r>
              <a:rPr lang="zh-CN" altLang="en-US" sz="3600" dirty="0">
                <a:ln w="28575">
                  <a:solidFill>
                    <a:srgbClr val="009900"/>
                  </a:solidFill>
                </a:ln>
                <a:solidFill>
                  <a:srgbClr val="47AF37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j-ea"/>
                <a:ea typeface="+mj-ea"/>
              </a:rPr>
              <a:t>框图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1872000" y="2110252"/>
            <a:ext cx="5364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 rot="19318774">
            <a:off x="7104183" y="3436976"/>
            <a:ext cx="845906" cy="845906"/>
            <a:chOff x="304800" y="673100"/>
            <a:chExt cx="4000500" cy="4000500"/>
          </a:xfrm>
          <a:solidFill>
            <a:srgbClr val="47AF37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rot="19534628">
            <a:off x="5961062" y="3868743"/>
            <a:ext cx="310515" cy="310515"/>
            <a:chOff x="304800" y="673100"/>
            <a:chExt cx="4000500" cy="4000500"/>
          </a:xfrm>
          <a:solidFill>
            <a:srgbClr val="47AF37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19534628">
            <a:off x="6405777" y="4574353"/>
            <a:ext cx="441364" cy="441364"/>
            <a:chOff x="304800" y="673100"/>
            <a:chExt cx="4000500" cy="4000500"/>
          </a:xfrm>
          <a:solidFill>
            <a:srgbClr val="47AF37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2" name="同心圆 7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 rot="19534628">
            <a:off x="8581537" y="3497261"/>
            <a:ext cx="310515" cy="310515"/>
            <a:chOff x="304800" y="673100"/>
            <a:chExt cx="4000500" cy="4000500"/>
          </a:xfrm>
          <a:solidFill>
            <a:srgbClr val="47AF37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椭圆 77"/>
          <p:cNvSpPr/>
          <p:nvPr/>
        </p:nvSpPr>
        <p:spPr>
          <a:xfrm rot="18858828">
            <a:off x="7835451" y="4545871"/>
            <a:ext cx="192350" cy="192350"/>
          </a:xfrm>
          <a:prstGeom prst="ellipse">
            <a:avLst/>
          </a:prstGeom>
          <a:solidFill>
            <a:srgbClr val="47AF3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 rot="19243261">
            <a:off x="6512160" y="3187219"/>
            <a:ext cx="228599" cy="228599"/>
          </a:xfrm>
          <a:prstGeom prst="ellipse">
            <a:avLst/>
          </a:prstGeom>
          <a:solidFill>
            <a:srgbClr val="47AF3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63256" y="2863158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b="1" dirty="0">
                <a:solidFill>
                  <a:srgbClr val="C00000"/>
                </a:solidFill>
                <a:latin typeface="方正综艺简体" panose="02010600030101010101" charset="-122"/>
                <a:ea typeface="方正综艺简体" panose="02010600030101010101" charset="-122"/>
                <a:cs typeface="超研澤中鋼筆行楷" panose="020B0609010101010101" pitchFamily="49" charset="-120"/>
              </a:rPr>
              <a:t>博明视觉</a:t>
            </a:r>
            <a:r>
              <a:rPr lang="en-US" altLang="zh-CN" b="1" dirty="0">
                <a:solidFill>
                  <a:srgbClr val="C00000"/>
                </a:solidFill>
                <a:latin typeface="方正综艺简体" panose="02010600030101010101" charset="-122"/>
                <a:ea typeface="方正综艺简体" panose="02010600030101010101" charset="-122"/>
                <a:cs typeface="超研澤中鋼筆行楷" panose="020B0609010101010101" pitchFamily="49" charset="-120"/>
              </a:rPr>
              <a:t>——</a:t>
            </a:r>
            <a:r>
              <a:rPr lang="zh-CN" altLang="en-US" b="1" dirty="0">
                <a:solidFill>
                  <a:srgbClr val="C00000"/>
                </a:solidFill>
                <a:latin typeface="方正综艺简体" panose="02010600030101010101" charset="-122"/>
                <a:ea typeface="方正综艺简体" panose="02010600030101010101" charset="-122"/>
                <a:cs typeface="超研澤中鋼筆行楷" panose="020B0609010101010101" pitchFamily="49" charset="-120"/>
              </a:rPr>
              <a:t>博明人付出与价值之所在！</a:t>
            </a:r>
          </a:p>
        </p:txBody>
      </p:sp>
      <p:grpSp>
        <p:nvGrpSpPr>
          <p:cNvPr id="58" name="组合 57"/>
          <p:cNvGrpSpPr/>
          <p:nvPr/>
        </p:nvGrpSpPr>
        <p:grpSpPr>
          <a:xfrm rot="19534628">
            <a:off x="1785671" y="3301518"/>
            <a:ext cx="845906" cy="845906"/>
            <a:chOff x="304800" y="673100"/>
            <a:chExt cx="4000500" cy="4000500"/>
          </a:xfrm>
          <a:solidFill>
            <a:srgbClr val="47AF37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0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6511 -0.74143 L -3.61111E-6 4.4331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64" y="370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951 -0.81173 L 0 -2.4691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76" y="4058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135 -0.78931 L 8.33333E-7 -4.71733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458 -0.82685 L 3.88889E-6 -1.85185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29" y="413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951 -0.81173 L 0 -2.4691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76" y="4058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6511 -0.74143 L -3.61111E-6 4.43312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64" y="370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0" grpId="0"/>
      <p:bldP spid="78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616225" y="1523996"/>
            <a:ext cx="970556" cy="596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上料</a:t>
            </a:r>
            <a:endParaRPr lang="en-US" altLang="zh-CN" sz="1600" dirty="0"/>
          </a:p>
        </p:txBody>
      </p:sp>
      <p:cxnSp>
        <p:nvCxnSpPr>
          <p:cNvPr id="76" name="直接箭头连接符 75"/>
          <p:cNvCxnSpPr>
            <a:stCxn id="75" idx="3"/>
            <a:endCxn id="79" idx="1"/>
          </p:cNvCxnSpPr>
          <p:nvPr/>
        </p:nvCxnSpPr>
        <p:spPr>
          <a:xfrm>
            <a:off x="1586781" y="1822170"/>
            <a:ext cx="387792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974573" y="1523996"/>
            <a:ext cx="957304" cy="596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点胶</a:t>
            </a:r>
            <a:endParaRPr lang="en-US" altLang="zh-CN" sz="1600" dirty="0"/>
          </a:p>
        </p:txBody>
      </p:sp>
      <p:cxnSp>
        <p:nvCxnSpPr>
          <p:cNvPr id="80" name="直接箭头连接符 79"/>
          <p:cNvCxnSpPr>
            <a:stCxn id="79" idx="3"/>
            <a:endCxn id="81" idx="1"/>
          </p:cNvCxnSpPr>
          <p:nvPr/>
        </p:nvCxnSpPr>
        <p:spPr>
          <a:xfrm>
            <a:off x="2931877" y="1822170"/>
            <a:ext cx="381165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3313042" y="1523996"/>
            <a:ext cx="970557" cy="596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小白板对中调偏芯</a:t>
            </a:r>
            <a:endParaRPr lang="en-US" altLang="zh-CN" sz="1400" dirty="0"/>
          </a:p>
        </p:txBody>
      </p:sp>
      <p:cxnSp>
        <p:nvCxnSpPr>
          <p:cNvPr id="86" name="直接箭头连接符 85"/>
          <p:cNvCxnSpPr>
            <a:stCxn id="81" idx="3"/>
            <a:endCxn id="87" idx="1"/>
          </p:cNvCxnSpPr>
          <p:nvPr/>
        </p:nvCxnSpPr>
        <p:spPr>
          <a:xfrm>
            <a:off x="4283599" y="1822170"/>
            <a:ext cx="374539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4658138" y="1523996"/>
            <a:ext cx="970557" cy="596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图卡（或平行光管）调焦</a:t>
            </a:r>
            <a:r>
              <a:rPr lang="en-US" altLang="zh-CN" sz="1200" dirty="0"/>
              <a:t>/</a:t>
            </a:r>
            <a:r>
              <a:rPr lang="zh-CN" altLang="en-US" sz="1200" dirty="0"/>
              <a:t>偏芯</a:t>
            </a:r>
            <a:endParaRPr lang="en-US" altLang="zh-CN" sz="1200" dirty="0"/>
          </a:p>
        </p:txBody>
      </p:sp>
      <p:cxnSp>
        <p:nvCxnSpPr>
          <p:cNvPr id="90" name="直接箭头连接符 89"/>
          <p:cNvCxnSpPr>
            <a:stCxn id="87" idx="3"/>
            <a:endCxn id="91" idx="1"/>
          </p:cNvCxnSpPr>
          <p:nvPr/>
        </p:nvCxnSpPr>
        <p:spPr>
          <a:xfrm>
            <a:off x="5628695" y="1822170"/>
            <a:ext cx="367912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5996607" y="1523996"/>
            <a:ext cx="970557" cy="596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UV</a:t>
            </a:r>
            <a:r>
              <a:rPr lang="zh-CN" altLang="en-US" sz="1600" dirty="0"/>
              <a:t>固化</a:t>
            </a:r>
            <a:endParaRPr lang="en-US" altLang="zh-CN" sz="1600" dirty="0"/>
          </a:p>
        </p:txBody>
      </p:sp>
      <p:cxnSp>
        <p:nvCxnSpPr>
          <p:cNvPr id="93" name="直接箭头连接符 92"/>
          <p:cNvCxnSpPr>
            <a:stCxn id="91" idx="3"/>
            <a:endCxn id="94" idx="1"/>
          </p:cNvCxnSpPr>
          <p:nvPr/>
        </p:nvCxnSpPr>
        <p:spPr>
          <a:xfrm>
            <a:off x="6967164" y="1822170"/>
            <a:ext cx="374539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7341703" y="1523996"/>
            <a:ext cx="970557" cy="596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下料</a:t>
            </a:r>
            <a:endParaRPr lang="en-US" altLang="zh-CN" sz="1600" dirty="0"/>
          </a:p>
        </p:txBody>
      </p:sp>
      <p:cxnSp>
        <p:nvCxnSpPr>
          <p:cNvPr id="97" name="直接连接符 96"/>
          <p:cNvCxnSpPr>
            <a:stCxn id="75" idx="2"/>
          </p:cNvCxnSpPr>
          <p:nvPr/>
        </p:nvCxnSpPr>
        <p:spPr>
          <a:xfrm rot="5400000">
            <a:off x="805856" y="2414418"/>
            <a:ext cx="589723" cy="1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722243" y="2723322"/>
            <a:ext cx="77525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6200000" flipH="1">
            <a:off x="457199" y="2975109"/>
            <a:ext cx="523461" cy="6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62598" y="3226900"/>
            <a:ext cx="338554" cy="11396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zh-CN" sz="1000" dirty="0"/>
              <a:t>PCB</a:t>
            </a:r>
            <a:r>
              <a:rPr lang="zh-CN" altLang="en-US" sz="1000" dirty="0"/>
              <a:t>上料</a:t>
            </a:r>
          </a:p>
        </p:txBody>
      </p:sp>
      <p:cxnSp>
        <p:nvCxnSpPr>
          <p:cNvPr id="104" name="直接箭头连接符 103"/>
          <p:cNvCxnSpPr/>
          <p:nvPr/>
        </p:nvCxnSpPr>
        <p:spPr>
          <a:xfrm rot="16200000" flipH="1">
            <a:off x="841513" y="2975109"/>
            <a:ext cx="523461" cy="6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40288" y="3226900"/>
            <a:ext cx="338554" cy="11396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1000" dirty="0"/>
              <a:t>镜头上料</a:t>
            </a:r>
          </a:p>
        </p:txBody>
      </p:sp>
      <p:cxnSp>
        <p:nvCxnSpPr>
          <p:cNvPr id="106" name="直接箭头连接符 105"/>
          <p:cNvCxnSpPr>
            <a:endCxn id="107" idx="0"/>
          </p:cNvCxnSpPr>
          <p:nvPr/>
        </p:nvCxnSpPr>
        <p:spPr>
          <a:xfrm rot="16200000" flipH="1">
            <a:off x="1243367" y="2977451"/>
            <a:ext cx="496952" cy="1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315844" y="3226900"/>
            <a:ext cx="353943" cy="11396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1000" dirty="0"/>
              <a:t>扫码</a:t>
            </a:r>
          </a:p>
        </p:txBody>
      </p:sp>
      <p:cxnSp>
        <p:nvCxnSpPr>
          <p:cNvPr id="108" name="直接箭头连接符 107"/>
          <p:cNvCxnSpPr>
            <a:stCxn id="79" idx="2"/>
            <a:endCxn id="111" idx="0"/>
          </p:cNvCxnSpPr>
          <p:nvPr/>
        </p:nvCxnSpPr>
        <p:spPr>
          <a:xfrm rot="16200000" flipH="1">
            <a:off x="1900673" y="2672895"/>
            <a:ext cx="1106557" cy="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285400" y="3226900"/>
            <a:ext cx="338554" cy="11396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1000" dirty="0"/>
              <a:t>点胶控制</a:t>
            </a:r>
          </a:p>
        </p:txBody>
      </p:sp>
      <p:cxnSp>
        <p:nvCxnSpPr>
          <p:cNvPr id="116" name="直接连接符 115"/>
          <p:cNvCxnSpPr/>
          <p:nvPr/>
        </p:nvCxnSpPr>
        <p:spPr>
          <a:xfrm rot="5400000">
            <a:off x="3462917" y="2407792"/>
            <a:ext cx="589723" cy="1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3332921" y="2710066"/>
            <a:ext cx="815009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rot="16200000" flipH="1">
            <a:off x="3067878" y="2968483"/>
            <a:ext cx="523461" cy="6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219656" y="3220274"/>
            <a:ext cx="338554" cy="11396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1000" dirty="0"/>
              <a:t>图像采集</a:t>
            </a:r>
            <a:r>
              <a:rPr lang="en-US" altLang="zh-CN" sz="1000" dirty="0"/>
              <a:t>/</a:t>
            </a:r>
            <a:r>
              <a:rPr lang="zh-CN" altLang="en-US" sz="1000" dirty="0"/>
              <a:t>光源</a:t>
            </a:r>
          </a:p>
        </p:txBody>
      </p:sp>
      <p:cxnSp>
        <p:nvCxnSpPr>
          <p:cNvPr id="120" name="直接箭头连接符 119"/>
          <p:cNvCxnSpPr>
            <a:endCxn id="121" idx="0"/>
          </p:cNvCxnSpPr>
          <p:nvPr/>
        </p:nvCxnSpPr>
        <p:spPr>
          <a:xfrm rot="16200000" flipH="1">
            <a:off x="3506708" y="2966978"/>
            <a:ext cx="503578" cy="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590727" y="3220274"/>
            <a:ext cx="338554" cy="11396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1000" dirty="0"/>
              <a:t>小白板控制</a:t>
            </a:r>
          </a:p>
        </p:txBody>
      </p:sp>
      <p:cxnSp>
        <p:nvCxnSpPr>
          <p:cNvPr id="122" name="直接箭头连接符 121"/>
          <p:cNvCxnSpPr/>
          <p:nvPr/>
        </p:nvCxnSpPr>
        <p:spPr>
          <a:xfrm rot="16200000" flipH="1">
            <a:off x="3882888" y="2968483"/>
            <a:ext cx="523461" cy="6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975054" y="3220274"/>
            <a:ext cx="338554" cy="11396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1000" dirty="0"/>
              <a:t>白板对中偏芯算法</a:t>
            </a:r>
          </a:p>
        </p:txBody>
      </p:sp>
      <p:cxnSp>
        <p:nvCxnSpPr>
          <p:cNvPr id="124" name="直接连接符 123"/>
          <p:cNvCxnSpPr/>
          <p:nvPr/>
        </p:nvCxnSpPr>
        <p:spPr>
          <a:xfrm rot="5400000">
            <a:off x="4933907" y="2421044"/>
            <a:ext cx="589723" cy="1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4691269" y="2723323"/>
            <a:ext cx="116619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rot="16200000" flipH="1">
            <a:off x="4439478" y="2975110"/>
            <a:ext cx="523461" cy="6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51498" y="3240152"/>
            <a:ext cx="338554" cy="11396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1000" dirty="0"/>
              <a:t>图像采集</a:t>
            </a:r>
            <a:r>
              <a:rPr lang="en-US" altLang="zh-CN" sz="1000" dirty="0"/>
              <a:t>/</a:t>
            </a:r>
            <a:r>
              <a:rPr lang="zh-CN" altLang="en-US" sz="1000" dirty="0"/>
              <a:t>光源</a:t>
            </a:r>
          </a:p>
        </p:txBody>
      </p:sp>
      <p:cxnSp>
        <p:nvCxnSpPr>
          <p:cNvPr id="128" name="直接箭头连接符 127"/>
          <p:cNvCxnSpPr/>
          <p:nvPr/>
        </p:nvCxnSpPr>
        <p:spPr>
          <a:xfrm rot="16200000" flipH="1">
            <a:off x="5214731" y="2975110"/>
            <a:ext cx="523461" cy="6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306873" y="3233526"/>
            <a:ext cx="338554" cy="11396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1000" dirty="0"/>
              <a:t>六轴平台控制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 rot="16200000" flipH="1">
            <a:off x="5599043" y="2975110"/>
            <a:ext cx="523461" cy="6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684581" y="3233526"/>
            <a:ext cx="338554" cy="11396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1000" dirty="0"/>
              <a:t>图卡调焦偏芯算法</a:t>
            </a:r>
          </a:p>
        </p:txBody>
      </p:sp>
      <p:cxnSp>
        <p:nvCxnSpPr>
          <p:cNvPr id="133" name="直接箭头连接符 132"/>
          <p:cNvCxnSpPr/>
          <p:nvPr/>
        </p:nvCxnSpPr>
        <p:spPr>
          <a:xfrm rot="16200000" flipH="1">
            <a:off x="6064389" y="2675424"/>
            <a:ext cx="1099926" cy="3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453213" y="3233526"/>
            <a:ext cx="338554" cy="11330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zh-CN" sz="1000" dirty="0"/>
              <a:t>UV</a:t>
            </a:r>
            <a:r>
              <a:rPr lang="zh-CN" altLang="en-US" sz="1000" dirty="0"/>
              <a:t>照射控制</a:t>
            </a:r>
          </a:p>
        </p:txBody>
      </p:sp>
      <p:cxnSp>
        <p:nvCxnSpPr>
          <p:cNvPr id="140" name="直接连接符 139"/>
          <p:cNvCxnSpPr/>
          <p:nvPr/>
        </p:nvCxnSpPr>
        <p:spPr>
          <a:xfrm>
            <a:off x="5638799" y="1702906"/>
            <a:ext cx="17227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rot="5400000" flipH="1" flipV="1">
            <a:off x="5499651" y="1384854"/>
            <a:ext cx="622853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145" idx="1"/>
          </p:cNvCxnSpPr>
          <p:nvPr/>
        </p:nvCxnSpPr>
        <p:spPr>
          <a:xfrm>
            <a:off x="5804451" y="1060175"/>
            <a:ext cx="1530626" cy="3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7335077" y="815010"/>
            <a:ext cx="970557" cy="4969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NG</a:t>
            </a:r>
            <a:r>
              <a:rPr lang="zh-CN" altLang="en-US" sz="1200" dirty="0"/>
              <a:t>下料</a:t>
            </a:r>
            <a:endParaRPr lang="en-US" altLang="zh-CN" sz="1200" dirty="0"/>
          </a:p>
        </p:txBody>
      </p:sp>
      <p:cxnSp>
        <p:nvCxnSpPr>
          <p:cNvPr id="151" name="直接箭头连接符 150"/>
          <p:cNvCxnSpPr>
            <a:endCxn id="152" idx="0"/>
          </p:cNvCxnSpPr>
          <p:nvPr/>
        </p:nvCxnSpPr>
        <p:spPr>
          <a:xfrm rot="16200000" flipH="1">
            <a:off x="7224745" y="2676198"/>
            <a:ext cx="1113183" cy="1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612795" y="3233526"/>
            <a:ext cx="338554" cy="11396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1000" dirty="0"/>
              <a:t>下料控制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929185" y="3240153"/>
            <a:ext cx="338554" cy="11396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1000" dirty="0"/>
              <a:t>中继镜控制</a:t>
            </a:r>
          </a:p>
        </p:txBody>
      </p:sp>
      <p:cxnSp>
        <p:nvCxnSpPr>
          <p:cNvPr id="155" name="直接箭头连接符 154"/>
          <p:cNvCxnSpPr/>
          <p:nvPr/>
        </p:nvCxnSpPr>
        <p:spPr>
          <a:xfrm rot="16200000" flipH="1">
            <a:off x="4823791" y="2981736"/>
            <a:ext cx="523461" cy="6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2656461" y="3226900"/>
            <a:ext cx="338554" cy="113968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vert="eaVert" wrap="square" rtlCol="0">
            <a:spAutoFit/>
          </a:bodyPr>
          <a:lstStyle/>
          <a:p>
            <a:r>
              <a:rPr lang="zh-CN" altLang="en-US" sz="1000" dirty="0"/>
              <a:t>点胶后视觉检测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914338" y="3226900"/>
            <a:ext cx="338554" cy="113968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vert="eaVert" wrap="square" rtlCol="0">
            <a:spAutoFit/>
          </a:bodyPr>
          <a:lstStyle/>
          <a:p>
            <a:r>
              <a:rPr lang="zh-CN" altLang="en-US" sz="1000" dirty="0"/>
              <a:t>点胶前视觉检测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3226905" y="4432848"/>
            <a:ext cx="2796208" cy="246221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1000" dirty="0"/>
              <a:t>成像质量检测分级</a:t>
            </a:r>
          </a:p>
        </p:txBody>
      </p:sp>
      <p:sp>
        <p:nvSpPr>
          <p:cNvPr id="52" name="TextBox 165"/>
          <p:cNvSpPr txBox="1"/>
          <p:nvPr/>
        </p:nvSpPr>
        <p:spPr>
          <a:xfrm>
            <a:off x="6347792" y="4432847"/>
            <a:ext cx="1957842" cy="246222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1000" dirty="0"/>
              <a:t>生成统计报表</a:t>
            </a:r>
          </a:p>
        </p:txBody>
      </p:sp>
    </p:spTree>
    <p:extLst>
      <p:ext uri="{BB962C8B-B14F-4D97-AF65-F5344CB8AC3E}">
        <p14:creationId xmlns:p14="http://schemas.microsoft.com/office/powerpoint/2010/main" xmlns="" val="3930872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216988" y="714732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软件架构：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2708237" y="1720334"/>
            <a:ext cx="975856" cy="2072640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图像处理计算模块</a:t>
            </a:r>
            <a:r>
              <a:rPr lang="zh-CN" altLang="en-US" sz="1200" dirty="0" smtClean="0">
                <a:solidFill>
                  <a:schemeClr val="tx1"/>
                </a:solidFill>
              </a:rPr>
              <a:t>库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66697" y="1720334"/>
            <a:ext cx="997062" cy="2072640"/>
          </a:xfrm>
          <a:prstGeom prst="roundRect">
            <a:avLst/>
          </a:prstGeom>
          <a:noFill/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运动平台</a:t>
            </a:r>
            <a:r>
              <a:rPr lang="zh-CN" altLang="en-US" sz="1200" dirty="0" smtClean="0">
                <a:solidFill>
                  <a:schemeClr val="tx1"/>
                </a:solidFill>
              </a:rPr>
              <a:t>驱动</a:t>
            </a:r>
            <a:r>
              <a:rPr lang="zh-CN" altLang="en-US" sz="1200" dirty="0">
                <a:solidFill>
                  <a:schemeClr val="tx1"/>
                </a:solidFill>
              </a:rPr>
              <a:t>函数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模块</a:t>
            </a:r>
            <a:r>
              <a:rPr lang="zh-CN" altLang="en-US" sz="1200" dirty="0" smtClean="0">
                <a:solidFill>
                  <a:schemeClr val="tx1"/>
                </a:solidFill>
              </a:rPr>
              <a:t>库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986260" y="1720334"/>
            <a:ext cx="1112521" cy="2072640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自动化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模块</a:t>
            </a:r>
            <a:r>
              <a:rPr lang="zh-CN" altLang="en-US" sz="1200" dirty="0" smtClean="0">
                <a:solidFill>
                  <a:schemeClr val="tx1"/>
                </a:solidFill>
              </a:rPr>
              <a:t>库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408098" y="1225034"/>
            <a:ext cx="7918672" cy="3063240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3788093" y="1720334"/>
            <a:ext cx="1002556" cy="2072640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曲线显示分析</a:t>
            </a:r>
            <a:r>
              <a:rPr lang="zh-CN" altLang="en-US" sz="1200" dirty="0" smtClean="0">
                <a:solidFill>
                  <a:schemeClr val="tx1"/>
                </a:solidFill>
              </a:rPr>
              <a:t>模块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71481" y="2992874"/>
            <a:ext cx="799511" cy="701040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运泰利负责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2761993" y="2990964"/>
            <a:ext cx="855838" cy="701040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博明负责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3846709" y="2990964"/>
            <a:ext cx="877678" cy="701040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博明负责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4876797" y="1720334"/>
            <a:ext cx="1042395" cy="2072640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核心</a:t>
            </a:r>
            <a:r>
              <a:rPr lang="en-US" altLang="zh-CN" sz="1200" dirty="0" smtClean="0">
                <a:solidFill>
                  <a:schemeClr val="tx1"/>
                </a:solidFill>
              </a:rPr>
              <a:t>AA</a:t>
            </a:r>
            <a:r>
              <a:rPr lang="zh-CN" altLang="en-US" sz="1200" dirty="0" smtClean="0">
                <a:solidFill>
                  <a:schemeClr val="tx1"/>
                </a:solidFill>
              </a:rPr>
              <a:t>控制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模块</a:t>
            </a:r>
            <a:r>
              <a:rPr lang="zh-CN" altLang="en-US" sz="1200" dirty="0" smtClean="0">
                <a:solidFill>
                  <a:schemeClr val="tx1"/>
                </a:solidFill>
              </a:rPr>
              <a:t>库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4936431" y="2990964"/>
            <a:ext cx="930933" cy="701040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博明负责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6048337" y="2990964"/>
            <a:ext cx="982198" cy="701040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与运泰利</a:t>
            </a:r>
            <a:r>
              <a:rPr lang="en-US" altLang="zh-CN" sz="900" dirty="0">
                <a:solidFill>
                  <a:schemeClr val="tx1"/>
                </a:solidFill>
              </a:rPr>
              <a:t>SDK</a:t>
            </a:r>
            <a:r>
              <a:rPr lang="zh-CN" altLang="en-US" sz="900" dirty="0">
                <a:solidFill>
                  <a:schemeClr val="tx1"/>
                </a:solidFill>
              </a:rPr>
              <a:t>通讯</a:t>
            </a:r>
            <a:endParaRPr lang="en-US" altLang="zh-CN" sz="900" dirty="0">
              <a:solidFill>
                <a:schemeClr val="tx1"/>
              </a:solidFill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（运泰利开发，与博明一起定义接口）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5" name="圆角矩形 54"/>
          <p:cNvSpPr/>
          <p:nvPr/>
        </p:nvSpPr>
        <p:spPr>
          <a:xfrm>
            <a:off x="7162799" y="1720334"/>
            <a:ext cx="1007212" cy="2072640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统计分析模块</a:t>
            </a:r>
          </a:p>
        </p:txBody>
      </p:sp>
      <p:sp>
        <p:nvSpPr>
          <p:cNvPr id="16" name="圆角矩形 63"/>
          <p:cNvSpPr/>
          <p:nvPr/>
        </p:nvSpPr>
        <p:spPr>
          <a:xfrm>
            <a:off x="7222433" y="2990964"/>
            <a:ext cx="879331" cy="701040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博明负责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633497" y="1726960"/>
            <a:ext cx="997062" cy="2072640"/>
          </a:xfrm>
          <a:prstGeom prst="roundRect">
            <a:avLst/>
          </a:prstGeom>
          <a:noFill/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运动平台标定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模块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738281" y="2999500"/>
            <a:ext cx="799511" cy="701040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博明负责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0872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9560" y="592574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软件界面：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883920" y="961906"/>
            <a:ext cx="7528559" cy="3792974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45180" y="1105376"/>
            <a:ext cx="276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Camera Active Alignment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40858" y="1105376"/>
            <a:ext cx="106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CYGIA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240857" y="1034534"/>
            <a:ext cx="886521" cy="440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83920" y="2090142"/>
            <a:ext cx="75285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8407" y="1649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复位</a:t>
            </a:r>
          </a:p>
        </p:txBody>
      </p:sp>
      <p:sp>
        <p:nvSpPr>
          <p:cNvPr id="22" name="矩形 21"/>
          <p:cNvSpPr/>
          <p:nvPr/>
        </p:nvSpPr>
        <p:spPr>
          <a:xfrm>
            <a:off x="1118938" y="1601986"/>
            <a:ext cx="2569142" cy="440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883920" y="1497568"/>
            <a:ext cx="75285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18098" y="1649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手动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12209" y="1649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自动</a:t>
            </a:r>
          </a:p>
        </p:txBody>
      </p:sp>
      <p:sp>
        <p:nvSpPr>
          <p:cNvPr id="26" name="矩形 25"/>
          <p:cNvSpPr/>
          <p:nvPr/>
        </p:nvSpPr>
        <p:spPr>
          <a:xfrm>
            <a:off x="6918960" y="1034534"/>
            <a:ext cx="281940" cy="207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338060" y="1026914"/>
            <a:ext cx="281940" cy="207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734300" y="1034534"/>
            <a:ext cx="281940" cy="207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926582" y="920710"/>
            <a:ext cx="22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380312" y="1059582"/>
            <a:ext cx="190500" cy="1366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1861541" y="1634728"/>
            <a:ext cx="0" cy="36933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804160" y="1640562"/>
            <a:ext cx="0" cy="36933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1021080" y="2240280"/>
            <a:ext cx="3535680" cy="1264920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883920" y="3642360"/>
            <a:ext cx="37947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678680" y="2090142"/>
            <a:ext cx="0" cy="2664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899660" y="2240280"/>
            <a:ext cx="1139363" cy="48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018098" y="26880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曲线实时显示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1118938" y="3779520"/>
            <a:ext cx="3398353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127379" y="39852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参数设置模板</a:t>
            </a:r>
          </a:p>
        </p:txBody>
      </p:sp>
      <p:sp>
        <p:nvSpPr>
          <p:cNvPr id="40" name="矩形 39"/>
          <p:cNvSpPr/>
          <p:nvPr/>
        </p:nvSpPr>
        <p:spPr>
          <a:xfrm>
            <a:off x="4899660" y="2872740"/>
            <a:ext cx="1139363" cy="48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899660" y="3505200"/>
            <a:ext cx="1139363" cy="48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899660" y="4137660"/>
            <a:ext cx="1139363" cy="48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386640" y="2318742"/>
            <a:ext cx="857423" cy="327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082540" y="23187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上料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06340" y="291643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</a:t>
            </a:r>
            <a:r>
              <a:rPr lang="zh-CN" altLang="en-US" dirty="0"/>
              <a:t>校准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81600" y="35663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点胶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41907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下料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98637" y="231874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结果显示</a:t>
            </a:r>
          </a:p>
        </p:txBody>
      </p:sp>
      <p:sp>
        <p:nvSpPr>
          <p:cNvPr id="49" name="矩形 48"/>
          <p:cNvSpPr/>
          <p:nvPr/>
        </p:nvSpPr>
        <p:spPr>
          <a:xfrm>
            <a:off x="6367418" y="2916436"/>
            <a:ext cx="857423" cy="327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431279" y="298248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结果显示</a:t>
            </a:r>
          </a:p>
        </p:txBody>
      </p:sp>
      <p:sp>
        <p:nvSpPr>
          <p:cNvPr id="51" name="矩形 50"/>
          <p:cNvSpPr/>
          <p:nvPr/>
        </p:nvSpPr>
        <p:spPr>
          <a:xfrm>
            <a:off x="6367418" y="3566398"/>
            <a:ext cx="857423" cy="327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1279" y="363244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结果显示</a:t>
            </a:r>
          </a:p>
        </p:txBody>
      </p:sp>
      <p:sp>
        <p:nvSpPr>
          <p:cNvPr id="66" name="矩形 65"/>
          <p:cNvSpPr/>
          <p:nvPr/>
        </p:nvSpPr>
        <p:spPr>
          <a:xfrm>
            <a:off x="6367418" y="4232434"/>
            <a:ext cx="857423" cy="327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475918" y="429848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结果显示</a:t>
            </a:r>
          </a:p>
        </p:txBody>
      </p:sp>
      <p:cxnSp>
        <p:nvCxnSpPr>
          <p:cNvPr id="68" name="直接连接符 67"/>
          <p:cNvCxnSpPr/>
          <p:nvPr/>
        </p:nvCxnSpPr>
        <p:spPr>
          <a:xfrm>
            <a:off x="7380312" y="2090142"/>
            <a:ext cx="0" cy="2664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7452320" y="2139703"/>
            <a:ext cx="857423" cy="221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524328" y="3003798"/>
            <a:ext cx="7489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重要参数</a:t>
            </a:r>
            <a:endParaRPr lang="en-US" altLang="zh-CN" sz="1100" dirty="0"/>
          </a:p>
          <a:p>
            <a:r>
              <a:rPr lang="zh-CN" altLang="en-US" sz="1100" dirty="0"/>
              <a:t>   显示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34300" y="9619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0872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93435" y="2549665"/>
            <a:ext cx="45143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spc="600" dirty="0">
                <a:solidFill>
                  <a:srgbClr val="EA0000"/>
                </a:solidFill>
                <a:latin typeface="方正综艺简体" panose="02010600030101010101" charset="-122"/>
                <a:ea typeface="方正综艺简体" panose="02010600030101010101" charset="-122"/>
                <a:cs typeface="超研澤中鋼筆行楷" panose="020B0609010101010101" pitchFamily="49" charset="-120"/>
              </a:rPr>
              <a:t>博明视觉</a:t>
            </a:r>
            <a:r>
              <a:rPr lang="en-US" altLang="zh-CN" b="1" spc="600" dirty="0">
                <a:solidFill>
                  <a:srgbClr val="EA0000"/>
                </a:solidFill>
                <a:latin typeface="方正综艺简体" panose="02010600030101010101" charset="-122"/>
                <a:ea typeface="方正综艺简体" panose="02010600030101010101" charset="-122"/>
                <a:cs typeface="超研澤中鋼筆行楷" panose="020B0609010101010101" pitchFamily="49" charset="-120"/>
              </a:rPr>
              <a:t>—</a:t>
            </a:r>
            <a:r>
              <a:rPr lang="zh-CN" altLang="en-US" b="1" spc="600" dirty="0">
                <a:solidFill>
                  <a:srgbClr val="EA0000"/>
                </a:solidFill>
                <a:latin typeface="方正综艺简体" panose="02010600030101010101" charset="-122"/>
                <a:ea typeface="方正综艺简体" panose="02010600030101010101" charset="-122"/>
                <a:cs typeface="超研澤中鋼筆行楷" panose="020B0609010101010101" pitchFamily="49" charset="-120"/>
              </a:rPr>
              <a:t>呈你所见，智测未来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2448000" y="2379650"/>
            <a:ext cx="406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60203" y="1596179"/>
            <a:ext cx="4801314" cy="707886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2">
                    <a:lumMod val="7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期待您的关注与支持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69307" y="3470511"/>
            <a:ext cx="7083580" cy="539190"/>
            <a:chOff x="1169307" y="3712557"/>
            <a:chExt cx="7083580" cy="539190"/>
          </a:xfrm>
          <a:solidFill>
            <a:schemeClr val="tx2">
              <a:lumMod val="75000"/>
            </a:schemeClr>
          </a:solidFill>
        </p:grpSpPr>
        <p:sp>
          <p:nvSpPr>
            <p:cNvPr id="19" name="椭圆 18"/>
            <p:cNvSpPr/>
            <p:nvPr/>
          </p:nvSpPr>
          <p:spPr>
            <a:xfrm>
              <a:off x="4822700" y="3712557"/>
              <a:ext cx="500908" cy="500908"/>
            </a:xfrm>
            <a:prstGeom prst="ellipse">
              <a:avLst/>
            </a:prstGeom>
            <a:grpFill/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965030" y="3971951"/>
              <a:ext cx="274777" cy="274777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99913" y="3937227"/>
              <a:ext cx="274777" cy="274777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503579" y="4055566"/>
              <a:ext cx="137389" cy="137389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423168" y="3976970"/>
              <a:ext cx="274777" cy="274777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309894" y="3934382"/>
              <a:ext cx="137389" cy="137389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800928" y="4100872"/>
              <a:ext cx="137389" cy="137389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097983" y="3968993"/>
              <a:ext cx="250454" cy="250454"/>
            </a:xfrm>
            <a:prstGeom prst="ellipse">
              <a:avLst/>
            </a:prstGeom>
            <a:grpFill/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6974631" y="3970669"/>
              <a:ext cx="274777" cy="274777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399206" y="3943641"/>
              <a:ext cx="274777" cy="274777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7607392" y="4027860"/>
              <a:ext cx="137389" cy="137389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6148391" y="3753083"/>
              <a:ext cx="274777" cy="274777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318009" y="4066073"/>
              <a:ext cx="137389" cy="137389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54005" y="3789180"/>
              <a:ext cx="137389" cy="137389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453681" y="3881027"/>
              <a:ext cx="322151" cy="322151"/>
            </a:xfrm>
            <a:prstGeom prst="ellipse">
              <a:avLst/>
            </a:prstGeom>
            <a:grpFill/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323608" y="3933764"/>
              <a:ext cx="274777" cy="274777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454517" y="3937097"/>
              <a:ext cx="274777" cy="274777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169307" y="4068329"/>
              <a:ext cx="137389" cy="137389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019999" y="3753826"/>
              <a:ext cx="274777" cy="274777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1938294" y="3990160"/>
              <a:ext cx="137389" cy="137389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441140" y="3831458"/>
              <a:ext cx="137389" cy="137389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7978110" y="3962886"/>
              <a:ext cx="274777" cy="274777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232</Words>
  <Application>Microsoft Office PowerPoint</Application>
  <PresentationFormat>全屏显示(16:9)</PresentationFormat>
  <Paragraphs>73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Calibri</vt:lpstr>
      <vt:lpstr>微软雅黑</vt:lpstr>
      <vt:lpstr>方正综艺简体</vt:lpstr>
      <vt:lpstr>超研澤中鋼筆行楷</vt:lpstr>
      <vt:lpstr>方正大黑简体</vt:lpstr>
      <vt:lpstr>Office 主题​​</vt:lpstr>
      <vt:lpstr>幻灯片 1</vt:lpstr>
      <vt:lpstr>幻灯片 2</vt:lpstr>
      <vt:lpstr>幻灯片 3</vt:lpstr>
      <vt:lpstr>幻灯片 4</vt:lpstr>
      <vt:lpstr>幻灯片 5</vt:lpstr>
    </vt:vector>
  </TitlesOfParts>
  <Company>www.microsoft.com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方伟</dc:creator>
  <cp:keywords>ppt</cp:keywords>
  <cp:lastModifiedBy>Liu Ping</cp:lastModifiedBy>
  <cp:revision>195</cp:revision>
  <dcterms:created xsi:type="dcterms:W3CDTF">2015-01-22T11:01:00Z</dcterms:created>
  <dcterms:modified xsi:type="dcterms:W3CDTF">2017-06-14T10:33:51Z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