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315" r:id="rId2"/>
    <p:sldId id="316" r:id="rId3"/>
    <p:sldId id="325" r:id="rId4"/>
    <p:sldId id="326" r:id="rId5"/>
    <p:sldId id="327" r:id="rId6"/>
    <p:sldId id="318" r:id="rId7"/>
    <p:sldId id="321" r:id="rId8"/>
    <p:sldId id="319" r:id="rId9"/>
    <p:sldId id="322" r:id="rId10"/>
    <p:sldId id="329" r:id="rId11"/>
    <p:sldId id="328" r:id="rId12"/>
    <p:sldId id="330" r:id="rId13"/>
    <p:sldId id="331" r:id="rId14"/>
    <p:sldId id="320" r:id="rId15"/>
    <p:sldId id="324" r:id="rId16"/>
    <p:sldId id="332" r:id="rId17"/>
    <p:sldId id="314" r:id="rId18"/>
  </p:sldIdLst>
  <p:sldSz cx="9144000" cy="5143500" type="screen16x9"/>
  <p:notesSz cx="6858000" cy="9144000"/>
  <p:embeddedFontLst>
    <p:embeddedFont>
      <p:font typeface="Calibri" pitchFamily="34" charset="0"/>
      <p:regular r:id="rId20"/>
      <p:bold r:id="rId21"/>
      <p:italic r:id="rId22"/>
      <p:boldItalic r:id="rId23"/>
    </p:embeddedFont>
    <p:embeddedFont>
      <p:font typeface="微软雅黑" pitchFamily="34" charset="-122"/>
      <p:regular r:id="rId24"/>
      <p:bold r:id="rId25"/>
    </p:embeddedFont>
    <p:embeddedFont>
      <p:font typeface="方正姚体" pitchFamily="2" charset="-122"/>
      <p:regular r:id="rId26"/>
    </p:embeddedFont>
    <p:embeddedFont>
      <p:font typeface="方正综艺简体" charset="-122"/>
      <p:regular r:id="rId27"/>
    </p:embeddedFont>
    <p:embeddedFont>
      <p:font typeface="方正兰亭细黑_GBK" charset="-122"/>
      <p:regular r:id="rId28"/>
    </p:embeddedFont>
    <p:embeddedFont>
      <p:font typeface="方正兰亭细黑_GBK_M" charset="2"/>
      <p:regular r:id="rId29"/>
    </p:embeddedFont>
    <p:embeddedFont>
      <p:font typeface="Watford DB"/>
      <p:regular r:id="rId30"/>
    </p:embeddedFont>
    <p:embeddedFont>
      <p:font typeface="华文楷体" pitchFamily="2" charset="-122"/>
      <p:regular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9900"/>
    <a:srgbClr val="17375E"/>
    <a:srgbClr val="47AF37"/>
    <a:srgbClr val="163A5A"/>
    <a:srgbClr val="EA0000"/>
    <a:srgbClr val="76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72" autoAdjust="0"/>
    <p:restoredTop sz="94660"/>
  </p:normalViewPr>
  <p:slideViewPr>
    <p:cSldViewPr snapToGrid="0">
      <p:cViewPr varScale="1">
        <p:scale>
          <a:sx n="144" d="100"/>
          <a:sy n="144" d="100"/>
        </p:scale>
        <p:origin x="-684" y="-90"/>
      </p:cViewPr>
      <p:guideLst>
        <p:guide orient="horz" pos="1620"/>
        <p:guide pos="2880"/>
      </p:guideLst>
    </p:cSldViewPr>
  </p:slideViewPr>
  <p:notesTextViewPr>
    <p:cViewPr>
      <p:scale>
        <a:sx n="1" d="1"/>
        <a:sy n="1" d="1"/>
      </p:scale>
      <p:origin x="0" y="0"/>
    </p:cViewPr>
  </p:notesTextViewPr>
  <p:sorterViewPr>
    <p:cViewPr>
      <p:scale>
        <a:sx n="100" d="100"/>
        <a:sy n="100" d="100"/>
      </p:scale>
      <p:origin x="0" y="765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9936A364-F56D-418B-92EA-B8A9C286C719}" type="datetimeFigureOut">
              <a:rPr lang="zh-CN" altLang="en-US" smtClean="0"/>
              <a:pPr/>
              <a:t>2017/6/16</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21F41D1-EB0D-4857-8E93-8C1C831E6153}"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2</a:t>
            </a:fld>
            <a:endParaRPr lang="zh-CN" altLang="en-US"/>
          </a:p>
        </p:txBody>
      </p:sp>
    </p:spTree>
    <p:extLst>
      <p:ext uri="{BB962C8B-B14F-4D97-AF65-F5344CB8AC3E}">
        <p14:creationId xmlns="" xmlns:p14="http://schemas.microsoft.com/office/powerpoint/2010/main" val="4027545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7</a:t>
            </a:fld>
            <a:endParaRPr lang="zh-CN" altLang="en-US"/>
          </a:p>
        </p:txBody>
      </p:sp>
    </p:spTree>
    <p:extLst>
      <p:ext uri="{BB962C8B-B14F-4D97-AF65-F5344CB8AC3E}">
        <p14:creationId xmlns="" xmlns:p14="http://schemas.microsoft.com/office/powerpoint/2010/main" val="2323975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9</a:t>
            </a:fld>
            <a:endParaRPr lang="zh-CN" altLang="en-US"/>
          </a:p>
        </p:txBody>
      </p:sp>
    </p:spTree>
    <p:extLst>
      <p:ext uri="{BB962C8B-B14F-4D97-AF65-F5344CB8AC3E}">
        <p14:creationId xmlns="" xmlns:p14="http://schemas.microsoft.com/office/powerpoint/2010/main" val="245182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11</a:t>
            </a:fld>
            <a:endParaRPr lang="zh-CN" altLang="en-US"/>
          </a:p>
        </p:txBody>
      </p:sp>
    </p:spTree>
    <p:extLst>
      <p:ext uri="{BB962C8B-B14F-4D97-AF65-F5344CB8AC3E}">
        <p14:creationId xmlns="" xmlns:p14="http://schemas.microsoft.com/office/powerpoint/2010/main" val="245182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12</a:t>
            </a:fld>
            <a:endParaRPr lang="zh-CN" altLang="en-US"/>
          </a:p>
        </p:txBody>
      </p:sp>
    </p:spTree>
    <p:extLst>
      <p:ext uri="{BB962C8B-B14F-4D97-AF65-F5344CB8AC3E}">
        <p14:creationId xmlns="" xmlns:p14="http://schemas.microsoft.com/office/powerpoint/2010/main" val="245182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13</a:t>
            </a:fld>
            <a:endParaRPr lang="zh-CN" altLang="en-US"/>
          </a:p>
        </p:txBody>
      </p:sp>
    </p:spTree>
    <p:extLst>
      <p:ext uri="{BB962C8B-B14F-4D97-AF65-F5344CB8AC3E}">
        <p14:creationId xmlns="" xmlns:p14="http://schemas.microsoft.com/office/powerpoint/2010/main" val="245182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15</a:t>
            </a:fld>
            <a:endParaRPr lang="zh-CN" altLang="en-US"/>
          </a:p>
        </p:txBody>
      </p:sp>
    </p:spTree>
    <p:extLst>
      <p:ext uri="{BB962C8B-B14F-4D97-AF65-F5344CB8AC3E}">
        <p14:creationId xmlns="" xmlns:p14="http://schemas.microsoft.com/office/powerpoint/2010/main" val="119435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16</a:t>
            </a:fld>
            <a:endParaRPr lang="zh-CN" altLang="en-US"/>
          </a:p>
        </p:txBody>
      </p:sp>
    </p:spTree>
    <p:extLst>
      <p:ext uri="{BB962C8B-B14F-4D97-AF65-F5344CB8AC3E}">
        <p14:creationId xmlns="" xmlns:p14="http://schemas.microsoft.com/office/powerpoint/2010/main" val="119435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pPr/>
              <a:t>2017/6/16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24AF190-E6C3-4F71-9AD4-820770AEF1A8}" type="datetimeFigureOut">
              <a:rPr lang="zh-CN" altLang="en-US" smtClean="0"/>
              <a:pPr/>
              <a:t>2017/6/16</a:t>
            </a:fld>
            <a:endParaRPr lang="zh-CN" altLang="en-US" dirty="0"/>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B5B5BF9F-75C6-42BD-8363-2F606FE0B60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椭圆 7"/>
          <p:cNvSpPr/>
          <p:nvPr/>
        </p:nvSpPr>
        <p:spPr>
          <a:xfrm rot="20396247">
            <a:off x="1042211" y="4332060"/>
            <a:ext cx="563789" cy="563789"/>
          </a:xfrm>
          <a:prstGeom prst="ellipse">
            <a:avLst/>
          </a:prstGeom>
          <a:solidFill>
            <a:srgbClr val="47AF3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椭圆 8"/>
          <p:cNvSpPr/>
          <p:nvPr/>
        </p:nvSpPr>
        <p:spPr>
          <a:xfrm rot="20195668">
            <a:off x="2453580" y="4651631"/>
            <a:ext cx="228599" cy="228599"/>
          </a:xfrm>
          <a:prstGeom prst="ellipse">
            <a:avLst/>
          </a:prstGeom>
          <a:solidFill>
            <a:srgbClr val="47AF3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3" name="组合 12"/>
          <p:cNvGrpSpPr/>
          <p:nvPr/>
        </p:nvGrpSpPr>
        <p:grpSpPr>
          <a:xfrm rot="19534628">
            <a:off x="807357" y="3522937"/>
            <a:ext cx="310515" cy="310515"/>
            <a:chOff x="304800" y="673100"/>
            <a:chExt cx="4000500" cy="4000500"/>
          </a:xfrm>
          <a:solidFill>
            <a:srgbClr val="47AF37"/>
          </a:solidFill>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5" name="椭圆 14"/>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4" name="组合 23"/>
          <p:cNvGrpSpPr/>
          <p:nvPr/>
        </p:nvGrpSpPr>
        <p:grpSpPr>
          <a:xfrm rot="19534628">
            <a:off x="3372443" y="4109161"/>
            <a:ext cx="310515" cy="310515"/>
            <a:chOff x="304800" y="673100"/>
            <a:chExt cx="4000500" cy="4000500"/>
          </a:xfrm>
          <a:solidFill>
            <a:srgbClr val="47AF37"/>
          </a:solidFill>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6" name="椭圆 25"/>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50" name="TextBox 49"/>
          <p:cNvSpPr txBox="1"/>
          <p:nvPr/>
        </p:nvSpPr>
        <p:spPr>
          <a:xfrm>
            <a:off x="2827829" y="1392338"/>
            <a:ext cx="3320140" cy="707886"/>
          </a:xfrm>
          <a:prstGeom prst="rect">
            <a:avLst/>
          </a:prstGeom>
          <a:noFill/>
          <a:ln>
            <a:noFill/>
          </a:ln>
        </p:spPr>
        <p:txBody>
          <a:bodyPr wrap="none" rtlCol="0">
            <a:spAutoFit/>
          </a:bodyPr>
          <a:lstStyle/>
          <a:p>
            <a:pPr algn="r"/>
            <a:r>
              <a:rPr lang="en-US" altLang="zh-CN" sz="4000" dirty="0" smtClean="0">
                <a:ln w="28575">
                  <a:solidFill>
                    <a:srgbClr val="009900"/>
                  </a:solidFill>
                </a:ln>
                <a:solidFill>
                  <a:srgbClr val="47AF37"/>
                </a:solidFill>
                <a:effectLst>
                  <a:outerShdw blurRad="60007" dist="310007" dir="7680000" sy="30000" kx="1300200" algn="ctr" rotWithShape="0">
                    <a:prstClr val="black">
                      <a:alpha val="32000"/>
                    </a:prstClr>
                  </a:outerShdw>
                </a:effectLst>
                <a:latin typeface="方正姚体" pitchFamily="2" charset="-122"/>
                <a:ea typeface="方正姚体" pitchFamily="2" charset="-122"/>
              </a:rPr>
              <a:t>AA</a:t>
            </a:r>
            <a:r>
              <a:rPr lang="zh-CN" altLang="en-US" sz="4000" dirty="0" smtClean="0">
                <a:ln w="28575">
                  <a:solidFill>
                    <a:srgbClr val="009900"/>
                  </a:solidFill>
                </a:ln>
                <a:solidFill>
                  <a:srgbClr val="47AF37"/>
                </a:solidFill>
                <a:effectLst>
                  <a:outerShdw blurRad="60007" dist="310007" dir="7680000" sy="30000" kx="1300200" algn="ctr" rotWithShape="0">
                    <a:prstClr val="black">
                      <a:alpha val="32000"/>
                    </a:prstClr>
                  </a:outerShdw>
                </a:effectLst>
                <a:latin typeface="方正综艺简体" panose="02010600030101010101" charset="-122"/>
                <a:ea typeface="方正综艺简体" panose="02010600030101010101" charset="-122"/>
              </a:rPr>
              <a:t>项目立项书</a:t>
            </a:r>
            <a:endParaRPr lang="zh-CN" altLang="en-US" sz="4000" dirty="0">
              <a:solidFill>
                <a:srgbClr val="47AF37"/>
              </a:solidFill>
              <a:effectLst>
                <a:outerShdw blurRad="60007" dist="310007" dir="7680000" sy="30000" kx="1300200" algn="ctr" rotWithShape="0">
                  <a:prstClr val="black">
                    <a:alpha val="32000"/>
                  </a:prstClr>
                </a:outerShdw>
              </a:effectLst>
              <a:latin typeface="方正综艺简体" panose="03000509000000000000" pitchFamily="65" charset="-122"/>
              <a:ea typeface="方正综艺简体" panose="03000509000000000000" pitchFamily="65" charset="-122"/>
            </a:endParaRPr>
          </a:p>
        </p:txBody>
      </p:sp>
      <p:cxnSp>
        <p:nvCxnSpPr>
          <p:cNvPr id="53" name="直接连接符 52"/>
          <p:cNvCxnSpPr/>
          <p:nvPr/>
        </p:nvCxnSpPr>
        <p:spPr>
          <a:xfrm>
            <a:off x="1872000" y="2110252"/>
            <a:ext cx="5364000"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rot="19318774">
            <a:off x="7104183" y="3436976"/>
            <a:ext cx="845906" cy="845906"/>
            <a:chOff x="304800" y="673100"/>
            <a:chExt cx="4000500" cy="4000500"/>
          </a:xfrm>
          <a:solidFill>
            <a:srgbClr val="47AF37"/>
          </a:solidFill>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63" name="椭圆 62"/>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4" name="组合 63"/>
          <p:cNvGrpSpPr/>
          <p:nvPr/>
        </p:nvGrpSpPr>
        <p:grpSpPr>
          <a:xfrm rot="19534628">
            <a:off x="5961062" y="3868743"/>
            <a:ext cx="310515" cy="310515"/>
            <a:chOff x="304800" y="673100"/>
            <a:chExt cx="4000500" cy="4000500"/>
          </a:xfrm>
          <a:solidFill>
            <a:srgbClr val="47AF37"/>
          </a:solidFill>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66" name="椭圆 65"/>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71" name="组合 70"/>
          <p:cNvGrpSpPr/>
          <p:nvPr/>
        </p:nvGrpSpPr>
        <p:grpSpPr>
          <a:xfrm rot="19534628">
            <a:off x="6405777" y="4574353"/>
            <a:ext cx="441364" cy="441364"/>
            <a:chOff x="304800" y="673100"/>
            <a:chExt cx="4000500" cy="4000500"/>
          </a:xfrm>
          <a:solidFill>
            <a:srgbClr val="47AF37"/>
          </a:solidFill>
          <a:effectLst>
            <a:outerShdw blurRad="444500" dist="254000" dir="8100000" algn="tr" rotWithShape="0">
              <a:prstClr val="black">
                <a:alpha val="50000"/>
              </a:prstClr>
            </a:outerShdw>
          </a:effectLst>
        </p:grpSpPr>
        <p:sp>
          <p:nvSpPr>
            <p:cNvPr id="72" name="同心圆 71"/>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3" name="椭圆 72"/>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75" name="组合 74"/>
          <p:cNvGrpSpPr/>
          <p:nvPr/>
        </p:nvGrpSpPr>
        <p:grpSpPr>
          <a:xfrm rot="19534628">
            <a:off x="8581537" y="3497261"/>
            <a:ext cx="310515" cy="310515"/>
            <a:chOff x="304800" y="673100"/>
            <a:chExt cx="4000500" cy="4000500"/>
          </a:xfrm>
          <a:solidFill>
            <a:srgbClr val="47AF37"/>
          </a:solidFill>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7" name="椭圆 76"/>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78" name="椭圆 77"/>
          <p:cNvSpPr/>
          <p:nvPr/>
        </p:nvSpPr>
        <p:spPr>
          <a:xfrm rot="18858828">
            <a:off x="7835451" y="4545871"/>
            <a:ext cx="192350" cy="192350"/>
          </a:xfrm>
          <a:prstGeom prst="ellipse">
            <a:avLst/>
          </a:prstGeom>
          <a:solidFill>
            <a:srgbClr val="47AF3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9" name="椭圆 78"/>
          <p:cNvSpPr/>
          <p:nvPr/>
        </p:nvSpPr>
        <p:spPr>
          <a:xfrm rot="19243261">
            <a:off x="6512160" y="3187219"/>
            <a:ext cx="228599" cy="228599"/>
          </a:xfrm>
          <a:prstGeom prst="ellipse">
            <a:avLst/>
          </a:prstGeom>
          <a:solidFill>
            <a:srgbClr val="47AF3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矩形 1"/>
          <p:cNvSpPr/>
          <p:nvPr/>
        </p:nvSpPr>
        <p:spPr>
          <a:xfrm>
            <a:off x="3048247" y="2598113"/>
            <a:ext cx="4365298" cy="369332"/>
          </a:xfrm>
          <a:prstGeom prst="rect">
            <a:avLst/>
          </a:prstGeom>
        </p:spPr>
        <p:txBody>
          <a:bodyPr wrap="none">
            <a:spAutoFit/>
          </a:bodyPr>
          <a:lstStyle/>
          <a:p>
            <a:pPr algn="r">
              <a:defRPr/>
            </a:pPr>
            <a:r>
              <a:rPr lang="zh-CN" altLang="en-US" b="1" dirty="0">
                <a:solidFill>
                  <a:srgbClr val="C00000"/>
                </a:solidFill>
                <a:latin typeface="方正综艺简体" panose="02010600030101010101" charset="-122"/>
                <a:ea typeface="方正综艺简体" panose="02010600030101010101" charset="-122"/>
                <a:cs typeface="超研澤中鋼筆行楷" panose="020B0609010101010101" pitchFamily="49" charset="-120"/>
              </a:rPr>
              <a:t>博明视觉</a:t>
            </a:r>
            <a:r>
              <a:rPr lang="en-US" altLang="zh-CN" b="1" dirty="0">
                <a:solidFill>
                  <a:srgbClr val="C00000"/>
                </a:solidFill>
                <a:latin typeface="方正综艺简体" panose="02010600030101010101" charset="-122"/>
                <a:ea typeface="方正综艺简体" panose="02010600030101010101" charset="-122"/>
                <a:cs typeface="超研澤中鋼筆行楷" panose="020B0609010101010101" pitchFamily="49" charset="-120"/>
              </a:rPr>
              <a:t>——</a:t>
            </a:r>
            <a:r>
              <a:rPr lang="zh-CN" altLang="en-US" b="1" dirty="0">
                <a:solidFill>
                  <a:srgbClr val="C00000"/>
                </a:solidFill>
                <a:latin typeface="方正综艺简体" panose="02010600030101010101" charset="-122"/>
                <a:ea typeface="方正综艺简体" panose="02010600030101010101" charset="-122"/>
                <a:cs typeface="超研澤中鋼筆行楷" panose="020B0609010101010101" pitchFamily="49" charset="-120"/>
              </a:rPr>
              <a:t>博明人付出与价值之所在！</a:t>
            </a:r>
          </a:p>
        </p:txBody>
      </p:sp>
      <p:grpSp>
        <p:nvGrpSpPr>
          <p:cNvPr id="58" name="组合 57"/>
          <p:cNvGrpSpPr/>
          <p:nvPr/>
        </p:nvGrpSpPr>
        <p:grpSpPr>
          <a:xfrm rot="19534628">
            <a:off x="1785671" y="3301518"/>
            <a:ext cx="845906" cy="845906"/>
            <a:chOff x="304800" y="673100"/>
            <a:chExt cx="4000500" cy="4000500"/>
          </a:xfrm>
          <a:solidFill>
            <a:srgbClr val="47AF37"/>
          </a:solidFill>
          <a:effectLst>
            <a:outerShdw blurRad="444500" dist="254000" dir="8100000" algn="tr" rotWithShape="0">
              <a:prstClr val="black">
                <a:alpha val="50000"/>
              </a:prstClr>
            </a:outerShdw>
          </a:effectLst>
        </p:grpSpPr>
        <p:sp>
          <p:nvSpPr>
            <p:cNvPr id="80" name="同心圆 61"/>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81" name="椭圆 80"/>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16511 -0.74143 L -3.61111E-6 4.43312E-6 " pathEditMode="relative" rAng="0" ptsTypes="AA">
                                      <p:cBhvr>
                                        <p:cTn id="6" dur="2000" fill="hold"/>
                                        <p:tgtEl>
                                          <p:spTgt spid="61"/>
                                        </p:tgtEl>
                                        <p:attrNameLst>
                                          <p:attrName>ppt_x</p:attrName>
                                          <p:attrName>ppt_y</p:attrName>
                                        </p:attrNameLst>
                                      </p:cBhvr>
                                      <p:rCtr x="-58264" y="37071"/>
                                    </p:animMotion>
                                  </p:childTnLst>
                                </p:cTn>
                              </p:par>
                              <p:par>
                                <p:cTn id="7" presetID="42" presetClass="path" presetSubtype="0" accel="50000" decel="50000" fill="hold" nodeType="withEffect">
                                  <p:stCondLst>
                                    <p:cond delay="0"/>
                                  </p:stCondLst>
                                  <p:childTnLst>
                                    <p:animMotion origin="layout" path="M 1.22951 -0.81173 L 0 -2.46914E-6 " pathEditMode="relative" rAng="0" ptsTypes="AA">
                                      <p:cBhvr>
                                        <p:cTn id="8" dur="2000" fill="hold"/>
                                        <p:tgtEl>
                                          <p:spTgt spid="64"/>
                                        </p:tgtEl>
                                        <p:attrNameLst>
                                          <p:attrName>ppt_x</p:attrName>
                                          <p:attrName>ppt_y</p:attrName>
                                        </p:attrNameLst>
                                      </p:cBhvr>
                                      <p:rCtr x="-61476" y="40586"/>
                                    </p:animMotion>
                                  </p:childTnLst>
                                </p:cTn>
                              </p:par>
                              <p:par>
                                <p:cTn id="9" presetID="42" presetClass="path" presetSubtype="0" accel="50000" decel="50000" fill="hold" nodeType="withEffect">
                                  <p:stCondLst>
                                    <p:cond delay="0"/>
                                  </p:stCondLst>
                                  <p:childTnLst>
                                    <p:animMotion origin="layout" path="M 0.93194 -0.36577 L -2.77778E-7 5.68428E-7 " pathEditMode="relative" rAng="0" ptsTypes="AA">
                                      <p:cBhvr>
                                        <p:cTn id="10" dur="2000" fill="hold"/>
                                        <p:tgtEl>
                                          <p:spTgt spid="71"/>
                                        </p:tgtEl>
                                        <p:attrNameLst>
                                          <p:attrName>ppt_x</p:attrName>
                                          <p:attrName>ppt_y</p:attrName>
                                        </p:attrNameLst>
                                      </p:cBhvr>
                                      <p:rCtr x="-46597" y="18289"/>
                                    </p:animMotion>
                                  </p:childTnLst>
                                </p:cTn>
                              </p:par>
                              <p:par>
                                <p:cTn id="11" presetID="42" presetClass="path" presetSubtype="0" accel="50000" decel="50000" fill="hold" nodeType="withEffect">
                                  <p:stCondLst>
                                    <p:cond delay="0"/>
                                  </p:stCondLst>
                                  <p:childTnLst>
                                    <p:animMotion origin="layout" path="M 0.93194 -0.36577 L -2.77778E-7 5.68428E-7 " pathEditMode="relative" rAng="0" ptsTypes="AA">
                                      <p:cBhvr>
                                        <p:cTn id="12" dur="2000" fill="hold"/>
                                        <p:tgtEl>
                                          <p:spTgt spid="75"/>
                                        </p:tgtEl>
                                        <p:attrNameLst>
                                          <p:attrName>ppt_x</p:attrName>
                                          <p:attrName>ppt_y</p:attrName>
                                        </p:attrNameLst>
                                      </p:cBhvr>
                                      <p:rCtr x="-46597" y="18289"/>
                                    </p:animMotion>
                                  </p:childTnLst>
                                </p:cTn>
                              </p:par>
                              <p:par>
                                <p:cTn id="13" presetID="42" presetClass="path" presetSubtype="0" accel="50000" decel="50000" fill="hold" grpId="0" nodeType="withEffect">
                                  <p:stCondLst>
                                    <p:cond delay="0"/>
                                  </p:stCondLst>
                                  <p:childTnLst>
                                    <p:animMotion origin="layout" path="M 1.07135 -0.78931 L 8.33333E-7 -4.71733E-6 " pathEditMode="relative" rAng="0" ptsTypes="AA">
                                      <p:cBhvr>
                                        <p:cTn id="14" dur="2000" fill="hold"/>
                                        <p:tgtEl>
                                          <p:spTgt spid="78"/>
                                        </p:tgtEl>
                                        <p:attrNameLst>
                                          <p:attrName>ppt_x</p:attrName>
                                          <p:attrName>ppt_y</p:attrName>
                                        </p:attrNameLst>
                                      </p:cBhvr>
                                      <p:rCtr x="-53576" y="39450"/>
                                    </p:animMotion>
                                  </p:childTnLst>
                                </p:cTn>
                              </p:par>
                              <p:par>
                                <p:cTn id="15" presetID="42" presetClass="path" presetSubtype="0" accel="50000" decel="50000" fill="hold" grpId="0" nodeType="withEffect">
                                  <p:stCondLst>
                                    <p:cond delay="0"/>
                                  </p:stCondLst>
                                  <p:childTnLst>
                                    <p:animMotion origin="layout" path="M 1.05712 -0.81186 L -0.01424 -0.02255 " pathEditMode="relative" rAng="0" ptsTypes="AA">
                                      <p:cBhvr>
                                        <p:cTn id="16" dur="2000" fill="hold"/>
                                        <p:tgtEl>
                                          <p:spTgt spid="79"/>
                                        </p:tgtEl>
                                        <p:attrNameLst>
                                          <p:attrName>ppt_x</p:attrName>
                                          <p:attrName>ppt_y</p:attrName>
                                        </p:attrNameLst>
                                      </p:cBhvr>
                                      <p:rCtr x="-53576" y="39450"/>
                                    </p:animMotion>
                                  </p:childTnLst>
                                </p:cTn>
                              </p:par>
                              <p:par>
                                <p:cTn id="17" presetID="42" presetClass="path" presetSubtype="0" accel="50000" decel="50000" fill="hold" grpId="0" nodeType="withEffect">
                                  <p:stCondLst>
                                    <p:cond delay="0"/>
                                  </p:stCondLst>
                                  <p:childTnLst>
                                    <p:animMotion origin="layout" path="M 1.11458 -0.82685 L 3.88889E-6 -1.85185E-6 " pathEditMode="relative" rAng="0" ptsTypes="AA">
                                      <p:cBhvr>
                                        <p:cTn id="18" dur="2000" fill="hold"/>
                                        <p:tgtEl>
                                          <p:spTgt spid="8"/>
                                        </p:tgtEl>
                                        <p:attrNameLst>
                                          <p:attrName>ppt_x</p:attrName>
                                          <p:attrName>ppt_y</p:attrName>
                                        </p:attrNameLst>
                                      </p:cBhvr>
                                      <p:rCtr x="-55729" y="41327"/>
                                    </p:animMotion>
                                  </p:childTnLst>
                                </p:cTn>
                              </p:par>
                              <p:par>
                                <p:cTn id="19" presetID="42" presetClass="path" presetSubtype="0" accel="50000" decel="50000" fill="hold" grpId="0" nodeType="withEffect">
                                  <p:stCondLst>
                                    <p:cond delay="0"/>
                                  </p:stCondLst>
                                  <p:childTnLst>
                                    <p:animMotion origin="layout" path="M 1.05712 -0.81186 L -0.01424 -0.02255 " pathEditMode="relative" rAng="0" ptsTypes="AA">
                                      <p:cBhvr>
                                        <p:cTn id="20" dur="2000" fill="hold"/>
                                        <p:tgtEl>
                                          <p:spTgt spid="9"/>
                                        </p:tgtEl>
                                        <p:attrNameLst>
                                          <p:attrName>ppt_x</p:attrName>
                                          <p:attrName>ppt_y</p:attrName>
                                        </p:attrNameLst>
                                      </p:cBhvr>
                                      <p:rCtr x="-53576" y="39450"/>
                                    </p:animMotion>
                                  </p:childTnLst>
                                </p:cTn>
                              </p:par>
                              <p:par>
                                <p:cTn id="21" presetID="42" presetClass="path" presetSubtype="0" accel="50000" decel="50000" fill="hold" nodeType="withEffect">
                                  <p:stCondLst>
                                    <p:cond delay="0"/>
                                  </p:stCondLst>
                                  <p:childTnLst>
                                    <p:animMotion origin="layout" path="M 1.22951 -0.81173 L 0 -2.46914E-6 " pathEditMode="relative" rAng="0" ptsTypes="AA">
                                      <p:cBhvr>
                                        <p:cTn id="22" dur="2000" fill="hold"/>
                                        <p:tgtEl>
                                          <p:spTgt spid="13"/>
                                        </p:tgtEl>
                                        <p:attrNameLst>
                                          <p:attrName>ppt_x</p:attrName>
                                          <p:attrName>ppt_y</p:attrName>
                                        </p:attrNameLst>
                                      </p:cBhvr>
                                      <p:rCtr x="-61476" y="40586"/>
                                    </p:animMotion>
                                  </p:childTnLst>
                                </p:cTn>
                              </p:par>
                              <p:par>
                                <p:cTn id="23" presetID="42" presetClass="path" presetSubtype="0" accel="50000" decel="50000" fill="hold" nodeType="withEffect">
                                  <p:stCondLst>
                                    <p:cond delay="0"/>
                                  </p:stCondLst>
                                  <p:childTnLst>
                                    <p:animMotion origin="layout" path="M 0.93194 -0.36577 L -2.77778E-7 5.68428E-7 " pathEditMode="relative" rAng="0" ptsTypes="AA">
                                      <p:cBhvr>
                                        <p:cTn id="24" dur="2000" fill="hold"/>
                                        <p:tgtEl>
                                          <p:spTgt spid="24"/>
                                        </p:tgtEl>
                                        <p:attrNameLst>
                                          <p:attrName>ppt_x</p:attrName>
                                          <p:attrName>ppt_y</p:attrName>
                                        </p:attrNameLst>
                                      </p:cBhvr>
                                      <p:rCtr x="-46597" y="18289"/>
                                    </p:animMotion>
                                  </p:childTnLst>
                                </p:cTn>
                              </p:par>
                              <p:par>
                                <p:cTn id="25" presetID="22" presetClass="entr" presetSubtype="8"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500"/>
                                        <p:tgtEl>
                                          <p:spTgt spid="53"/>
                                        </p:tgtEl>
                                      </p:cBhvr>
                                    </p:animEffect>
                                  </p:childTnLst>
                                </p:cTn>
                              </p:par>
                            </p:childTnLst>
                          </p:cTn>
                        </p:par>
                        <p:par>
                          <p:cTn id="28" fill="hold">
                            <p:stCondLst>
                              <p:cond delay="2000"/>
                            </p:stCondLst>
                            <p:childTnLst>
                              <p:par>
                                <p:cTn id="29" presetID="2" presetClass="entr" presetSubtype="9" fill="hold" grpId="0" nodeType="afterEffect">
                                  <p:stCondLst>
                                    <p:cond delay="0"/>
                                  </p:stCondLst>
                                  <p:iterate type="lt">
                                    <p:tmPct val="15000"/>
                                  </p:iterate>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0-#ppt_w/2"/>
                                          </p:val>
                                        </p:tav>
                                        <p:tav tm="100000">
                                          <p:val>
                                            <p:strVal val="#ppt_x"/>
                                          </p:val>
                                        </p:tav>
                                      </p:tavLst>
                                    </p:anim>
                                    <p:anim calcmode="lin" valueType="num">
                                      <p:cBhvr additive="base">
                                        <p:cTn id="32" dur="500" fill="hold"/>
                                        <p:tgtEl>
                                          <p:spTgt spid="50"/>
                                        </p:tgtEl>
                                        <p:attrNameLst>
                                          <p:attrName>ppt_y</p:attrName>
                                        </p:attrNameLst>
                                      </p:cBhvr>
                                      <p:tavLst>
                                        <p:tav tm="0">
                                          <p:val>
                                            <p:strVal val="0-#ppt_h/2"/>
                                          </p:val>
                                        </p:tav>
                                        <p:tav tm="100000">
                                          <p:val>
                                            <p:strVal val="#ppt_y"/>
                                          </p:val>
                                        </p:tav>
                                      </p:tavLst>
                                    </p:anim>
                                  </p:childTnLst>
                                </p:cTn>
                              </p:par>
                              <p:par>
                                <p:cTn id="33" presetID="42" presetClass="path" presetSubtype="0" accel="50000" decel="50000" fill="hold" nodeType="withEffect">
                                  <p:stCondLst>
                                    <p:cond delay="0"/>
                                  </p:stCondLst>
                                  <p:childTnLst>
                                    <p:animMotion origin="layout" path="M 1.16511 -0.74143 L -3.61111E-6 4.43312E-6 " pathEditMode="relative" rAng="0" ptsTypes="AA">
                                      <p:cBhvr>
                                        <p:cTn id="34" dur="2000" fill="hold"/>
                                        <p:tgtEl>
                                          <p:spTgt spid="58"/>
                                        </p:tgtEl>
                                        <p:attrNameLst>
                                          <p:attrName>ppt_x</p:attrName>
                                          <p:attrName>ppt_y</p:attrName>
                                        </p:attrNameLst>
                                      </p:cBhvr>
                                      <p:rCtr x="-58264" y="370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0" grpId="0"/>
      <p:bldP spid="78" grpId="0" animBg="1"/>
      <p:bldP spid="7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3894466" y="4021149"/>
            <a:ext cx="1114408" cy="369332"/>
          </a:xfrm>
          <a:prstGeom prst="rect">
            <a:avLst/>
          </a:prstGeom>
          <a:noFill/>
        </p:spPr>
        <p:txBody>
          <a:bodyPr wrap="none" rtlCol="0">
            <a:spAutoFit/>
          </a:bodyPr>
          <a:lstStyle/>
          <a:p>
            <a:r>
              <a:rPr lang="zh-CN" altLang="en-US" b="1" dirty="0"/>
              <a:t>软件</a:t>
            </a:r>
            <a:r>
              <a:rPr lang="zh-CN" altLang="en-US" b="1" dirty="0" smtClean="0"/>
              <a:t>架构</a:t>
            </a:r>
            <a:endParaRPr lang="zh-CN" altLang="en-US" b="1" dirty="0"/>
          </a:p>
        </p:txBody>
      </p:sp>
      <p:sp>
        <p:nvSpPr>
          <p:cNvPr id="53" name="圆角矩形 52"/>
          <p:cNvSpPr/>
          <p:nvPr/>
        </p:nvSpPr>
        <p:spPr>
          <a:xfrm>
            <a:off x="2708237" y="1720334"/>
            <a:ext cx="975856" cy="20726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tx1"/>
                </a:solidFill>
              </a:rPr>
              <a:t>图像处理计算模块</a:t>
            </a:r>
            <a:r>
              <a:rPr lang="zh-CN" altLang="en-US" sz="1200" dirty="0" smtClean="0">
                <a:solidFill>
                  <a:schemeClr val="tx1"/>
                </a:solidFill>
              </a:rPr>
              <a:t>库</a:t>
            </a:r>
            <a:endParaRPr lang="en-US" altLang="zh-CN" sz="1200" dirty="0" smtClean="0">
              <a:solidFill>
                <a:schemeClr val="tx1"/>
              </a:solidFill>
            </a:endParaRPr>
          </a:p>
          <a:p>
            <a:pPr algn="ctr"/>
            <a:endParaRPr lang="zh-CN" altLang="en-US" sz="1200" dirty="0">
              <a:solidFill>
                <a:schemeClr val="tx1"/>
              </a:solidFill>
            </a:endParaRPr>
          </a:p>
        </p:txBody>
      </p:sp>
      <p:sp>
        <p:nvSpPr>
          <p:cNvPr id="54" name="圆角矩形 53"/>
          <p:cNvSpPr/>
          <p:nvPr/>
        </p:nvSpPr>
        <p:spPr>
          <a:xfrm>
            <a:off x="566697" y="1720334"/>
            <a:ext cx="997062" cy="2072640"/>
          </a:xfrm>
          <a:prstGeom prst="roundRect">
            <a:avLst/>
          </a:prstGeom>
          <a:noFill/>
          <a:ln w="9525">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smtClean="0">
                <a:solidFill>
                  <a:schemeClr val="tx1"/>
                </a:solidFill>
              </a:rPr>
              <a:t>运动平台驱动</a:t>
            </a:r>
            <a:r>
              <a:rPr lang="zh-CN" altLang="en-US" sz="1200" dirty="0">
                <a:solidFill>
                  <a:schemeClr val="tx1"/>
                </a:solidFill>
              </a:rPr>
              <a:t>函数</a:t>
            </a:r>
            <a:endParaRPr lang="en-US" altLang="zh-CN" sz="1200" dirty="0">
              <a:solidFill>
                <a:schemeClr val="tx1"/>
              </a:solidFill>
            </a:endParaRPr>
          </a:p>
          <a:p>
            <a:pPr algn="ctr"/>
            <a:r>
              <a:rPr lang="zh-CN" altLang="en-US" sz="1200" dirty="0">
                <a:solidFill>
                  <a:schemeClr val="tx1"/>
                </a:solidFill>
              </a:rPr>
              <a:t>模块</a:t>
            </a:r>
            <a:r>
              <a:rPr lang="zh-CN" altLang="en-US" sz="1200" dirty="0" smtClean="0">
                <a:solidFill>
                  <a:schemeClr val="tx1"/>
                </a:solidFill>
              </a:rPr>
              <a:t>库</a:t>
            </a:r>
            <a:endParaRPr lang="en-US" altLang="zh-CN" sz="1200" dirty="0" smtClean="0">
              <a:solidFill>
                <a:schemeClr val="tx1"/>
              </a:solidFill>
            </a:endParaRPr>
          </a:p>
          <a:p>
            <a:pPr algn="ctr"/>
            <a:endParaRPr lang="en-US" altLang="zh-CN" sz="1200" dirty="0">
              <a:solidFill>
                <a:schemeClr val="tx1"/>
              </a:solidFill>
            </a:endParaRPr>
          </a:p>
          <a:p>
            <a:pPr algn="ctr"/>
            <a:endParaRPr lang="zh-CN" altLang="en-US" sz="1200" dirty="0">
              <a:solidFill>
                <a:schemeClr val="tx1"/>
              </a:solidFill>
            </a:endParaRPr>
          </a:p>
        </p:txBody>
      </p:sp>
      <p:sp>
        <p:nvSpPr>
          <p:cNvPr id="55" name="圆角矩形 54"/>
          <p:cNvSpPr/>
          <p:nvPr/>
        </p:nvSpPr>
        <p:spPr>
          <a:xfrm>
            <a:off x="5986260" y="1720334"/>
            <a:ext cx="1112521" cy="20726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tx1"/>
                </a:solidFill>
              </a:rPr>
              <a:t>自动化</a:t>
            </a:r>
            <a:endParaRPr lang="en-US" altLang="zh-CN" sz="1200" dirty="0">
              <a:solidFill>
                <a:schemeClr val="tx1"/>
              </a:solidFill>
            </a:endParaRPr>
          </a:p>
          <a:p>
            <a:pPr algn="ctr"/>
            <a:r>
              <a:rPr lang="zh-CN" altLang="en-US" sz="1200" dirty="0">
                <a:solidFill>
                  <a:schemeClr val="tx1"/>
                </a:solidFill>
              </a:rPr>
              <a:t>模块</a:t>
            </a:r>
            <a:r>
              <a:rPr lang="zh-CN" altLang="en-US" sz="1200" dirty="0" smtClean="0">
                <a:solidFill>
                  <a:schemeClr val="tx1"/>
                </a:solidFill>
              </a:rPr>
              <a:t>库</a:t>
            </a:r>
            <a:endParaRPr lang="en-US" altLang="zh-CN" sz="1200" dirty="0" smtClean="0">
              <a:solidFill>
                <a:schemeClr val="tx1"/>
              </a:solidFill>
            </a:endParaRPr>
          </a:p>
          <a:p>
            <a:pPr algn="ctr"/>
            <a:endParaRPr lang="en-US" altLang="zh-CN" sz="1200" dirty="0" smtClean="0">
              <a:solidFill>
                <a:schemeClr val="tx1"/>
              </a:solidFill>
            </a:endParaRPr>
          </a:p>
          <a:p>
            <a:pPr algn="ctr"/>
            <a:endParaRPr lang="zh-CN" altLang="en-US" sz="1200" dirty="0">
              <a:solidFill>
                <a:schemeClr val="tx1"/>
              </a:solidFill>
            </a:endParaRPr>
          </a:p>
        </p:txBody>
      </p:sp>
      <p:sp>
        <p:nvSpPr>
          <p:cNvPr id="56" name="圆角矩形 55"/>
          <p:cNvSpPr/>
          <p:nvPr/>
        </p:nvSpPr>
        <p:spPr>
          <a:xfrm>
            <a:off x="533994" y="1443694"/>
            <a:ext cx="7918672" cy="30632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200" dirty="0">
              <a:solidFill>
                <a:schemeClr val="tx1"/>
              </a:solidFill>
            </a:endParaRPr>
          </a:p>
        </p:txBody>
      </p:sp>
      <p:sp>
        <p:nvSpPr>
          <p:cNvPr id="58" name="圆角矩形 57"/>
          <p:cNvSpPr/>
          <p:nvPr/>
        </p:nvSpPr>
        <p:spPr>
          <a:xfrm>
            <a:off x="3788093" y="1720334"/>
            <a:ext cx="1002556" cy="20726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tx1"/>
                </a:solidFill>
              </a:rPr>
              <a:t>曲线显示分析</a:t>
            </a:r>
            <a:r>
              <a:rPr lang="zh-CN" altLang="en-US" sz="1200" dirty="0" smtClean="0">
                <a:solidFill>
                  <a:schemeClr val="tx1"/>
                </a:solidFill>
              </a:rPr>
              <a:t>模块</a:t>
            </a:r>
            <a:endParaRPr lang="en-US" altLang="zh-CN" sz="1200" dirty="0" smtClean="0">
              <a:solidFill>
                <a:schemeClr val="tx1"/>
              </a:solidFill>
            </a:endParaRPr>
          </a:p>
          <a:p>
            <a:pPr algn="ctr"/>
            <a:endParaRPr lang="zh-CN" altLang="en-US" sz="1200" dirty="0">
              <a:solidFill>
                <a:schemeClr val="tx1"/>
              </a:solidFill>
            </a:endParaRPr>
          </a:p>
        </p:txBody>
      </p:sp>
      <p:sp>
        <p:nvSpPr>
          <p:cNvPr id="59" name="圆角矩形 58"/>
          <p:cNvSpPr/>
          <p:nvPr/>
        </p:nvSpPr>
        <p:spPr>
          <a:xfrm>
            <a:off x="671481" y="2992874"/>
            <a:ext cx="799511" cy="7010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solidFill>
                  <a:schemeClr val="tx1"/>
                </a:solidFill>
              </a:rPr>
              <a:t>运泰利负责</a:t>
            </a:r>
          </a:p>
        </p:txBody>
      </p:sp>
      <p:sp>
        <p:nvSpPr>
          <p:cNvPr id="60" name="圆角矩形 59"/>
          <p:cNvSpPr/>
          <p:nvPr/>
        </p:nvSpPr>
        <p:spPr>
          <a:xfrm>
            <a:off x="2761993" y="2990964"/>
            <a:ext cx="855838" cy="7010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800" dirty="0">
              <a:solidFill>
                <a:schemeClr val="tx1"/>
              </a:solidFill>
            </a:endParaRPr>
          </a:p>
          <a:p>
            <a:pPr algn="ctr"/>
            <a:r>
              <a:rPr lang="zh-CN" altLang="en-US" sz="1200" dirty="0">
                <a:solidFill>
                  <a:schemeClr val="tx1"/>
                </a:solidFill>
              </a:rPr>
              <a:t>博明负责</a:t>
            </a:r>
          </a:p>
        </p:txBody>
      </p:sp>
      <p:sp>
        <p:nvSpPr>
          <p:cNvPr id="61" name="圆角矩形 60"/>
          <p:cNvSpPr/>
          <p:nvPr/>
        </p:nvSpPr>
        <p:spPr>
          <a:xfrm>
            <a:off x="3846709" y="2990964"/>
            <a:ext cx="877678" cy="7010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800" dirty="0">
              <a:solidFill>
                <a:schemeClr val="tx1"/>
              </a:solidFill>
            </a:endParaRPr>
          </a:p>
          <a:p>
            <a:pPr algn="ctr"/>
            <a:r>
              <a:rPr lang="zh-CN" altLang="en-US" sz="1200" dirty="0">
                <a:solidFill>
                  <a:schemeClr val="tx1"/>
                </a:solidFill>
              </a:rPr>
              <a:t>博明负责</a:t>
            </a:r>
          </a:p>
        </p:txBody>
      </p:sp>
      <p:sp>
        <p:nvSpPr>
          <p:cNvPr id="62" name="圆角矩形 61"/>
          <p:cNvSpPr/>
          <p:nvPr/>
        </p:nvSpPr>
        <p:spPr>
          <a:xfrm>
            <a:off x="4876797" y="1720334"/>
            <a:ext cx="1042395" cy="20726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smtClean="0">
                <a:solidFill>
                  <a:schemeClr val="tx1"/>
                </a:solidFill>
              </a:rPr>
              <a:t>核心</a:t>
            </a:r>
            <a:r>
              <a:rPr lang="en-US" altLang="zh-CN" sz="1200" dirty="0" smtClean="0">
                <a:solidFill>
                  <a:schemeClr val="tx1"/>
                </a:solidFill>
              </a:rPr>
              <a:t>AA</a:t>
            </a:r>
            <a:r>
              <a:rPr lang="zh-CN" altLang="en-US" sz="1200" dirty="0" smtClean="0">
                <a:solidFill>
                  <a:schemeClr val="tx1"/>
                </a:solidFill>
              </a:rPr>
              <a:t>控制</a:t>
            </a:r>
            <a:endParaRPr lang="en-US" altLang="zh-CN" sz="1200" dirty="0">
              <a:solidFill>
                <a:schemeClr val="tx1"/>
              </a:solidFill>
            </a:endParaRPr>
          </a:p>
          <a:p>
            <a:pPr algn="ctr"/>
            <a:r>
              <a:rPr lang="zh-CN" altLang="en-US" sz="1200" dirty="0">
                <a:solidFill>
                  <a:schemeClr val="tx1"/>
                </a:solidFill>
              </a:rPr>
              <a:t>模块</a:t>
            </a:r>
            <a:r>
              <a:rPr lang="zh-CN" altLang="en-US" sz="1200" dirty="0" smtClean="0">
                <a:solidFill>
                  <a:schemeClr val="tx1"/>
                </a:solidFill>
              </a:rPr>
              <a:t>库</a:t>
            </a:r>
            <a:endParaRPr lang="en-US" altLang="zh-CN" sz="1200" dirty="0" smtClean="0">
              <a:solidFill>
                <a:schemeClr val="tx1"/>
              </a:solidFill>
            </a:endParaRPr>
          </a:p>
          <a:p>
            <a:pPr algn="ctr"/>
            <a:endParaRPr lang="en-US" altLang="zh-CN" sz="1200" dirty="0" smtClean="0">
              <a:solidFill>
                <a:schemeClr val="tx1"/>
              </a:solidFill>
            </a:endParaRPr>
          </a:p>
          <a:p>
            <a:pPr algn="ctr"/>
            <a:endParaRPr lang="zh-CN" altLang="en-US" sz="1200" dirty="0">
              <a:solidFill>
                <a:schemeClr val="tx1"/>
              </a:solidFill>
            </a:endParaRPr>
          </a:p>
        </p:txBody>
      </p:sp>
      <p:sp>
        <p:nvSpPr>
          <p:cNvPr id="63" name="圆角矩形 62"/>
          <p:cNvSpPr/>
          <p:nvPr/>
        </p:nvSpPr>
        <p:spPr>
          <a:xfrm>
            <a:off x="4936431" y="2990964"/>
            <a:ext cx="930933" cy="7010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800" dirty="0">
              <a:solidFill>
                <a:schemeClr val="tx1"/>
              </a:solidFill>
            </a:endParaRPr>
          </a:p>
          <a:p>
            <a:pPr algn="ctr"/>
            <a:r>
              <a:rPr lang="zh-CN" altLang="en-US" sz="1200" dirty="0">
                <a:solidFill>
                  <a:schemeClr val="tx1"/>
                </a:solidFill>
              </a:rPr>
              <a:t>博明负责</a:t>
            </a:r>
          </a:p>
        </p:txBody>
      </p:sp>
      <p:sp>
        <p:nvSpPr>
          <p:cNvPr id="64" name="圆角矩形 63"/>
          <p:cNvSpPr/>
          <p:nvPr/>
        </p:nvSpPr>
        <p:spPr>
          <a:xfrm>
            <a:off x="6048337" y="2990964"/>
            <a:ext cx="982198" cy="7010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dirty="0">
                <a:solidFill>
                  <a:schemeClr val="tx1"/>
                </a:solidFill>
              </a:rPr>
              <a:t>与运泰利</a:t>
            </a:r>
            <a:r>
              <a:rPr lang="en-US" altLang="zh-CN" sz="900" dirty="0">
                <a:solidFill>
                  <a:schemeClr val="tx1"/>
                </a:solidFill>
              </a:rPr>
              <a:t>SDK</a:t>
            </a:r>
            <a:r>
              <a:rPr lang="zh-CN" altLang="en-US" sz="900" dirty="0">
                <a:solidFill>
                  <a:schemeClr val="tx1"/>
                </a:solidFill>
              </a:rPr>
              <a:t>通讯</a:t>
            </a:r>
            <a:endParaRPr lang="en-US" altLang="zh-CN" sz="900" dirty="0">
              <a:solidFill>
                <a:schemeClr val="tx1"/>
              </a:solidFill>
            </a:endParaRPr>
          </a:p>
          <a:p>
            <a:pPr algn="ctr"/>
            <a:r>
              <a:rPr lang="zh-CN" altLang="en-US" sz="900" dirty="0">
                <a:solidFill>
                  <a:schemeClr val="tx1"/>
                </a:solidFill>
              </a:rPr>
              <a:t>（运泰利开发，与博明一起定义接口）</a:t>
            </a:r>
            <a:endParaRPr lang="en-US" altLang="zh-CN" sz="900" dirty="0">
              <a:solidFill>
                <a:schemeClr val="tx1"/>
              </a:solidFill>
            </a:endParaRPr>
          </a:p>
        </p:txBody>
      </p:sp>
      <p:sp>
        <p:nvSpPr>
          <p:cNvPr id="15" name="圆角矩形 54"/>
          <p:cNvSpPr/>
          <p:nvPr/>
        </p:nvSpPr>
        <p:spPr>
          <a:xfrm>
            <a:off x="7162799" y="1720334"/>
            <a:ext cx="1007212" cy="20726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tx1"/>
                </a:solidFill>
              </a:rPr>
              <a:t>统计分析</a:t>
            </a:r>
            <a:r>
              <a:rPr lang="zh-CN" altLang="en-US" sz="1200" dirty="0" smtClean="0">
                <a:solidFill>
                  <a:schemeClr val="tx1"/>
                </a:solidFill>
              </a:rPr>
              <a:t>模块</a:t>
            </a:r>
            <a:endParaRPr lang="en-US" altLang="zh-CN" sz="1200" dirty="0" smtClean="0">
              <a:solidFill>
                <a:schemeClr val="tx1"/>
              </a:solidFill>
            </a:endParaRPr>
          </a:p>
          <a:p>
            <a:pPr algn="ctr"/>
            <a:endParaRPr lang="zh-CN" altLang="en-US" sz="1200" dirty="0">
              <a:solidFill>
                <a:schemeClr val="tx1"/>
              </a:solidFill>
            </a:endParaRPr>
          </a:p>
        </p:txBody>
      </p:sp>
      <p:sp>
        <p:nvSpPr>
          <p:cNvPr id="16" name="圆角矩形 63"/>
          <p:cNvSpPr/>
          <p:nvPr/>
        </p:nvSpPr>
        <p:spPr>
          <a:xfrm>
            <a:off x="7222433" y="2990964"/>
            <a:ext cx="879331" cy="7010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tx1"/>
                </a:solidFill>
              </a:rPr>
              <a:t>博明负责</a:t>
            </a:r>
          </a:p>
        </p:txBody>
      </p:sp>
      <p:sp>
        <p:nvSpPr>
          <p:cNvPr id="17" name="圆角矩形 16"/>
          <p:cNvSpPr/>
          <p:nvPr/>
        </p:nvSpPr>
        <p:spPr>
          <a:xfrm>
            <a:off x="1633497" y="1726960"/>
            <a:ext cx="997062" cy="2072640"/>
          </a:xfrm>
          <a:prstGeom prst="roundRect">
            <a:avLst/>
          </a:prstGeom>
          <a:noFill/>
          <a:ln w="9525">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smtClean="0">
                <a:solidFill>
                  <a:schemeClr val="tx1"/>
                </a:solidFill>
              </a:rPr>
              <a:t>运动平台标定</a:t>
            </a:r>
            <a:endParaRPr lang="en-US" altLang="zh-CN" sz="1200" dirty="0">
              <a:solidFill>
                <a:schemeClr val="tx1"/>
              </a:solidFill>
            </a:endParaRPr>
          </a:p>
          <a:p>
            <a:pPr algn="ctr"/>
            <a:r>
              <a:rPr lang="zh-CN" altLang="en-US" sz="1200" dirty="0" smtClean="0">
                <a:solidFill>
                  <a:schemeClr val="tx1"/>
                </a:solidFill>
              </a:rPr>
              <a:t>模块</a:t>
            </a:r>
            <a:endParaRPr lang="en-US" altLang="zh-CN" sz="1200" dirty="0" smtClean="0">
              <a:solidFill>
                <a:schemeClr val="tx1"/>
              </a:solidFill>
            </a:endParaRPr>
          </a:p>
          <a:p>
            <a:pPr algn="ctr"/>
            <a:endParaRPr lang="en-US" altLang="zh-CN" sz="1200" dirty="0">
              <a:solidFill>
                <a:schemeClr val="tx1"/>
              </a:solidFill>
            </a:endParaRPr>
          </a:p>
          <a:p>
            <a:pPr algn="ctr"/>
            <a:endParaRPr lang="zh-CN" altLang="en-US" sz="1200" dirty="0">
              <a:solidFill>
                <a:schemeClr val="tx1"/>
              </a:solidFill>
            </a:endParaRPr>
          </a:p>
        </p:txBody>
      </p:sp>
      <p:sp>
        <p:nvSpPr>
          <p:cNvPr id="18" name="圆角矩形 17"/>
          <p:cNvSpPr/>
          <p:nvPr/>
        </p:nvSpPr>
        <p:spPr>
          <a:xfrm>
            <a:off x="1738281" y="2999500"/>
            <a:ext cx="799511" cy="701040"/>
          </a:xfrm>
          <a:prstGeom prst="round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solidFill>
                  <a:schemeClr val="tx1"/>
                </a:solidFill>
              </a:rPr>
              <a:t>博明负责</a:t>
            </a:r>
            <a:endParaRPr lang="zh-CN" altLang="en-US" sz="1400" dirty="0">
              <a:solidFill>
                <a:schemeClr val="tx1"/>
              </a:solidFill>
            </a:endParaRPr>
          </a:p>
        </p:txBody>
      </p:sp>
      <p:sp>
        <p:nvSpPr>
          <p:cNvPr id="19" name="TextBox 18"/>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概要设计</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20" name="TextBox 19"/>
          <p:cNvSpPr txBox="1"/>
          <p:nvPr/>
        </p:nvSpPr>
        <p:spPr>
          <a:xfrm>
            <a:off x="0" y="674975"/>
            <a:ext cx="4083169" cy="276999"/>
          </a:xfrm>
          <a:prstGeom prst="rect">
            <a:avLst/>
          </a:prstGeom>
          <a:noFill/>
        </p:spPr>
        <p:txBody>
          <a:bodyPr wrap="none" rtlCol="0">
            <a:spAutoFit/>
          </a:bodyPr>
          <a:lstStyle/>
          <a:p>
            <a:r>
              <a:rPr lang="zh-CN" altLang="en-US" sz="1200" spc="300" dirty="0" smtClean="0">
                <a:latin typeface="方正姚体" pitchFamily="2" charset="-122"/>
                <a:ea typeface="方正姚体" pitchFamily="2" charset="-122"/>
              </a:rPr>
              <a:t>运泰利负责： </a:t>
            </a:r>
            <a:r>
              <a:rPr lang="zh-CN" altLang="en-US" sz="1000" spc="300" dirty="0" smtClean="0">
                <a:latin typeface="+mj-ea"/>
                <a:ea typeface="+mj-ea"/>
              </a:rPr>
              <a:t>机构设计、运动控制底层算法及驱动</a:t>
            </a:r>
          </a:p>
        </p:txBody>
      </p:sp>
      <p:sp>
        <p:nvSpPr>
          <p:cNvPr id="21" name="TextBox 20"/>
          <p:cNvSpPr txBox="1"/>
          <p:nvPr/>
        </p:nvSpPr>
        <p:spPr>
          <a:xfrm>
            <a:off x="0" y="920141"/>
            <a:ext cx="5634876" cy="276999"/>
          </a:xfrm>
          <a:prstGeom prst="rect">
            <a:avLst/>
          </a:prstGeom>
          <a:noFill/>
        </p:spPr>
        <p:txBody>
          <a:bodyPr wrap="none" rtlCol="0">
            <a:spAutoFit/>
          </a:bodyPr>
          <a:lstStyle/>
          <a:p>
            <a:r>
              <a:rPr lang="zh-CN" altLang="en-US" sz="1200" spc="300" dirty="0" smtClean="0">
                <a:latin typeface="方正姚体" pitchFamily="2" charset="-122"/>
                <a:ea typeface="方正姚体" pitchFamily="2" charset="-122"/>
              </a:rPr>
              <a:t>博明负责： </a:t>
            </a:r>
            <a:r>
              <a:rPr lang="zh-CN" altLang="en-US" sz="1000" spc="300" dirty="0" smtClean="0">
                <a:latin typeface="+mn-ea"/>
              </a:rPr>
              <a:t>视觉算法、</a:t>
            </a:r>
            <a:r>
              <a:rPr lang="en-US" altLang="zh-CN" sz="1000" spc="300" dirty="0" smtClean="0">
                <a:latin typeface="+mn-ea"/>
              </a:rPr>
              <a:t>AA</a:t>
            </a:r>
            <a:r>
              <a:rPr lang="zh-CN" altLang="en-US" sz="1000" spc="300" dirty="0" smtClean="0">
                <a:latin typeface="+mn-ea"/>
              </a:rPr>
              <a:t>优化算法、光学成像系统、标定系统、软件</a:t>
            </a:r>
            <a:r>
              <a:rPr lang="en-US" altLang="zh-CN" sz="1000" spc="300" dirty="0" smtClean="0">
                <a:latin typeface="+mn-ea"/>
              </a:rPr>
              <a:t>UI</a:t>
            </a:r>
            <a:endParaRPr lang="zh-CN" altLang="en-US" sz="1000" spc="300" dirty="0">
              <a:latin typeface="+mn-ea"/>
            </a:endParaRPr>
          </a:p>
        </p:txBody>
      </p:sp>
    </p:spTree>
    <p:extLst>
      <p:ext uri="{BB962C8B-B14F-4D97-AF65-F5344CB8AC3E}">
        <p14:creationId xmlns="" xmlns:p14="http://schemas.microsoft.com/office/powerpoint/2010/main" val="39308721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155304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TextBox 51"/>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概要设计</a:t>
            </a:r>
            <a:endParaRPr lang="zh-CN" altLang="en-US" sz="2000" spc="300" dirty="0">
              <a:latin typeface="方正兰亭细黑_GBK" panose="02000000000000000000" pitchFamily="2" charset="-122"/>
              <a:ea typeface="方正兰亭细黑_GBK" panose="02000000000000000000" pitchFamily="2" charset="-122"/>
            </a:endParaRPr>
          </a:p>
        </p:txBody>
      </p:sp>
      <p:pic>
        <p:nvPicPr>
          <p:cNvPr id="12" name="图片 11"/>
          <p:cNvPicPr>
            <a:picLocks noChangeAspect="1"/>
          </p:cNvPicPr>
          <p:nvPr/>
        </p:nvPicPr>
        <p:blipFill>
          <a:blip r:embed="rId3"/>
          <a:stretch>
            <a:fillRect/>
          </a:stretch>
        </p:blipFill>
        <p:spPr>
          <a:xfrm>
            <a:off x="6710405" y="1830419"/>
            <a:ext cx="1680350" cy="1866195"/>
          </a:xfrm>
          <a:prstGeom prst="rect">
            <a:avLst/>
          </a:prstGeom>
        </p:spPr>
      </p:pic>
      <p:sp>
        <p:nvSpPr>
          <p:cNvPr id="13" name="文本框 40"/>
          <p:cNvSpPr txBox="1"/>
          <p:nvPr/>
        </p:nvSpPr>
        <p:spPr>
          <a:xfrm>
            <a:off x="6803396" y="1469203"/>
            <a:ext cx="1606226" cy="338554"/>
          </a:xfrm>
          <a:prstGeom prst="rect">
            <a:avLst/>
          </a:prstGeom>
          <a:noFill/>
        </p:spPr>
        <p:txBody>
          <a:bodyPr wrap="square" rtlCol="0">
            <a:spAutoFit/>
          </a:bodyPr>
          <a:lstStyle/>
          <a:p>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六轴</a:t>
            </a:r>
            <a:r>
              <a:rPr lang="zh-CN" altLang="en-US" sz="1600" dirty="0" smtClean="0">
                <a:latin typeface="Times New Roman" panose="02020603050405020304" pitchFamily="18" charset="0"/>
                <a:ea typeface="华文楷体" panose="02010600040101010101" pitchFamily="2" charset="-122"/>
                <a:cs typeface="Times New Roman" panose="02020603050405020304" pitchFamily="18" charset="0"/>
              </a:rPr>
              <a:t>调整</a:t>
            </a:r>
            <a:r>
              <a:rPr lang="en-US" altLang="zh-CN" sz="1600" dirty="0" smtClean="0">
                <a:latin typeface="Times New Roman" panose="02020603050405020304" pitchFamily="18" charset="0"/>
                <a:ea typeface="华文楷体" panose="02010600040101010101" pitchFamily="2" charset="-122"/>
                <a:cs typeface="Times New Roman" panose="02020603050405020304" pitchFamily="18" charset="0"/>
              </a:rPr>
              <a:t>Lens</a:t>
            </a:r>
            <a:endParaRPr lang="en-US" sz="16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文本框 41"/>
          <p:cNvSpPr txBox="1"/>
          <p:nvPr/>
        </p:nvSpPr>
        <p:spPr>
          <a:xfrm>
            <a:off x="6453957" y="3750681"/>
            <a:ext cx="2430857" cy="338554"/>
          </a:xfrm>
          <a:prstGeom prst="rect">
            <a:avLst/>
          </a:prstGeom>
          <a:noFill/>
        </p:spPr>
        <p:txBody>
          <a:bodyPr wrap="square" rtlCol="0">
            <a:spAutoFit/>
          </a:bodyPr>
          <a:lstStyle/>
          <a:p>
            <a:r>
              <a:rPr lang="zh-CN" altLang="en-US" sz="1600" dirty="0" smtClean="0">
                <a:latin typeface="Times New Roman" panose="02020603050405020304" pitchFamily="18" charset="0"/>
                <a:ea typeface="华文楷体" panose="02010600040101010101" pitchFamily="2" charset="-122"/>
                <a:cs typeface="Times New Roman" panose="02020603050405020304" pitchFamily="18" charset="0"/>
              </a:rPr>
              <a:t>固定</a:t>
            </a:r>
            <a:r>
              <a:rPr lang="en-US" altLang="zh-CN" sz="1600" dirty="0" smtClean="0">
                <a:latin typeface="Times New Roman" panose="02020603050405020304" pitchFamily="18" charset="0"/>
                <a:ea typeface="华文楷体" panose="02010600040101010101" pitchFamily="2" charset="-122"/>
                <a:cs typeface="Times New Roman" panose="02020603050405020304" pitchFamily="18" charset="0"/>
              </a:rPr>
              <a:t>Sensor</a:t>
            </a:r>
            <a:r>
              <a:rPr lang="zh-CN" altLang="en-US" sz="1600" dirty="0" smtClean="0">
                <a:latin typeface="Times New Roman" panose="02020603050405020304" pitchFamily="18" charset="0"/>
                <a:ea typeface="华文楷体" panose="02010600040101010101" pitchFamily="2" charset="-122"/>
                <a:cs typeface="Times New Roman" panose="02020603050405020304" pitchFamily="18" charset="0"/>
              </a:rPr>
              <a:t>与</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图卡位置</a:t>
            </a:r>
            <a:endParaRPr lang="en-US" sz="16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15" name="图片 14"/>
          <p:cNvPicPr>
            <a:picLocks noChangeAspect="1"/>
          </p:cNvPicPr>
          <p:nvPr/>
        </p:nvPicPr>
        <p:blipFill>
          <a:blip r:embed="rId4"/>
          <a:stretch>
            <a:fillRect/>
          </a:stretch>
        </p:blipFill>
        <p:spPr>
          <a:xfrm>
            <a:off x="2102597" y="689996"/>
            <a:ext cx="3064031" cy="4178890"/>
          </a:xfrm>
          <a:prstGeom prst="rect">
            <a:avLst/>
          </a:prstGeom>
        </p:spPr>
      </p:pic>
      <p:sp>
        <p:nvSpPr>
          <p:cNvPr id="8" name="文本框 23"/>
          <p:cNvSpPr txBox="1"/>
          <p:nvPr/>
        </p:nvSpPr>
        <p:spPr>
          <a:xfrm>
            <a:off x="4717785" y="4312271"/>
            <a:ext cx="1415772" cy="338554"/>
          </a:xfrm>
          <a:prstGeom prst="rect">
            <a:avLst/>
          </a:prstGeom>
          <a:noFill/>
        </p:spPr>
        <p:txBody>
          <a:bodyPr wrap="none" rtlCol="0">
            <a:spAutoFit/>
          </a:bodyPr>
          <a:lstStyle/>
          <a:p>
            <a:r>
              <a:rPr lang="zh-CN" altLang="en-US" sz="1600" b="1" dirty="0">
                <a:latin typeface="Times New Roman" panose="02020603050405020304" pitchFamily="18" charset="0"/>
                <a:ea typeface="华文楷体" panose="02010600040101010101" pitchFamily="2" charset="-122"/>
                <a:cs typeface="Times New Roman" panose="02020603050405020304" pitchFamily="18" charset="0"/>
              </a:rPr>
              <a:t>六轴调节模组</a:t>
            </a:r>
            <a:endParaRPr lang="en-US" sz="16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文本框 27"/>
          <p:cNvSpPr txBox="1"/>
          <p:nvPr/>
        </p:nvSpPr>
        <p:spPr>
          <a:xfrm>
            <a:off x="4182803" y="605746"/>
            <a:ext cx="1415772" cy="338554"/>
          </a:xfrm>
          <a:prstGeom prst="rect">
            <a:avLst/>
          </a:prstGeom>
          <a:noFill/>
        </p:spPr>
        <p:txBody>
          <a:bodyPr wrap="none" rtlCol="0">
            <a:spAutoFit/>
          </a:bodyPr>
          <a:lstStyle/>
          <a:p>
            <a:r>
              <a:rPr lang="zh-CN" altLang="en-US" sz="1600" b="1" dirty="0">
                <a:latin typeface="华文楷体" panose="02010600040101010101" pitchFamily="2" charset="-122"/>
                <a:ea typeface="华文楷体" panose="02010600040101010101" pitchFamily="2" charset="-122"/>
              </a:rPr>
              <a:t>手动调节图卡</a:t>
            </a:r>
            <a:endParaRPr lang="en-US" sz="1600" b="1"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10" name="直接箭头连接符 9"/>
          <p:cNvCxnSpPr/>
          <p:nvPr/>
        </p:nvCxnSpPr>
        <p:spPr>
          <a:xfrm flipH="1">
            <a:off x="4322917" y="898817"/>
            <a:ext cx="446921" cy="57144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1" name="直接箭头连接符 10"/>
          <p:cNvCxnSpPr>
            <a:stCxn id="8" idx="1"/>
          </p:cNvCxnSpPr>
          <p:nvPr/>
        </p:nvCxnSpPr>
        <p:spPr>
          <a:xfrm flipH="1">
            <a:off x="4021067" y="4481548"/>
            <a:ext cx="696718"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17" idx="6"/>
          </p:cNvCxnSpPr>
          <p:nvPr/>
        </p:nvCxnSpPr>
        <p:spPr>
          <a:xfrm flipV="1">
            <a:off x="4216900" y="3068320"/>
            <a:ext cx="2122940" cy="1171877"/>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椭圆 16"/>
          <p:cNvSpPr/>
          <p:nvPr/>
        </p:nvSpPr>
        <p:spPr>
          <a:xfrm>
            <a:off x="3012568" y="3512115"/>
            <a:ext cx="1204332" cy="1456163"/>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72274" y="701479"/>
            <a:ext cx="1859805" cy="276999"/>
          </a:xfrm>
          <a:prstGeom prst="rect">
            <a:avLst/>
          </a:prstGeom>
          <a:noFill/>
        </p:spPr>
        <p:txBody>
          <a:bodyPr wrap="none" rtlCol="0">
            <a:spAutoFit/>
          </a:bodyPr>
          <a:lstStyle/>
          <a:p>
            <a:r>
              <a:rPr lang="en-US" altLang="zh-CN" sz="1200" spc="300" dirty="0" smtClean="0">
                <a:latin typeface="方正姚体" pitchFamily="2" charset="-122"/>
                <a:ea typeface="方正姚体" pitchFamily="2" charset="-122"/>
              </a:rPr>
              <a:t>AA</a:t>
            </a:r>
            <a:r>
              <a:rPr lang="zh-CN" altLang="en-US" sz="1200" spc="300" dirty="0" smtClean="0">
                <a:latin typeface="方正姚体" pitchFamily="2" charset="-122"/>
                <a:ea typeface="方正姚体" pitchFamily="2" charset="-122"/>
              </a:rPr>
              <a:t>调焦</a:t>
            </a:r>
            <a:r>
              <a:rPr lang="en-US" altLang="zh-CN" sz="1200" spc="300" dirty="0" smtClean="0">
                <a:latin typeface="方正姚体" pitchFamily="2" charset="-122"/>
                <a:ea typeface="方正姚体" pitchFamily="2" charset="-122"/>
              </a:rPr>
              <a:t>/</a:t>
            </a:r>
            <a:r>
              <a:rPr lang="zh-CN" altLang="en-US" sz="1200" spc="300" dirty="0" smtClean="0">
                <a:latin typeface="方正姚体" pitchFamily="2" charset="-122"/>
                <a:ea typeface="方正姚体" pitchFamily="2" charset="-122"/>
              </a:rPr>
              <a:t>偏芯主平台</a:t>
            </a:r>
            <a:endParaRPr lang="zh-CN" altLang="en-US" sz="1000" spc="300" dirty="0" smtClean="0">
              <a:latin typeface="+mj-ea"/>
              <a:ea typeface="+mj-ea"/>
            </a:endParaRPr>
          </a:p>
        </p:txBody>
      </p:sp>
    </p:spTree>
    <p:extLst>
      <p:ext uri="{BB962C8B-B14F-4D97-AF65-F5344CB8AC3E}">
        <p14:creationId xmlns="" xmlns:p14="http://schemas.microsoft.com/office/powerpoint/2010/main" val="3861651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300"/>
                                        <p:tgtEl>
                                          <p:spTgt spid="51"/>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ppt_x</p:attrName>
                                        </p:attrNameLst>
                                      </p:cBhvr>
                                      <p:tavLst>
                                        <p:tav tm="0">
                                          <p:val>
                                            <p:strVal val="#ppt_x-#ppt_w*1.125000"/>
                                          </p:val>
                                        </p:tav>
                                        <p:tav tm="100000">
                                          <p:val>
                                            <p:strVal val="#ppt_x"/>
                                          </p:val>
                                        </p:tav>
                                      </p:tavLst>
                                    </p:anim>
                                    <p:animEffect transition="in" filter="wipe(right)">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155304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TextBox 51"/>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概要设计</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20" name="TextBox 19"/>
          <p:cNvSpPr txBox="1"/>
          <p:nvPr/>
        </p:nvSpPr>
        <p:spPr>
          <a:xfrm>
            <a:off x="172274" y="701479"/>
            <a:ext cx="2638864" cy="276999"/>
          </a:xfrm>
          <a:prstGeom prst="rect">
            <a:avLst/>
          </a:prstGeom>
          <a:noFill/>
        </p:spPr>
        <p:txBody>
          <a:bodyPr wrap="none" rtlCol="0">
            <a:spAutoFit/>
          </a:bodyPr>
          <a:lstStyle/>
          <a:p>
            <a:r>
              <a:rPr lang="zh-CN" altLang="en-US" sz="1200" spc="300" dirty="0" smtClean="0">
                <a:latin typeface="方正姚体" pitchFamily="2" charset="-122"/>
                <a:ea typeface="方正姚体" pitchFamily="2" charset="-122"/>
              </a:rPr>
              <a:t>小白板调中心、粗调</a:t>
            </a:r>
            <a:r>
              <a:rPr lang="en-US" altLang="zh-CN" sz="1200" spc="300" dirty="0" smtClean="0">
                <a:latin typeface="方正姚体" pitchFamily="2" charset="-122"/>
                <a:ea typeface="方正姚体" pitchFamily="2" charset="-122"/>
              </a:rPr>
              <a:t>U/V</a:t>
            </a:r>
            <a:r>
              <a:rPr lang="zh-CN" altLang="en-US" sz="1200" spc="300" dirty="0" smtClean="0">
                <a:latin typeface="方正姚体" pitchFamily="2" charset="-122"/>
                <a:ea typeface="方正姚体" pitchFamily="2" charset="-122"/>
              </a:rPr>
              <a:t>偏转</a:t>
            </a:r>
          </a:p>
        </p:txBody>
      </p:sp>
      <p:pic>
        <p:nvPicPr>
          <p:cNvPr id="34818" name="Picture 2"/>
          <p:cNvPicPr>
            <a:picLocks noChangeAspect="1" noChangeArrowheads="1"/>
          </p:cNvPicPr>
          <p:nvPr/>
        </p:nvPicPr>
        <p:blipFill>
          <a:blip r:embed="rId3"/>
          <a:srcRect/>
          <a:stretch>
            <a:fillRect/>
          </a:stretch>
        </p:blipFill>
        <p:spPr bwMode="auto">
          <a:xfrm>
            <a:off x="1415221" y="1569140"/>
            <a:ext cx="2616200" cy="249555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4"/>
          <a:srcRect/>
          <a:stretch>
            <a:fillRect/>
          </a:stretch>
        </p:blipFill>
        <p:spPr bwMode="auto">
          <a:xfrm>
            <a:off x="4981334" y="2153479"/>
            <a:ext cx="2739922" cy="1529591"/>
          </a:xfrm>
          <a:prstGeom prst="rect">
            <a:avLst/>
          </a:prstGeom>
          <a:noFill/>
          <a:ln w="9525">
            <a:noFill/>
            <a:miter lim="800000"/>
            <a:headEnd/>
            <a:tailEnd/>
          </a:ln>
          <a:effectLst/>
        </p:spPr>
      </p:pic>
    </p:spTree>
    <p:extLst>
      <p:ext uri="{BB962C8B-B14F-4D97-AF65-F5344CB8AC3E}">
        <p14:creationId xmlns="" xmlns:p14="http://schemas.microsoft.com/office/powerpoint/2010/main" val="3861651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300"/>
                                        <p:tgtEl>
                                          <p:spTgt spid="51"/>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ppt_x</p:attrName>
                                        </p:attrNameLst>
                                      </p:cBhvr>
                                      <p:tavLst>
                                        <p:tav tm="0">
                                          <p:val>
                                            <p:strVal val="#ppt_x-#ppt_w*1.125000"/>
                                          </p:val>
                                        </p:tav>
                                        <p:tav tm="100000">
                                          <p:val>
                                            <p:strVal val="#ppt_x"/>
                                          </p:val>
                                        </p:tav>
                                      </p:tavLst>
                                    </p:anim>
                                    <p:animEffect transition="in" filter="wipe(right)">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155304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TextBox 51"/>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概要设计</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20" name="TextBox 19"/>
          <p:cNvSpPr txBox="1"/>
          <p:nvPr/>
        </p:nvSpPr>
        <p:spPr>
          <a:xfrm>
            <a:off x="172274" y="701479"/>
            <a:ext cx="2446504" cy="276999"/>
          </a:xfrm>
          <a:prstGeom prst="rect">
            <a:avLst/>
          </a:prstGeom>
          <a:noFill/>
        </p:spPr>
        <p:txBody>
          <a:bodyPr wrap="none" rtlCol="0">
            <a:spAutoFit/>
          </a:bodyPr>
          <a:lstStyle/>
          <a:p>
            <a:r>
              <a:rPr lang="zh-CN" altLang="en-US" sz="1200" spc="300" dirty="0" smtClean="0">
                <a:latin typeface="方正姚体" pitchFamily="2" charset="-122"/>
                <a:ea typeface="方正姚体" pitchFamily="2" charset="-122"/>
              </a:rPr>
              <a:t>图卡调焦，并精调</a:t>
            </a:r>
            <a:r>
              <a:rPr lang="en-US" altLang="zh-CN" sz="1200" spc="300" dirty="0" smtClean="0">
                <a:latin typeface="方正姚体" pitchFamily="2" charset="-122"/>
                <a:ea typeface="方正姚体" pitchFamily="2" charset="-122"/>
              </a:rPr>
              <a:t>U/V</a:t>
            </a:r>
            <a:r>
              <a:rPr lang="zh-CN" altLang="en-US" sz="1200" spc="300" dirty="0" smtClean="0">
                <a:latin typeface="方正姚体" pitchFamily="2" charset="-122"/>
                <a:ea typeface="方正姚体" pitchFamily="2" charset="-122"/>
              </a:rPr>
              <a:t>偏转</a:t>
            </a:r>
          </a:p>
        </p:txBody>
      </p:sp>
      <p:pic>
        <p:nvPicPr>
          <p:cNvPr id="7" name="图片 6"/>
          <p:cNvPicPr>
            <a:picLocks noChangeAspect="1"/>
          </p:cNvPicPr>
          <p:nvPr/>
        </p:nvPicPr>
        <p:blipFill>
          <a:blip r:embed="rId3"/>
          <a:stretch>
            <a:fillRect/>
          </a:stretch>
        </p:blipFill>
        <p:spPr>
          <a:xfrm>
            <a:off x="478425" y="1486325"/>
            <a:ext cx="4563844" cy="2248454"/>
          </a:xfrm>
          <a:prstGeom prst="rect">
            <a:avLst/>
          </a:prstGeom>
        </p:spPr>
      </p:pic>
      <p:pic>
        <p:nvPicPr>
          <p:cNvPr id="8" name="图片 7"/>
          <p:cNvPicPr>
            <a:picLocks noChangeAspect="1"/>
          </p:cNvPicPr>
          <p:nvPr/>
        </p:nvPicPr>
        <p:blipFill>
          <a:blip r:embed="rId4" cstate="print"/>
          <a:stretch>
            <a:fillRect/>
          </a:stretch>
        </p:blipFill>
        <p:spPr>
          <a:xfrm>
            <a:off x="5522219" y="1695482"/>
            <a:ext cx="3231921" cy="2286391"/>
          </a:xfrm>
          <a:prstGeom prst="rect">
            <a:avLst/>
          </a:prstGeom>
        </p:spPr>
      </p:pic>
      <p:sp>
        <p:nvSpPr>
          <p:cNvPr id="9" name="文本框 21"/>
          <p:cNvSpPr txBox="1"/>
          <p:nvPr/>
        </p:nvSpPr>
        <p:spPr>
          <a:xfrm>
            <a:off x="5911392" y="3991154"/>
            <a:ext cx="1797287" cy="276999"/>
          </a:xfrm>
          <a:prstGeom prst="rect">
            <a:avLst/>
          </a:prstGeom>
          <a:noFill/>
        </p:spPr>
        <p:txBody>
          <a:bodyPr wrap="none" rtlCol="0">
            <a:spAutoFit/>
          </a:bodyPr>
          <a:lstStyle/>
          <a:p>
            <a:r>
              <a:rPr lang="zh-CN" altLang="en-US" sz="1200" b="1" dirty="0">
                <a:solidFill>
                  <a:schemeClr val="dk1"/>
                </a:solidFill>
                <a:latin typeface="华文楷体" panose="02010600040101010101" pitchFamily="2" charset="-122"/>
                <a:ea typeface="华文楷体" panose="02010600040101010101" pitchFamily="2" charset="-122"/>
              </a:rPr>
              <a:t>图卡</a:t>
            </a:r>
            <a:r>
              <a:rPr lang="en-US" altLang="zh-CN" sz="1200" b="1" dirty="0">
                <a:solidFill>
                  <a:schemeClr val="dk1"/>
                </a:solidFill>
                <a:latin typeface="华文楷体" panose="02010600040101010101" pitchFamily="2" charset="-122"/>
                <a:ea typeface="华文楷体" panose="02010600040101010101" pitchFamily="2" charset="-122"/>
              </a:rPr>
              <a:t>-</a:t>
            </a:r>
            <a:r>
              <a:rPr lang="zh-CN" altLang="en-US" sz="1200" b="1" dirty="0">
                <a:solidFill>
                  <a:schemeClr val="dk1"/>
                </a:solidFill>
                <a:latin typeface="华文楷体" panose="02010600040101010101" pitchFamily="2" charset="-122"/>
                <a:ea typeface="华文楷体" panose="02010600040101010101" pitchFamily="2" charset="-122"/>
              </a:rPr>
              <a:t>镜头距离：</a:t>
            </a:r>
            <a:r>
              <a:rPr lang="en-US" altLang="zh-CN" sz="1200" b="1" dirty="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500mm</a:t>
            </a:r>
            <a:endParaRPr lang="en-US" sz="1200" b="1" dirty="0">
              <a:solidFill>
                <a:schemeClr val="dk1"/>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10" name="图片 9"/>
          <p:cNvPicPr>
            <a:picLocks noChangeAspect="1"/>
          </p:cNvPicPr>
          <p:nvPr/>
        </p:nvPicPr>
        <p:blipFill>
          <a:blip r:embed="rId5" cstate="print"/>
          <a:stretch>
            <a:fillRect/>
          </a:stretch>
        </p:blipFill>
        <p:spPr>
          <a:xfrm>
            <a:off x="5327594" y="1485992"/>
            <a:ext cx="3476512" cy="2234034"/>
          </a:xfrm>
          <a:prstGeom prst="rect">
            <a:avLst/>
          </a:prstGeom>
        </p:spPr>
      </p:pic>
    </p:spTree>
    <p:extLst>
      <p:ext uri="{BB962C8B-B14F-4D97-AF65-F5344CB8AC3E}">
        <p14:creationId xmlns="" xmlns:p14="http://schemas.microsoft.com/office/powerpoint/2010/main" val="3861651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300"/>
                                        <p:tgtEl>
                                          <p:spTgt spid="51"/>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ppt_x</p:attrName>
                                        </p:attrNameLst>
                                      </p:cBhvr>
                                      <p:tavLst>
                                        <p:tav tm="0">
                                          <p:val>
                                            <p:strVal val="#ppt_x-#ppt_w*1.125000"/>
                                          </p:val>
                                        </p:tav>
                                        <p:tav tm="100000">
                                          <p:val>
                                            <p:strVal val="#ppt_x"/>
                                          </p:val>
                                        </p:tav>
                                      </p:tavLst>
                                    </p:anim>
                                    <p:animEffect transition="in" filter="wipe(right)">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同心圆 46"/>
          <p:cNvSpPr/>
          <p:nvPr/>
        </p:nvSpPr>
        <p:spPr>
          <a:xfrm>
            <a:off x="2773451" y="2072988"/>
            <a:ext cx="768476" cy="768476"/>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12" name="椭圆 11"/>
          <p:cNvSpPr/>
          <p:nvPr/>
        </p:nvSpPr>
        <p:spPr>
          <a:xfrm>
            <a:off x="165925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TextBox 93"/>
          <p:cNvSpPr txBox="1"/>
          <p:nvPr/>
        </p:nvSpPr>
        <p:spPr>
          <a:xfrm>
            <a:off x="1921332" y="206330"/>
            <a:ext cx="1069524" cy="400110"/>
          </a:xfrm>
          <a:prstGeom prst="rect">
            <a:avLst/>
          </a:prstGeom>
          <a:noFill/>
        </p:spPr>
        <p:txBody>
          <a:bodyPr wrap="none" rtlCol="0">
            <a:spAutoFit/>
          </a:bodyPr>
          <a:lstStyle/>
          <a:p>
            <a:r>
              <a:rPr lang="zh-CN" altLang="en-US" sz="2000" b="1" spc="300" dirty="0">
                <a:solidFill>
                  <a:srgbClr val="163A5A"/>
                </a:solidFill>
                <a:latin typeface="方正兰亭细黑_GBK" panose="02000000000000000000" pitchFamily="2" charset="-122"/>
                <a:ea typeface="方正兰亭细黑_GBK" panose="02000000000000000000" pitchFamily="2" charset="-122"/>
              </a:rPr>
              <a:t>主目录</a:t>
            </a:r>
          </a:p>
        </p:txBody>
      </p:sp>
      <p:grpSp>
        <p:nvGrpSpPr>
          <p:cNvPr id="16" name="组合 15"/>
          <p:cNvGrpSpPr/>
          <p:nvPr/>
        </p:nvGrpSpPr>
        <p:grpSpPr>
          <a:xfrm>
            <a:off x="2786894" y="2039211"/>
            <a:ext cx="734931" cy="830997"/>
            <a:chOff x="1037808" y="2477022"/>
            <a:chExt cx="1301106" cy="1471178"/>
          </a:xfrm>
        </p:grpSpPr>
        <p:sp>
          <p:nvSpPr>
            <p:cNvPr id="20" name="椭圆 19"/>
            <p:cNvSpPr/>
            <p:nvPr/>
          </p:nvSpPr>
          <p:spPr>
            <a:xfrm>
              <a:off x="1037808" y="2572415"/>
              <a:ext cx="1301106" cy="1301107"/>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18" name="TextBox 45"/>
            <p:cNvSpPr txBox="1"/>
            <p:nvPr/>
          </p:nvSpPr>
          <p:spPr>
            <a:xfrm>
              <a:off x="1132668" y="2477022"/>
              <a:ext cx="1172629" cy="1471178"/>
            </a:xfrm>
            <a:prstGeom prst="rect">
              <a:avLst/>
            </a:prstGeom>
            <a:noFill/>
            <a:ln>
              <a:noFill/>
            </a:ln>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2</a:t>
              </a:r>
              <a:endParaRPr lang="zh-CN" altLang="en-US" sz="4800" dirty="0">
                <a:solidFill>
                  <a:schemeClr val="tx2">
                    <a:lumMod val="75000"/>
                  </a:schemeClr>
                </a:solidFill>
                <a:latin typeface="Watford DB" pitchFamily="2" charset="0"/>
                <a:ea typeface="造字工房劲黑（非商用）常规体" pitchFamily="50" charset="-122"/>
              </a:endParaRPr>
            </a:p>
          </p:txBody>
        </p:sp>
      </p:grpSp>
      <p:grpSp>
        <p:nvGrpSpPr>
          <p:cNvPr id="21" name="组合 20"/>
          <p:cNvGrpSpPr/>
          <p:nvPr/>
        </p:nvGrpSpPr>
        <p:grpSpPr>
          <a:xfrm>
            <a:off x="2770122" y="4033556"/>
            <a:ext cx="768476" cy="830997"/>
            <a:chOff x="2438219" y="2040029"/>
            <a:chExt cx="1360493" cy="1471179"/>
          </a:xfrm>
        </p:grpSpPr>
        <p:grpSp>
          <p:nvGrpSpPr>
            <p:cNvPr id="22" name="组合 21"/>
            <p:cNvGrpSpPr/>
            <p:nvPr/>
          </p:nvGrpSpPr>
          <p:grpSpPr>
            <a:xfrm>
              <a:off x="2438219" y="2145724"/>
              <a:ext cx="1360493" cy="1360493"/>
              <a:chOff x="4509986" y="-494268"/>
              <a:chExt cx="4000500" cy="4000500"/>
            </a:xfrm>
            <a:effectLst>
              <a:outerShdw blurRad="444500" dist="254000" dir="8100000" algn="tr" rotWithShape="0">
                <a:prstClr val="black">
                  <a:alpha val="50000"/>
                </a:prstClr>
              </a:outerShdw>
            </a:effectLst>
          </p:grpSpPr>
          <p:sp>
            <p:nvSpPr>
              <p:cNvPr id="24" name="同心圆 56"/>
              <p:cNvSpPr/>
              <p:nvPr/>
            </p:nvSpPr>
            <p:spPr>
              <a:xfrm>
                <a:off x="4509986" y="-494268"/>
                <a:ext cx="4000500" cy="4000500"/>
              </a:xfrm>
              <a:prstGeom prst="donut">
                <a:avLst>
                  <a:gd name="adj" fmla="val 4879"/>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25" name="椭圆 24"/>
              <p:cNvSpPr/>
              <p:nvPr/>
            </p:nvSpPr>
            <p:spPr>
              <a:xfrm>
                <a:off x="4592343" y="-396826"/>
                <a:ext cx="3825875" cy="3825875"/>
              </a:xfrm>
              <a:prstGeom prst="ellips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23" name="TextBox 55"/>
            <p:cNvSpPr txBox="1"/>
            <p:nvPr/>
          </p:nvSpPr>
          <p:spPr>
            <a:xfrm>
              <a:off x="2484167" y="2040029"/>
              <a:ext cx="1172629" cy="1471179"/>
            </a:xfrm>
            <a:prstGeom prst="rect">
              <a:avLst/>
            </a:prstGeom>
            <a:no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4</a:t>
              </a:r>
              <a:endParaRPr lang="zh-CN" altLang="en-US" sz="4800" dirty="0">
                <a:solidFill>
                  <a:schemeClr val="bg1"/>
                </a:solidFill>
                <a:latin typeface="Watford DB" pitchFamily="2" charset="0"/>
                <a:ea typeface="造字工房劲黑（非商用）常规体" pitchFamily="50" charset="-122"/>
              </a:endParaRPr>
            </a:p>
          </p:txBody>
        </p:sp>
      </p:grpSp>
      <p:grpSp>
        <p:nvGrpSpPr>
          <p:cNvPr id="26" name="组合 25"/>
          <p:cNvGrpSpPr/>
          <p:nvPr/>
        </p:nvGrpSpPr>
        <p:grpSpPr>
          <a:xfrm>
            <a:off x="2770122" y="3033310"/>
            <a:ext cx="768476" cy="830997"/>
            <a:chOff x="1008115" y="2490030"/>
            <a:chExt cx="1360493" cy="1471179"/>
          </a:xfrm>
        </p:grpSpPr>
        <p:grpSp>
          <p:nvGrpSpPr>
            <p:cNvPr id="27" name="组合 26"/>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29"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28" name="TextBox 66"/>
            <p:cNvSpPr txBox="1"/>
            <p:nvPr/>
          </p:nvSpPr>
          <p:spPr>
            <a:xfrm>
              <a:off x="1115241" y="2490030"/>
              <a:ext cx="1172629" cy="1471179"/>
            </a:xfrm>
            <a:prstGeom prst="rect">
              <a:avLst/>
            </a:prstGeom>
            <a:noFill/>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3</a:t>
              </a:r>
              <a:endParaRPr lang="zh-CN" altLang="en-US" sz="4800" dirty="0">
                <a:solidFill>
                  <a:schemeClr val="tx2">
                    <a:lumMod val="75000"/>
                  </a:schemeClr>
                </a:solidFill>
                <a:latin typeface="Watford DB" pitchFamily="2" charset="0"/>
                <a:ea typeface="造字工房劲黑（非商用）常规体" pitchFamily="50" charset="-122"/>
              </a:endParaRPr>
            </a:p>
          </p:txBody>
        </p:sp>
      </p:grpSp>
      <p:cxnSp>
        <p:nvCxnSpPr>
          <p:cNvPr id="31" name="直接连接符 30"/>
          <p:cNvCxnSpPr/>
          <p:nvPr/>
        </p:nvCxnSpPr>
        <p:spPr>
          <a:xfrm>
            <a:off x="3791691" y="1273625"/>
            <a:ext cx="0" cy="3564000"/>
          </a:xfrm>
          <a:prstGeom prst="line">
            <a:avLst/>
          </a:prstGeom>
          <a:ln w="25400">
            <a:solidFill>
              <a:srgbClr val="009900"/>
            </a:solidFill>
            <a:prstDash val="sysDot"/>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777742" y="1094331"/>
            <a:ext cx="768476" cy="830997"/>
            <a:chOff x="1008115" y="2477022"/>
            <a:chExt cx="1360493" cy="1471178"/>
          </a:xfrm>
          <a:solidFill>
            <a:srgbClr val="3F26FA"/>
          </a:solidFill>
        </p:grpSpPr>
        <p:grpSp>
          <p:nvGrpSpPr>
            <p:cNvPr id="33" name="组合 32"/>
            <p:cNvGrpSpPr/>
            <p:nvPr/>
          </p:nvGrpSpPr>
          <p:grpSpPr>
            <a:xfrm>
              <a:off x="1008115" y="2542722"/>
              <a:ext cx="1360493" cy="1360493"/>
              <a:chOff x="304800" y="673100"/>
              <a:chExt cx="4000500" cy="4000500"/>
            </a:xfrm>
            <a:grpFill/>
            <a:effectLst>
              <a:outerShdw blurRad="444500" dist="254000" dir="8100000" algn="tr" rotWithShape="0">
                <a:prstClr val="black">
                  <a:alpha val="50000"/>
                </a:prstClr>
              </a:outerShdw>
            </a:effectLst>
          </p:grpSpPr>
          <p:sp>
            <p:nvSpPr>
              <p:cNvPr id="35" name="同心圆 46"/>
              <p:cNvSpPr/>
              <p:nvPr/>
            </p:nvSpPr>
            <p:spPr>
              <a:xfrm>
                <a:off x="304800" y="673100"/>
                <a:ext cx="4000500" cy="4000500"/>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36" name="椭圆 35"/>
              <p:cNvSpPr/>
              <p:nvPr/>
            </p:nvSpPr>
            <p:spPr>
              <a:xfrm>
                <a:off x="392113" y="760413"/>
                <a:ext cx="3825874" cy="3825874"/>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34" name="TextBox 45"/>
            <p:cNvSpPr txBox="1"/>
            <p:nvPr/>
          </p:nvSpPr>
          <p:spPr>
            <a:xfrm>
              <a:off x="1132668" y="2477022"/>
              <a:ext cx="1172629" cy="1471178"/>
            </a:xfrm>
            <a:prstGeom prst="rect">
              <a:avLst/>
            </a:prstGeom>
            <a:noFill/>
            <a:ln>
              <a:noFill/>
            </a:ln>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1</a:t>
              </a:r>
              <a:endParaRPr lang="zh-CN" altLang="en-US" sz="4800" dirty="0">
                <a:solidFill>
                  <a:schemeClr val="tx2">
                    <a:lumMod val="75000"/>
                  </a:schemeClr>
                </a:solidFill>
                <a:latin typeface="Watford DB" pitchFamily="2" charset="0"/>
                <a:ea typeface="造字工房劲黑（非商用）常规体" pitchFamily="50" charset="-122"/>
              </a:endParaRPr>
            </a:p>
          </p:txBody>
        </p:sp>
      </p:grpSp>
      <p:sp>
        <p:nvSpPr>
          <p:cNvPr id="37" name="TextBox 6"/>
          <p:cNvSpPr txBox="1">
            <a:spLocks noChangeArrowheads="1"/>
          </p:cNvSpPr>
          <p:nvPr/>
        </p:nvSpPr>
        <p:spPr bwMode="auto">
          <a:xfrm>
            <a:off x="3835072" y="1272109"/>
            <a:ext cx="209987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项目简介</a:t>
            </a:r>
            <a:endParaRPr lang="zh-CN" altLang="zh-CN" b="1" dirty="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39" name="TextBox 6"/>
          <p:cNvSpPr txBox="1">
            <a:spLocks noChangeArrowheads="1"/>
          </p:cNvSpPr>
          <p:nvPr/>
        </p:nvSpPr>
        <p:spPr bwMode="auto">
          <a:xfrm>
            <a:off x="3835072" y="2187630"/>
            <a:ext cx="24667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市场分析</a:t>
            </a:r>
            <a:endParaRPr lang="zh-CN" altLang="zh-CN"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40" name="TextBox 6"/>
          <p:cNvSpPr txBox="1">
            <a:spLocks noChangeArrowheads="1"/>
          </p:cNvSpPr>
          <p:nvPr/>
        </p:nvSpPr>
        <p:spPr bwMode="auto">
          <a:xfrm>
            <a:off x="3835072" y="3157158"/>
            <a:ext cx="212993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概要设计</a:t>
            </a:r>
            <a:endParaRPr lang="zh-CN" altLang="zh-CN"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41" name="TextBox 6"/>
          <p:cNvSpPr txBox="1">
            <a:spLocks noChangeArrowheads="1"/>
          </p:cNvSpPr>
          <p:nvPr/>
        </p:nvSpPr>
        <p:spPr bwMode="auto">
          <a:xfrm>
            <a:off x="3835072" y="4176495"/>
            <a:ext cx="21879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rgbClr val="009900"/>
                </a:solidFill>
                <a:latin typeface="方正兰亭细黑_GBK" panose="02010600030101010101" charset="-122"/>
                <a:ea typeface="方正兰亭细黑_GBK" panose="02010600030101010101" charset="-122"/>
                <a:cs typeface="方正兰亭细黑_GBK_M" panose="02010600030101010101" charset="2"/>
              </a:rPr>
              <a:t>项目计划</a:t>
            </a:r>
            <a:endParaRPr lang="zh-CN" altLang="zh-CN" b="1" dirty="0">
              <a:solidFill>
                <a:srgbClr val="009900"/>
              </a:solidFill>
              <a:latin typeface="方正兰亭细黑_GBK" panose="02010600030101010101" charset="-122"/>
              <a:ea typeface="方正兰亭细黑_GBK" panose="02010600030101010101" charset="-122"/>
              <a:cs typeface="方正兰亭细黑_GBK_M" panose="02010600030101010101" charset="2"/>
            </a:endParaRPr>
          </a:p>
        </p:txBody>
      </p:sp>
    </p:spTree>
    <p:extLst>
      <p:ext uri="{BB962C8B-B14F-4D97-AF65-F5344CB8AC3E}">
        <p14:creationId xmlns="" xmlns:p14="http://schemas.microsoft.com/office/powerpoint/2010/main" val="34016620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300"/>
                                        <p:tgtEl>
                                          <p:spTgt spid="12"/>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8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13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1800"/>
                            </p:stCondLst>
                            <p:childTnLst>
                              <p:par>
                                <p:cTn id="25" presetID="10"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47"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1000"/>
                                        <p:tgtEl>
                                          <p:spTgt spid="37"/>
                                        </p:tgtEl>
                                      </p:cBhvr>
                                    </p:animEffect>
                                    <p:anim calcmode="lin" valueType="num">
                                      <p:cBhvr>
                                        <p:cTn id="31" dur="1000" fill="hold"/>
                                        <p:tgtEl>
                                          <p:spTgt spid="37"/>
                                        </p:tgtEl>
                                        <p:attrNameLst>
                                          <p:attrName>ppt_x</p:attrName>
                                        </p:attrNameLst>
                                      </p:cBhvr>
                                      <p:tavLst>
                                        <p:tav tm="0">
                                          <p:val>
                                            <p:strVal val="#ppt_x"/>
                                          </p:val>
                                        </p:tav>
                                        <p:tav tm="100000">
                                          <p:val>
                                            <p:strVal val="#ppt_x"/>
                                          </p:val>
                                        </p:tav>
                                      </p:tavLst>
                                    </p:anim>
                                    <p:anim calcmode="lin" valueType="num">
                                      <p:cBhvr>
                                        <p:cTn id="32" dur="1000" fill="hold"/>
                                        <p:tgtEl>
                                          <p:spTgt spid="3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anim calcmode="lin" valueType="num">
                                      <p:cBhvr>
                                        <p:cTn id="36" dur="1000" fill="hold"/>
                                        <p:tgtEl>
                                          <p:spTgt spid="39"/>
                                        </p:tgtEl>
                                        <p:attrNameLst>
                                          <p:attrName>ppt_x</p:attrName>
                                        </p:attrNameLst>
                                      </p:cBhvr>
                                      <p:tavLst>
                                        <p:tav tm="0">
                                          <p:val>
                                            <p:strVal val="#ppt_x"/>
                                          </p:val>
                                        </p:tav>
                                        <p:tav tm="100000">
                                          <p:val>
                                            <p:strVal val="#ppt_x"/>
                                          </p:val>
                                        </p:tav>
                                      </p:tavLst>
                                    </p:anim>
                                    <p:anim calcmode="lin" valueType="num">
                                      <p:cBhvr>
                                        <p:cTn id="37" dur="1000" fill="hold"/>
                                        <p:tgtEl>
                                          <p:spTgt spid="3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1000"/>
                                        <p:tgtEl>
                                          <p:spTgt spid="40"/>
                                        </p:tgtEl>
                                      </p:cBhvr>
                                    </p:animEffect>
                                    <p:anim calcmode="lin" valueType="num">
                                      <p:cBhvr>
                                        <p:cTn id="41" dur="1000" fill="hold"/>
                                        <p:tgtEl>
                                          <p:spTgt spid="40"/>
                                        </p:tgtEl>
                                        <p:attrNameLst>
                                          <p:attrName>ppt_x</p:attrName>
                                        </p:attrNameLst>
                                      </p:cBhvr>
                                      <p:tavLst>
                                        <p:tav tm="0">
                                          <p:val>
                                            <p:strVal val="#ppt_x"/>
                                          </p:val>
                                        </p:tav>
                                        <p:tav tm="100000">
                                          <p:val>
                                            <p:strVal val="#ppt_x"/>
                                          </p:val>
                                        </p:tav>
                                      </p:tavLst>
                                    </p:anim>
                                    <p:anim calcmode="lin" valueType="num">
                                      <p:cBhvr>
                                        <p:cTn id="42" dur="1000" fill="hold"/>
                                        <p:tgtEl>
                                          <p:spTgt spid="4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37" grpId="0"/>
      <p:bldP spid="39" grpId="0"/>
      <p:bldP spid="40"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155304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TextBox 51"/>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项目计划</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12" name="矩形 11"/>
          <p:cNvSpPr/>
          <p:nvPr/>
        </p:nvSpPr>
        <p:spPr>
          <a:xfrm>
            <a:off x="1020417" y="827923"/>
            <a:ext cx="7427844" cy="3877985"/>
          </a:xfrm>
          <a:prstGeom prst="rect">
            <a:avLst/>
          </a:prstGeom>
        </p:spPr>
        <p:txBody>
          <a:bodyPr wrap="square">
            <a:spAutoFit/>
          </a:bodyPr>
          <a:lstStyle/>
          <a:p>
            <a:pPr lvl="0" fontAlgn="base">
              <a:lnSpc>
                <a:spcPct val="150000"/>
              </a:lnSpc>
              <a:spcBef>
                <a:spcPct val="0"/>
              </a:spcBef>
              <a:spcAft>
                <a:spcPct val="0"/>
              </a:spcAft>
            </a:pPr>
            <a:r>
              <a:rPr lang="en-US" altLang="zh-CN" sz="1600" b="1" dirty="0" smtClean="0">
                <a:solidFill>
                  <a:srgbClr val="454545"/>
                </a:solidFill>
                <a:latin typeface="方正姚体" pitchFamily="2" charset="-122"/>
                <a:ea typeface="方正姚体" pitchFamily="2" charset="-122"/>
                <a:cs typeface="Arial" pitchFamily="34" charset="0"/>
              </a:rPr>
              <a:t>AA</a:t>
            </a:r>
            <a:r>
              <a:rPr lang="zh-CN" altLang="en-US" sz="1600" b="1" dirty="0" smtClean="0">
                <a:solidFill>
                  <a:srgbClr val="454545"/>
                </a:solidFill>
                <a:latin typeface="方正姚体" pitchFamily="2" charset="-122"/>
                <a:ea typeface="方正姚体" pitchFamily="2" charset="-122"/>
                <a:cs typeface="Arial" pitchFamily="34" charset="0"/>
              </a:rPr>
              <a:t>项目中长期规划</a:t>
            </a: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两种设备、三个阶段的原则。</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第一期开发基于图卡的</a:t>
            </a:r>
            <a:r>
              <a:rPr lang="en-US" altLang="zh-CN" sz="1400" dirty="0" smtClean="0">
                <a:solidFill>
                  <a:srgbClr val="454545"/>
                </a:solidFill>
                <a:latin typeface="宋体" pitchFamily="2" charset="-122"/>
                <a:ea typeface="宋体" pitchFamily="2" charset="-122"/>
                <a:cs typeface="Arial" pitchFamily="34" charset="0"/>
              </a:rPr>
              <a:t>AA</a:t>
            </a:r>
            <a:r>
              <a:rPr lang="zh-CN" altLang="en-US" sz="1400" dirty="0" smtClean="0">
                <a:solidFill>
                  <a:srgbClr val="454545"/>
                </a:solidFill>
                <a:latin typeface="宋体" pitchFamily="2" charset="-122"/>
                <a:ea typeface="宋体" pitchFamily="2" charset="-122"/>
                <a:cs typeface="Arial" pitchFamily="34" charset="0"/>
              </a:rPr>
              <a:t>机台；</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第二期开发基于平行光管的</a:t>
            </a:r>
            <a:r>
              <a:rPr lang="en-US" altLang="zh-CN" sz="1400" dirty="0" smtClean="0">
                <a:solidFill>
                  <a:srgbClr val="454545"/>
                </a:solidFill>
                <a:latin typeface="宋体" pitchFamily="2" charset="-122"/>
                <a:ea typeface="宋体" pitchFamily="2" charset="-122"/>
                <a:cs typeface="Arial" pitchFamily="34" charset="0"/>
              </a:rPr>
              <a:t>AA</a:t>
            </a:r>
            <a:r>
              <a:rPr lang="zh-CN" altLang="en-US" sz="1400" dirty="0" smtClean="0">
                <a:solidFill>
                  <a:srgbClr val="454545"/>
                </a:solidFill>
                <a:latin typeface="宋体" pitchFamily="2" charset="-122"/>
                <a:ea typeface="宋体" pitchFamily="2" charset="-122"/>
                <a:cs typeface="Arial" pitchFamily="34" charset="0"/>
              </a:rPr>
              <a:t>机台，并实现</a:t>
            </a:r>
            <a:r>
              <a:rPr lang="en-US" altLang="zh-CN" sz="1400" dirty="0" smtClean="0">
                <a:solidFill>
                  <a:srgbClr val="454545"/>
                </a:solidFill>
                <a:latin typeface="宋体" pitchFamily="2" charset="-122"/>
                <a:ea typeface="宋体" pitchFamily="2" charset="-122"/>
                <a:cs typeface="Arial" pitchFamily="34" charset="0"/>
              </a:rPr>
              <a:t>sensor</a:t>
            </a:r>
            <a:r>
              <a:rPr lang="zh-CN" altLang="en-US" sz="1400" dirty="0" smtClean="0">
                <a:solidFill>
                  <a:srgbClr val="454545"/>
                </a:solidFill>
                <a:latin typeface="宋体" pitchFamily="2" charset="-122"/>
                <a:ea typeface="宋体" pitchFamily="2" charset="-122"/>
                <a:cs typeface="Arial" pitchFamily="34" charset="0"/>
              </a:rPr>
              <a:t>坏点检测、脏污检测等附加功能；</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第三期开发点胶前后视觉检测、</a:t>
            </a:r>
            <a:r>
              <a:rPr lang="en-US" altLang="zh-CN" sz="1400" dirty="0" smtClean="0">
                <a:solidFill>
                  <a:srgbClr val="454545"/>
                </a:solidFill>
                <a:latin typeface="宋体" pitchFamily="2" charset="-122"/>
                <a:ea typeface="宋体" pitchFamily="2" charset="-122"/>
                <a:cs typeface="Arial" pitchFamily="34" charset="0"/>
              </a:rPr>
              <a:t>sensor</a:t>
            </a:r>
            <a:r>
              <a:rPr lang="zh-CN" altLang="en-US" sz="1400" dirty="0" smtClean="0">
                <a:solidFill>
                  <a:srgbClr val="454545"/>
                </a:solidFill>
                <a:latin typeface="宋体" pitchFamily="2" charset="-122"/>
                <a:ea typeface="宋体" pitchFamily="2" charset="-122"/>
                <a:cs typeface="Arial" pitchFamily="34" charset="0"/>
              </a:rPr>
              <a:t>来料检测等功能。</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pPr>
            <a:endParaRPr lang="zh-CN" altLang="en-US" sz="600" dirty="0" smtClean="0">
              <a:solidFill>
                <a:prstClr val="black"/>
              </a:solidFill>
              <a:latin typeface="Arial" pitchFamily="34" charset="0"/>
              <a:ea typeface="宋体" pitchFamily="2" charset="-122"/>
              <a:cs typeface="宋体" pitchFamily="2" charset="-122"/>
            </a:endParaRPr>
          </a:p>
          <a:p>
            <a:pPr fontAlgn="base">
              <a:lnSpc>
                <a:spcPct val="150000"/>
              </a:lnSpc>
              <a:spcBef>
                <a:spcPct val="0"/>
              </a:spcBef>
              <a:spcAft>
                <a:spcPct val="0"/>
              </a:spcAft>
            </a:pPr>
            <a:r>
              <a:rPr lang="zh-CN" altLang="en-US" sz="1600" b="1" dirty="0" smtClean="0">
                <a:solidFill>
                  <a:srgbClr val="454545"/>
                </a:solidFill>
                <a:latin typeface="方正姚体" pitchFamily="2" charset="-122"/>
                <a:ea typeface="方正姚体" pitchFamily="2" charset="-122"/>
                <a:cs typeface="Arial" pitchFamily="34" charset="0"/>
              </a:rPr>
              <a:t>本期（第一期）项目目标</a:t>
            </a: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开发运动机构验证及标定系统。</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开发小白板调中心、粗调</a:t>
            </a:r>
            <a:r>
              <a:rPr lang="en-US" altLang="zh-CN" sz="1400" dirty="0" smtClean="0">
                <a:solidFill>
                  <a:srgbClr val="454545"/>
                </a:solidFill>
                <a:latin typeface="宋体" pitchFamily="2" charset="-122"/>
                <a:ea typeface="宋体" pitchFamily="2" charset="-122"/>
                <a:cs typeface="Arial" pitchFamily="34" charset="0"/>
              </a:rPr>
              <a:t>U/V</a:t>
            </a:r>
            <a:r>
              <a:rPr lang="zh-CN" altLang="en-US" sz="1400" dirty="0" smtClean="0">
                <a:solidFill>
                  <a:srgbClr val="454545"/>
                </a:solidFill>
                <a:latin typeface="宋体" pitchFamily="2" charset="-122"/>
                <a:ea typeface="宋体" pitchFamily="2" charset="-122"/>
                <a:cs typeface="Arial" pitchFamily="34" charset="0"/>
              </a:rPr>
              <a:t>偏转的视觉系统；</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开发基于图卡的调焦、精调</a:t>
            </a:r>
            <a:r>
              <a:rPr lang="en-US" altLang="zh-CN" sz="1400" dirty="0" smtClean="0">
                <a:solidFill>
                  <a:srgbClr val="454545"/>
                </a:solidFill>
                <a:latin typeface="宋体" pitchFamily="2" charset="-122"/>
                <a:ea typeface="宋体" pitchFamily="2" charset="-122"/>
                <a:cs typeface="Arial" pitchFamily="34" charset="0"/>
              </a:rPr>
              <a:t>U/V</a:t>
            </a:r>
            <a:r>
              <a:rPr lang="zh-CN" altLang="en-US" sz="1400" dirty="0" smtClean="0">
                <a:solidFill>
                  <a:srgbClr val="454545"/>
                </a:solidFill>
                <a:latin typeface="宋体" pitchFamily="2" charset="-122"/>
                <a:ea typeface="宋体" pitchFamily="2" charset="-122"/>
                <a:cs typeface="Arial" pitchFamily="34" charset="0"/>
              </a:rPr>
              <a:t>偏转的视觉系统；</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调焦</a:t>
            </a:r>
            <a:r>
              <a:rPr lang="en-US" altLang="zh-CN" sz="1400" dirty="0" smtClean="0">
                <a:solidFill>
                  <a:srgbClr val="454545"/>
                </a:solidFill>
                <a:latin typeface="宋体" pitchFamily="2" charset="-122"/>
                <a:ea typeface="宋体" pitchFamily="2" charset="-122"/>
                <a:cs typeface="Arial" pitchFamily="34" charset="0"/>
              </a:rPr>
              <a:t>/</a:t>
            </a:r>
            <a:r>
              <a:rPr lang="zh-CN" altLang="en-US" sz="1400" dirty="0" smtClean="0">
                <a:solidFill>
                  <a:srgbClr val="454545"/>
                </a:solidFill>
                <a:latin typeface="宋体" pitchFamily="2" charset="-122"/>
                <a:ea typeface="宋体" pitchFamily="2" charset="-122"/>
                <a:cs typeface="Arial" pitchFamily="34" charset="0"/>
              </a:rPr>
              <a:t>偏芯准确度，满足普通中端客户需求；</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en-US" altLang="zh-CN" sz="1400" dirty="0" smtClean="0">
                <a:solidFill>
                  <a:srgbClr val="454545"/>
                </a:solidFill>
                <a:latin typeface="宋体" pitchFamily="2" charset="-122"/>
                <a:ea typeface="宋体" pitchFamily="2" charset="-122"/>
                <a:cs typeface="Arial" pitchFamily="34" charset="0"/>
              </a:rPr>
              <a:t> </a:t>
            </a:r>
            <a:r>
              <a:rPr lang="zh-CN" altLang="en-US" sz="1400" dirty="0" smtClean="0">
                <a:solidFill>
                  <a:srgbClr val="454545"/>
                </a:solidFill>
                <a:latin typeface="宋体" pitchFamily="2" charset="-122"/>
                <a:ea typeface="宋体" pitchFamily="2" charset="-122"/>
                <a:cs typeface="Arial" pitchFamily="34" charset="0"/>
              </a:rPr>
              <a:t>调焦</a:t>
            </a:r>
            <a:r>
              <a:rPr lang="en-US" altLang="zh-CN" sz="1400" dirty="0" smtClean="0">
                <a:solidFill>
                  <a:srgbClr val="454545"/>
                </a:solidFill>
                <a:latin typeface="宋体" pitchFamily="2" charset="-122"/>
                <a:ea typeface="宋体" pitchFamily="2" charset="-122"/>
                <a:cs typeface="Arial" pitchFamily="34" charset="0"/>
              </a:rPr>
              <a:t>/</a:t>
            </a:r>
            <a:r>
              <a:rPr lang="zh-CN" altLang="en-US" sz="1400" dirty="0" smtClean="0">
                <a:solidFill>
                  <a:srgbClr val="454545"/>
                </a:solidFill>
                <a:latin typeface="宋体" pitchFamily="2" charset="-122"/>
                <a:ea typeface="宋体" pitchFamily="2" charset="-122"/>
                <a:cs typeface="Arial" pitchFamily="34" charset="0"/>
              </a:rPr>
              <a:t>偏芯时间控制在</a:t>
            </a:r>
            <a:r>
              <a:rPr lang="en-US" altLang="zh-CN" sz="1400" dirty="0" smtClean="0">
                <a:solidFill>
                  <a:srgbClr val="454545"/>
                </a:solidFill>
                <a:latin typeface="宋体" pitchFamily="2" charset="-122"/>
                <a:ea typeface="宋体" pitchFamily="2" charset="-122"/>
                <a:cs typeface="Arial" pitchFamily="34" charset="0"/>
              </a:rPr>
              <a:t>10</a:t>
            </a:r>
            <a:r>
              <a:rPr lang="zh-CN" altLang="en-US" sz="1400" dirty="0" smtClean="0">
                <a:solidFill>
                  <a:srgbClr val="454545"/>
                </a:solidFill>
                <a:latin typeface="宋体" pitchFamily="2" charset="-122"/>
                <a:ea typeface="宋体" pitchFamily="2" charset="-122"/>
                <a:cs typeface="Arial" pitchFamily="34" charset="0"/>
              </a:rPr>
              <a:t>秒内。</a:t>
            </a:r>
            <a:endParaRPr lang="en-US" altLang="zh-CN" sz="1400" dirty="0" smtClean="0">
              <a:solidFill>
                <a:srgbClr val="454545"/>
              </a:solidFill>
              <a:latin typeface="宋体" pitchFamily="2" charset="-122"/>
              <a:ea typeface="宋体" pitchFamily="2" charset="-122"/>
              <a:cs typeface="Arial" pitchFamily="34" charset="0"/>
            </a:endParaRPr>
          </a:p>
        </p:txBody>
      </p:sp>
    </p:spTree>
    <p:extLst>
      <p:ext uri="{BB962C8B-B14F-4D97-AF65-F5344CB8AC3E}">
        <p14:creationId xmlns="" xmlns:p14="http://schemas.microsoft.com/office/powerpoint/2010/main" val="20974283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300"/>
                                        <p:tgtEl>
                                          <p:spTgt spid="51"/>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ppt_x</p:attrName>
                                        </p:attrNameLst>
                                      </p:cBhvr>
                                      <p:tavLst>
                                        <p:tav tm="0">
                                          <p:val>
                                            <p:strVal val="#ppt_x-#ppt_w*1.125000"/>
                                          </p:val>
                                        </p:tav>
                                        <p:tav tm="100000">
                                          <p:val>
                                            <p:strVal val="#ppt_x"/>
                                          </p:val>
                                        </p:tav>
                                      </p:tavLst>
                                    </p:anim>
                                    <p:animEffect transition="in" filter="wipe(right)">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155304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TextBox 51"/>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项目计划</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12" name="矩形 11"/>
          <p:cNvSpPr/>
          <p:nvPr/>
        </p:nvSpPr>
        <p:spPr>
          <a:xfrm>
            <a:off x="1020417" y="827923"/>
            <a:ext cx="7427844" cy="3877985"/>
          </a:xfrm>
          <a:prstGeom prst="rect">
            <a:avLst/>
          </a:prstGeom>
        </p:spPr>
        <p:txBody>
          <a:bodyPr wrap="square">
            <a:spAutoFit/>
          </a:bodyPr>
          <a:lstStyle/>
          <a:p>
            <a:pPr lvl="0" fontAlgn="base">
              <a:lnSpc>
                <a:spcPct val="150000"/>
              </a:lnSpc>
              <a:spcBef>
                <a:spcPct val="0"/>
              </a:spcBef>
              <a:spcAft>
                <a:spcPct val="0"/>
              </a:spcAft>
            </a:pPr>
            <a:r>
              <a:rPr lang="zh-CN" altLang="en-US" sz="1600" b="1" dirty="0" smtClean="0">
                <a:solidFill>
                  <a:srgbClr val="454545"/>
                </a:solidFill>
                <a:latin typeface="方正姚体" pitchFamily="2" charset="-122"/>
                <a:ea typeface="方正姚体" pitchFamily="2" charset="-122"/>
                <a:cs typeface="Arial" pitchFamily="34" charset="0"/>
              </a:rPr>
              <a:t>第一期项目开发（博明方）所需人力资源</a:t>
            </a: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博明方项目</a:t>
            </a:r>
            <a:r>
              <a:rPr lang="en-US" altLang="zh-CN" sz="1400" dirty="0" smtClean="0">
                <a:solidFill>
                  <a:srgbClr val="454545"/>
                </a:solidFill>
                <a:latin typeface="宋体" pitchFamily="2" charset="-122"/>
                <a:ea typeface="宋体" pitchFamily="2" charset="-122"/>
                <a:cs typeface="Arial" pitchFamily="34" charset="0"/>
              </a:rPr>
              <a:t>Leader:  </a:t>
            </a:r>
            <a:r>
              <a:rPr lang="zh-CN" altLang="en-US" sz="1400" dirty="0" smtClean="0">
                <a:solidFill>
                  <a:srgbClr val="454545"/>
                </a:solidFill>
                <a:latin typeface="宋体" pitchFamily="2" charset="-122"/>
                <a:ea typeface="宋体" pitchFamily="2" charset="-122"/>
                <a:cs typeface="Arial" pitchFamily="34" charset="0"/>
              </a:rPr>
              <a:t>刘平 （项目管理、及部分算法架构或详细设计）</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en-US" altLang="zh-CN" sz="1400" dirty="0" smtClean="0">
                <a:solidFill>
                  <a:srgbClr val="454545"/>
                </a:solidFill>
                <a:latin typeface="宋体" pitchFamily="2" charset="-122"/>
                <a:ea typeface="宋体" pitchFamily="2" charset="-122"/>
                <a:cs typeface="Arial" pitchFamily="34" charset="0"/>
              </a:rPr>
              <a:t> </a:t>
            </a:r>
            <a:r>
              <a:rPr lang="zh-CN" altLang="en-US" sz="1400" dirty="0" smtClean="0">
                <a:solidFill>
                  <a:srgbClr val="454545"/>
                </a:solidFill>
                <a:latin typeface="宋体" pitchFamily="2" charset="-122"/>
                <a:ea typeface="宋体" pitchFamily="2" charset="-122"/>
                <a:cs typeface="Arial" pitchFamily="34" charset="0"/>
              </a:rPr>
              <a:t>光学工程师： 谭志鸿（光学器件设计、选型、实验）</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系统工程师： 王谷成（系统架构优化设计、成像采集系统设计）</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算法工程师： 周小勇、朱非甲、申健成</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软件工程师： 陈国栋（软件界面设计、统计报表及数据库</a:t>
            </a:r>
            <a:r>
              <a:rPr lang="en-US" altLang="zh-CN" sz="1400" dirty="0" smtClean="0">
                <a:solidFill>
                  <a:srgbClr val="454545"/>
                </a:solidFill>
                <a:latin typeface="宋体" pitchFamily="2" charset="-122"/>
                <a:ea typeface="宋体" pitchFamily="2" charset="-122"/>
                <a:cs typeface="Arial" pitchFamily="34" charset="0"/>
              </a:rPr>
              <a:t>MES</a:t>
            </a:r>
            <a:r>
              <a:rPr lang="zh-CN" altLang="en-US" sz="1400" dirty="0" smtClean="0">
                <a:solidFill>
                  <a:srgbClr val="454545"/>
                </a:solidFill>
                <a:latin typeface="宋体" pitchFamily="2" charset="-122"/>
                <a:ea typeface="宋体" pitchFamily="2" charset="-122"/>
                <a:cs typeface="Arial" pitchFamily="34" charset="0"/>
              </a:rPr>
              <a:t>系统对接、各模块的集成）</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en-US" altLang="zh-CN" sz="1400" dirty="0" smtClean="0">
                <a:solidFill>
                  <a:srgbClr val="454545"/>
                </a:solidFill>
                <a:latin typeface="宋体" pitchFamily="2" charset="-122"/>
                <a:ea typeface="宋体" pitchFamily="2" charset="-122"/>
                <a:cs typeface="Arial" pitchFamily="34" charset="0"/>
              </a:rPr>
              <a:t> </a:t>
            </a:r>
            <a:r>
              <a:rPr lang="zh-CN" altLang="en-US" sz="1400" dirty="0" smtClean="0">
                <a:solidFill>
                  <a:srgbClr val="454545"/>
                </a:solidFill>
                <a:latin typeface="宋体" pitchFamily="2" charset="-122"/>
                <a:ea typeface="宋体" pitchFamily="2" charset="-122"/>
                <a:cs typeface="Arial" pitchFamily="34" charset="0"/>
              </a:rPr>
              <a:t>技术评审及指导： 王晓城</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pPr>
            <a:endParaRPr lang="zh-CN" altLang="en-US" sz="600" dirty="0" smtClean="0">
              <a:solidFill>
                <a:prstClr val="black"/>
              </a:solidFill>
              <a:latin typeface="Arial" pitchFamily="34" charset="0"/>
              <a:ea typeface="宋体" pitchFamily="2" charset="-122"/>
              <a:cs typeface="宋体" pitchFamily="2" charset="-122"/>
            </a:endParaRPr>
          </a:p>
          <a:p>
            <a:pPr fontAlgn="base">
              <a:lnSpc>
                <a:spcPct val="150000"/>
              </a:lnSpc>
              <a:spcBef>
                <a:spcPct val="0"/>
              </a:spcBef>
              <a:spcAft>
                <a:spcPct val="0"/>
              </a:spcAft>
            </a:pPr>
            <a:r>
              <a:rPr lang="zh-CN" altLang="en-US" sz="1600" b="1" dirty="0" smtClean="0">
                <a:solidFill>
                  <a:srgbClr val="454545"/>
                </a:solidFill>
                <a:latin typeface="方正姚体" pitchFamily="2" charset="-122"/>
                <a:ea typeface="方正姚体" pitchFamily="2" charset="-122"/>
                <a:cs typeface="Arial" pitchFamily="34" charset="0"/>
              </a:rPr>
              <a:t>预计完成时间</a:t>
            </a: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a:t>
            </a:r>
            <a:r>
              <a:rPr lang="en-US" altLang="zh-CN" sz="1400" dirty="0" smtClean="0">
                <a:solidFill>
                  <a:srgbClr val="454545"/>
                </a:solidFill>
                <a:latin typeface="宋体" pitchFamily="2" charset="-122"/>
                <a:ea typeface="宋体" pitchFamily="2" charset="-122"/>
                <a:cs typeface="Arial" pitchFamily="34" charset="0"/>
              </a:rPr>
              <a:t>2017</a:t>
            </a:r>
            <a:r>
              <a:rPr lang="zh-CN" altLang="en-US" sz="1400" dirty="0" smtClean="0">
                <a:solidFill>
                  <a:srgbClr val="454545"/>
                </a:solidFill>
                <a:latin typeface="宋体" pitchFamily="2" charset="-122"/>
                <a:ea typeface="宋体" pitchFamily="2" charset="-122"/>
                <a:cs typeface="Arial" pitchFamily="34" charset="0"/>
              </a:rPr>
              <a:t>年</a:t>
            </a:r>
            <a:r>
              <a:rPr lang="en-US" altLang="zh-CN" sz="1400" dirty="0" smtClean="0">
                <a:solidFill>
                  <a:srgbClr val="454545"/>
                </a:solidFill>
                <a:latin typeface="宋体" pitchFamily="2" charset="-122"/>
                <a:ea typeface="宋体" pitchFamily="2" charset="-122"/>
                <a:cs typeface="Arial" pitchFamily="34" charset="0"/>
              </a:rPr>
              <a:t>9</a:t>
            </a:r>
            <a:r>
              <a:rPr lang="zh-CN" altLang="en-US" sz="1400" dirty="0" smtClean="0">
                <a:solidFill>
                  <a:srgbClr val="454545"/>
                </a:solidFill>
                <a:latin typeface="宋体" pitchFamily="2" charset="-122"/>
                <a:ea typeface="宋体" pitchFamily="2" charset="-122"/>
                <a:cs typeface="Arial" pitchFamily="34" charset="0"/>
              </a:rPr>
              <a:t>月完成视觉部分功能样机研发。</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a:t>
            </a:r>
            <a:r>
              <a:rPr lang="en-US" altLang="zh-CN" sz="1400" dirty="0" smtClean="0">
                <a:solidFill>
                  <a:srgbClr val="454545"/>
                </a:solidFill>
                <a:latin typeface="宋体" pitchFamily="2" charset="-122"/>
                <a:ea typeface="宋体" pitchFamily="2" charset="-122"/>
                <a:cs typeface="Arial" pitchFamily="34" charset="0"/>
              </a:rPr>
              <a:t>2017</a:t>
            </a:r>
            <a:r>
              <a:rPr lang="zh-CN" altLang="en-US" sz="1400" dirty="0" smtClean="0">
                <a:solidFill>
                  <a:srgbClr val="454545"/>
                </a:solidFill>
                <a:latin typeface="宋体" pitchFamily="2" charset="-122"/>
                <a:ea typeface="宋体" pitchFamily="2" charset="-122"/>
                <a:cs typeface="Arial" pitchFamily="34" charset="0"/>
              </a:rPr>
              <a:t>年</a:t>
            </a:r>
            <a:r>
              <a:rPr lang="en-US" altLang="zh-CN" sz="1400" dirty="0" smtClean="0">
                <a:solidFill>
                  <a:srgbClr val="454545"/>
                </a:solidFill>
                <a:latin typeface="宋体" pitchFamily="2" charset="-122"/>
                <a:ea typeface="宋体" pitchFamily="2" charset="-122"/>
                <a:cs typeface="Arial" pitchFamily="34" charset="0"/>
              </a:rPr>
              <a:t>10</a:t>
            </a:r>
            <a:r>
              <a:rPr lang="zh-CN" altLang="en-US" sz="1400" dirty="0" smtClean="0">
                <a:solidFill>
                  <a:srgbClr val="454545"/>
                </a:solidFill>
                <a:latin typeface="宋体" pitchFamily="2" charset="-122"/>
                <a:ea typeface="宋体" pitchFamily="2" charset="-122"/>
                <a:cs typeface="Arial" pitchFamily="34" charset="0"/>
              </a:rPr>
              <a:t>月完成</a:t>
            </a:r>
            <a:r>
              <a:rPr lang="en-US" altLang="zh-CN" sz="1400" dirty="0" smtClean="0">
                <a:solidFill>
                  <a:srgbClr val="454545"/>
                </a:solidFill>
                <a:latin typeface="宋体" pitchFamily="2" charset="-122"/>
                <a:ea typeface="宋体" pitchFamily="2" charset="-122"/>
                <a:cs typeface="Arial" pitchFamily="34" charset="0"/>
              </a:rPr>
              <a:t>AA</a:t>
            </a:r>
            <a:r>
              <a:rPr lang="zh-CN" altLang="en-US" sz="1400" dirty="0" smtClean="0">
                <a:solidFill>
                  <a:srgbClr val="454545"/>
                </a:solidFill>
                <a:latin typeface="宋体" pitchFamily="2" charset="-122"/>
                <a:ea typeface="宋体" pitchFamily="2" charset="-122"/>
                <a:cs typeface="Arial" pitchFamily="34" charset="0"/>
              </a:rPr>
              <a:t>整机功能样机开发（具体时间视运泰利方点胶、防震、上下料等机构设计进度而定）</a:t>
            </a:r>
            <a:endParaRPr lang="en-US" altLang="zh-CN" sz="1400" dirty="0" smtClean="0">
              <a:solidFill>
                <a:srgbClr val="454545"/>
              </a:solidFill>
              <a:latin typeface="宋体" pitchFamily="2" charset="-122"/>
              <a:ea typeface="宋体" pitchFamily="2" charset="-122"/>
              <a:cs typeface="Arial" pitchFamily="34" charset="0"/>
            </a:endParaRPr>
          </a:p>
        </p:txBody>
      </p:sp>
    </p:spTree>
    <p:extLst>
      <p:ext uri="{BB962C8B-B14F-4D97-AF65-F5344CB8AC3E}">
        <p14:creationId xmlns="" xmlns:p14="http://schemas.microsoft.com/office/powerpoint/2010/main" val="20974283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300"/>
                                        <p:tgtEl>
                                          <p:spTgt spid="51"/>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ppt_x</p:attrName>
                                        </p:attrNameLst>
                                      </p:cBhvr>
                                      <p:tavLst>
                                        <p:tav tm="0">
                                          <p:val>
                                            <p:strVal val="#ppt_x-#ppt_w*1.125000"/>
                                          </p:val>
                                        </p:tav>
                                        <p:tav tm="100000">
                                          <p:val>
                                            <p:strVal val="#ppt_x"/>
                                          </p:val>
                                        </p:tav>
                                      </p:tavLst>
                                    </p:anim>
                                    <p:animEffect transition="in" filter="wipe(right)">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2293435" y="2549665"/>
            <a:ext cx="4514377" cy="369332"/>
          </a:xfrm>
          <a:prstGeom prst="rect">
            <a:avLst/>
          </a:prstGeom>
          <a:noFill/>
          <a:ln>
            <a:noFill/>
          </a:ln>
        </p:spPr>
        <p:txBody>
          <a:bodyPr wrap="none" rtlCol="0">
            <a:spAutoFit/>
          </a:bodyPr>
          <a:lstStyle/>
          <a:p>
            <a:r>
              <a:rPr lang="zh-CN" altLang="en-US" b="1" spc="600" dirty="0">
                <a:solidFill>
                  <a:srgbClr val="EA0000"/>
                </a:solidFill>
                <a:latin typeface="方正综艺简体" panose="02010600030101010101" charset="-122"/>
                <a:ea typeface="方正综艺简体" panose="02010600030101010101" charset="-122"/>
                <a:cs typeface="超研澤中鋼筆行楷" panose="020B0609010101010101" pitchFamily="49" charset="-120"/>
              </a:rPr>
              <a:t>博明视觉</a:t>
            </a:r>
            <a:r>
              <a:rPr lang="en-US" altLang="zh-CN" b="1" spc="600" dirty="0">
                <a:solidFill>
                  <a:srgbClr val="EA0000"/>
                </a:solidFill>
                <a:latin typeface="方正综艺简体" panose="02010600030101010101" charset="-122"/>
                <a:ea typeface="方正综艺简体" panose="02010600030101010101" charset="-122"/>
                <a:cs typeface="超研澤中鋼筆行楷" panose="020B0609010101010101" pitchFamily="49" charset="-120"/>
              </a:rPr>
              <a:t>—</a:t>
            </a:r>
            <a:r>
              <a:rPr lang="zh-CN" altLang="en-US" b="1" spc="600" dirty="0">
                <a:solidFill>
                  <a:srgbClr val="EA0000"/>
                </a:solidFill>
                <a:latin typeface="方正综艺简体" panose="02010600030101010101" charset="-122"/>
                <a:ea typeface="方正综艺简体" panose="02010600030101010101" charset="-122"/>
                <a:cs typeface="超研澤中鋼筆行楷" panose="020B0609010101010101" pitchFamily="49" charset="-120"/>
              </a:rPr>
              <a:t>呈你所见，智测未来</a:t>
            </a:r>
          </a:p>
        </p:txBody>
      </p:sp>
      <p:cxnSp>
        <p:nvCxnSpPr>
          <p:cNvPr id="17" name="直接连接符 16"/>
          <p:cNvCxnSpPr/>
          <p:nvPr/>
        </p:nvCxnSpPr>
        <p:spPr>
          <a:xfrm>
            <a:off x="2448000" y="2379650"/>
            <a:ext cx="406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60203" y="1596179"/>
            <a:ext cx="4801314" cy="707886"/>
          </a:xfrm>
          <a:prstGeom prst="rect">
            <a:avLst/>
          </a:prstGeom>
          <a:noFill/>
          <a:effectLst>
            <a:outerShdw blurRad="76200" dir="18900000" sy="23000" kx="-1200000" algn="bl" rotWithShape="0">
              <a:prstClr val="black">
                <a:alpha val="20000"/>
              </a:prstClr>
            </a:outerShdw>
          </a:effectLst>
        </p:spPr>
        <p:txBody>
          <a:bodyPr wrap="none" rtlCol="0">
            <a:spAutoFit/>
          </a:bodyPr>
          <a:lstStyle/>
          <a:p>
            <a:r>
              <a:rPr lang="zh-CN" altLang="en-US" sz="4000" b="1" dirty="0">
                <a:solidFill>
                  <a:schemeClr val="tx2">
                    <a:lumMod val="75000"/>
                  </a:schemeClr>
                </a:solidFill>
                <a:latin typeface="方正大黑简体" panose="02010601030101010101" pitchFamily="2" charset="-122"/>
                <a:ea typeface="方正大黑简体" panose="02010601030101010101" pitchFamily="2" charset="-122"/>
              </a:rPr>
              <a:t>期待您的关注与支持</a:t>
            </a:r>
          </a:p>
        </p:txBody>
      </p:sp>
      <p:grpSp>
        <p:nvGrpSpPr>
          <p:cNvPr id="3" name="组合 2"/>
          <p:cNvGrpSpPr/>
          <p:nvPr/>
        </p:nvGrpSpPr>
        <p:grpSpPr>
          <a:xfrm>
            <a:off x="1169307" y="3470511"/>
            <a:ext cx="7083580" cy="539190"/>
            <a:chOff x="1169307" y="3712557"/>
            <a:chExt cx="7083580" cy="539190"/>
          </a:xfrm>
          <a:solidFill>
            <a:schemeClr val="tx2">
              <a:lumMod val="75000"/>
            </a:schemeClr>
          </a:solidFill>
        </p:grpSpPr>
        <p:sp>
          <p:nvSpPr>
            <p:cNvPr id="19" name="椭圆 18"/>
            <p:cNvSpPr/>
            <p:nvPr/>
          </p:nvSpPr>
          <p:spPr>
            <a:xfrm>
              <a:off x="4822700" y="3712557"/>
              <a:ext cx="500908" cy="500908"/>
            </a:xfrm>
            <a:prstGeom prst="ellipse">
              <a:avLst/>
            </a:pr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椭圆 19"/>
            <p:cNvSpPr/>
            <p:nvPr/>
          </p:nvSpPr>
          <p:spPr>
            <a:xfrm>
              <a:off x="5965030" y="3971951"/>
              <a:ext cx="274777" cy="274777"/>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椭圆 20"/>
            <p:cNvSpPr/>
            <p:nvPr/>
          </p:nvSpPr>
          <p:spPr>
            <a:xfrm>
              <a:off x="2799913" y="3937227"/>
              <a:ext cx="274777" cy="274777"/>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椭圆 21"/>
            <p:cNvSpPr/>
            <p:nvPr/>
          </p:nvSpPr>
          <p:spPr>
            <a:xfrm>
              <a:off x="2503579" y="4055566"/>
              <a:ext cx="137389" cy="137389"/>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3" name="椭圆 22"/>
            <p:cNvSpPr/>
            <p:nvPr/>
          </p:nvSpPr>
          <p:spPr>
            <a:xfrm>
              <a:off x="6423168" y="3976970"/>
              <a:ext cx="274777" cy="274777"/>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椭圆 23"/>
            <p:cNvSpPr/>
            <p:nvPr/>
          </p:nvSpPr>
          <p:spPr>
            <a:xfrm>
              <a:off x="3309894" y="3934382"/>
              <a:ext cx="137389" cy="137389"/>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椭圆 24"/>
            <p:cNvSpPr/>
            <p:nvPr/>
          </p:nvSpPr>
          <p:spPr>
            <a:xfrm>
              <a:off x="6800928" y="4100872"/>
              <a:ext cx="137389" cy="137389"/>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椭圆 25"/>
            <p:cNvSpPr/>
            <p:nvPr/>
          </p:nvSpPr>
          <p:spPr>
            <a:xfrm>
              <a:off x="4097983" y="3968993"/>
              <a:ext cx="250454" cy="250454"/>
            </a:xfrm>
            <a:prstGeom prst="ellipse">
              <a:avLst/>
            </a:pr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974631" y="3970669"/>
              <a:ext cx="274777" cy="274777"/>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a:off x="4399206" y="3943641"/>
              <a:ext cx="274777" cy="274777"/>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a:off x="7607392" y="4027860"/>
              <a:ext cx="137389" cy="137389"/>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6148391" y="3753083"/>
              <a:ext cx="274777" cy="274777"/>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a:off x="2318009" y="4066073"/>
              <a:ext cx="137389" cy="137389"/>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a:off x="4754005" y="3789180"/>
              <a:ext cx="137389" cy="137389"/>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3" name="椭圆 32"/>
            <p:cNvSpPr/>
            <p:nvPr/>
          </p:nvSpPr>
          <p:spPr>
            <a:xfrm>
              <a:off x="3453681" y="3881027"/>
              <a:ext cx="322151" cy="322151"/>
            </a:xfrm>
            <a:prstGeom prst="ellipse">
              <a:avLst/>
            </a:prstGeom>
            <a:gr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4" name="椭圆 33"/>
            <p:cNvSpPr/>
            <p:nvPr/>
          </p:nvSpPr>
          <p:spPr>
            <a:xfrm>
              <a:off x="5323608" y="3933764"/>
              <a:ext cx="274777" cy="274777"/>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5" name="椭圆 34"/>
            <p:cNvSpPr/>
            <p:nvPr/>
          </p:nvSpPr>
          <p:spPr>
            <a:xfrm>
              <a:off x="1454517" y="3937097"/>
              <a:ext cx="274777" cy="274777"/>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椭圆 35"/>
            <p:cNvSpPr/>
            <p:nvPr/>
          </p:nvSpPr>
          <p:spPr>
            <a:xfrm>
              <a:off x="1169307" y="4068329"/>
              <a:ext cx="137389" cy="137389"/>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椭圆 36"/>
            <p:cNvSpPr/>
            <p:nvPr/>
          </p:nvSpPr>
          <p:spPr>
            <a:xfrm>
              <a:off x="3019999" y="3753826"/>
              <a:ext cx="274777" cy="274777"/>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8" name="椭圆 37"/>
            <p:cNvSpPr/>
            <p:nvPr/>
          </p:nvSpPr>
          <p:spPr>
            <a:xfrm>
              <a:off x="1938294" y="3990160"/>
              <a:ext cx="137389" cy="137389"/>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9" name="椭圆 38"/>
            <p:cNvSpPr/>
            <p:nvPr/>
          </p:nvSpPr>
          <p:spPr>
            <a:xfrm>
              <a:off x="6441140" y="3831458"/>
              <a:ext cx="137389" cy="137389"/>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0" name="椭圆 39"/>
            <p:cNvSpPr/>
            <p:nvPr/>
          </p:nvSpPr>
          <p:spPr>
            <a:xfrm>
              <a:off x="7978110" y="3962886"/>
              <a:ext cx="274777" cy="274777"/>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iterate type="lt">
                                    <p:tmPct val="15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6"/>
          <p:cNvSpPr txBox="1">
            <a:spLocks noChangeArrowheads="1"/>
          </p:cNvSpPr>
          <p:nvPr/>
        </p:nvSpPr>
        <p:spPr bwMode="auto">
          <a:xfrm>
            <a:off x="3835072" y="1272109"/>
            <a:ext cx="209987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rgbClr val="009900"/>
                </a:solidFill>
                <a:latin typeface="方正兰亭细黑_GBK" panose="02010600030101010101" charset="-122"/>
                <a:ea typeface="方正兰亭细黑_GBK" panose="02010600030101010101" charset="-122"/>
                <a:cs typeface="方正兰亭细黑_GBK_M" panose="02010600030101010101" charset="2"/>
              </a:rPr>
              <a:t>项目简介</a:t>
            </a:r>
            <a:endParaRPr lang="zh-CN" altLang="zh-CN" b="1" dirty="0">
              <a:solidFill>
                <a:srgbClr val="009900"/>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105" name="TextBox 6"/>
          <p:cNvSpPr txBox="1">
            <a:spLocks noChangeArrowheads="1"/>
          </p:cNvSpPr>
          <p:nvPr/>
        </p:nvSpPr>
        <p:spPr bwMode="auto">
          <a:xfrm>
            <a:off x="3835072" y="2187630"/>
            <a:ext cx="24667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市场分析</a:t>
            </a:r>
            <a:endParaRPr lang="zh-CN" altLang="zh-CN" b="1" dirty="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106" name="TextBox 6"/>
          <p:cNvSpPr txBox="1">
            <a:spLocks noChangeArrowheads="1"/>
          </p:cNvSpPr>
          <p:nvPr/>
        </p:nvSpPr>
        <p:spPr bwMode="auto">
          <a:xfrm>
            <a:off x="3835072" y="3157158"/>
            <a:ext cx="212993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概要设计</a:t>
            </a:r>
            <a:endParaRPr lang="zh-CN" altLang="zh-CN" b="1" dirty="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107" name="TextBox 6"/>
          <p:cNvSpPr txBox="1">
            <a:spLocks noChangeArrowheads="1"/>
          </p:cNvSpPr>
          <p:nvPr/>
        </p:nvSpPr>
        <p:spPr bwMode="auto">
          <a:xfrm>
            <a:off x="3835072" y="4176495"/>
            <a:ext cx="21879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项目计划</a:t>
            </a:r>
            <a:endParaRPr lang="zh-CN" altLang="zh-CN" b="1" dirty="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103" name="椭圆 102"/>
          <p:cNvSpPr/>
          <p:nvPr/>
        </p:nvSpPr>
        <p:spPr>
          <a:xfrm>
            <a:off x="165925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4" name="TextBox 93"/>
          <p:cNvSpPr txBox="1"/>
          <p:nvPr/>
        </p:nvSpPr>
        <p:spPr>
          <a:xfrm>
            <a:off x="1921332" y="206330"/>
            <a:ext cx="1069524" cy="400110"/>
          </a:xfrm>
          <a:prstGeom prst="rect">
            <a:avLst/>
          </a:prstGeom>
          <a:noFill/>
        </p:spPr>
        <p:txBody>
          <a:bodyPr wrap="none" rtlCol="0">
            <a:spAutoFit/>
          </a:bodyPr>
          <a:lstStyle/>
          <a:p>
            <a:r>
              <a:rPr lang="zh-CN" altLang="en-US" sz="2000" b="1" spc="300" dirty="0">
                <a:solidFill>
                  <a:srgbClr val="163A5A"/>
                </a:solidFill>
                <a:latin typeface="方正兰亭细黑_GBK" panose="02000000000000000000" pitchFamily="2" charset="-122"/>
                <a:ea typeface="方正兰亭细黑_GBK" panose="02000000000000000000" pitchFamily="2" charset="-122"/>
              </a:rPr>
              <a:t>主目录</a:t>
            </a:r>
          </a:p>
        </p:txBody>
      </p:sp>
      <p:cxnSp>
        <p:nvCxnSpPr>
          <p:cNvPr id="14" name="直接连接符 13"/>
          <p:cNvCxnSpPr/>
          <p:nvPr/>
        </p:nvCxnSpPr>
        <p:spPr>
          <a:xfrm>
            <a:off x="3038486"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hidden="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791084" y="-1050904"/>
            <a:ext cx="8810625" cy="4924425"/>
          </a:xfrm>
          <a:prstGeom prst="rect">
            <a:avLst/>
          </a:prstGeom>
        </p:spPr>
      </p:pic>
      <p:grpSp>
        <p:nvGrpSpPr>
          <p:cNvPr id="44" name="组合 43"/>
          <p:cNvGrpSpPr/>
          <p:nvPr/>
        </p:nvGrpSpPr>
        <p:grpSpPr>
          <a:xfrm>
            <a:off x="2770122" y="2039211"/>
            <a:ext cx="768476" cy="830997"/>
            <a:chOff x="1008115" y="2477022"/>
            <a:chExt cx="1360493" cy="1471178"/>
          </a:xfrm>
        </p:grpSpPr>
        <p:grpSp>
          <p:nvGrpSpPr>
            <p:cNvPr id="45" name="组合 44"/>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48" name="椭圆 4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46" name="TextBox 45"/>
            <p:cNvSpPr txBox="1"/>
            <p:nvPr/>
          </p:nvSpPr>
          <p:spPr>
            <a:xfrm>
              <a:off x="1132668" y="2477022"/>
              <a:ext cx="1172629" cy="1471178"/>
            </a:xfrm>
            <a:prstGeom prst="rect">
              <a:avLst/>
            </a:prstGeom>
            <a:noFill/>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2</a:t>
              </a:r>
              <a:endParaRPr lang="zh-CN" altLang="en-US" sz="4800" dirty="0">
                <a:solidFill>
                  <a:schemeClr val="tx2">
                    <a:lumMod val="75000"/>
                  </a:schemeClr>
                </a:solidFill>
                <a:latin typeface="Watford DB" pitchFamily="2" charset="0"/>
                <a:ea typeface="造字工房劲黑（非商用）常规体" pitchFamily="50" charset="-122"/>
              </a:endParaRPr>
            </a:p>
          </p:txBody>
        </p:sp>
      </p:grpSp>
      <p:grpSp>
        <p:nvGrpSpPr>
          <p:cNvPr id="54" name="组合 53"/>
          <p:cNvGrpSpPr/>
          <p:nvPr/>
        </p:nvGrpSpPr>
        <p:grpSpPr>
          <a:xfrm>
            <a:off x="2770122" y="4033556"/>
            <a:ext cx="768476" cy="830997"/>
            <a:chOff x="2438219" y="2040029"/>
            <a:chExt cx="1360493" cy="1471179"/>
          </a:xfrm>
        </p:grpSpPr>
        <p:grpSp>
          <p:nvGrpSpPr>
            <p:cNvPr id="55" name="组合 54"/>
            <p:cNvGrpSpPr/>
            <p:nvPr/>
          </p:nvGrpSpPr>
          <p:grpSpPr>
            <a:xfrm>
              <a:off x="2438219" y="2145724"/>
              <a:ext cx="1360493" cy="1360493"/>
              <a:chOff x="4509986" y="-494268"/>
              <a:chExt cx="4000500" cy="4000500"/>
            </a:xfrm>
            <a:effectLst>
              <a:outerShdw blurRad="444500" dist="254000" dir="8100000" algn="tr" rotWithShape="0">
                <a:prstClr val="black">
                  <a:alpha val="50000"/>
                </a:prstClr>
              </a:outerShdw>
            </a:effectLst>
          </p:grpSpPr>
          <p:sp>
            <p:nvSpPr>
              <p:cNvPr id="57" name="同心圆 56"/>
              <p:cNvSpPr/>
              <p:nvPr/>
            </p:nvSpPr>
            <p:spPr>
              <a:xfrm>
                <a:off x="4509986" y="-494268"/>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58" name="椭圆 57"/>
              <p:cNvSpPr/>
              <p:nvPr/>
            </p:nvSpPr>
            <p:spPr>
              <a:xfrm>
                <a:off x="4592343" y="-396826"/>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56" name="TextBox 55"/>
            <p:cNvSpPr txBox="1"/>
            <p:nvPr/>
          </p:nvSpPr>
          <p:spPr>
            <a:xfrm>
              <a:off x="2484167" y="2040029"/>
              <a:ext cx="1172629" cy="1471179"/>
            </a:xfrm>
            <a:prstGeom prst="rect">
              <a:avLst/>
            </a:prstGeom>
            <a:noFill/>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4</a:t>
              </a:r>
              <a:endParaRPr lang="zh-CN" altLang="en-US" sz="4800" dirty="0">
                <a:solidFill>
                  <a:schemeClr val="tx2">
                    <a:lumMod val="75000"/>
                  </a:schemeClr>
                </a:solidFill>
                <a:latin typeface="Watford DB" pitchFamily="2" charset="0"/>
                <a:ea typeface="造字工房劲黑（非商用）常规体" pitchFamily="50" charset="-122"/>
              </a:endParaRPr>
            </a:p>
          </p:txBody>
        </p:sp>
      </p:grpSp>
      <p:grpSp>
        <p:nvGrpSpPr>
          <p:cNvPr id="65" name="组合 64"/>
          <p:cNvGrpSpPr/>
          <p:nvPr/>
        </p:nvGrpSpPr>
        <p:grpSpPr>
          <a:xfrm>
            <a:off x="2770122" y="3033310"/>
            <a:ext cx="768476" cy="830997"/>
            <a:chOff x="1008115" y="2490030"/>
            <a:chExt cx="1360493" cy="1471179"/>
          </a:xfrm>
        </p:grpSpPr>
        <p:grpSp>
          <p:nvGrpSpPr>
            <p:cNvPr id="66" name="组合 65"/>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69" name="椭圆 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67" name="TextBox 66"/>
            <p:cNvSpPr txBox="1"/>
            <p:nvPr/>
          </p:nvSpPr>
          <p:spPr>
            <a:xfrm>
              <a:off x="1115241" y="2490030"/>
              <a:ext cx="1172629" cy="1471179"/>
            </a:xfrm>
            <a:prstGeom prst="rect">
              <a:avLst/>
            </a:prstGeom>
            <a:noFill/>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3</a:t>
              </a:r>
              <a:endParaRPr lang="zh-CN" altLang="en-US" sz="4800" dirty="0">
                <a:solidFill>
                  <a:schemeClr val="tx2">
                    <a:lumMod val="75000"/>
                  </a:schemeClr>
                </a:solidFill>
                <a:latin typeface="Watford DB" pitchFamily="2" charset="0"/>
                <a:ea typeface="造字工房劲黑（非商用）常规体" pitchFamily="50" charset="-122"/>
              </a:endParaRPr>
            </a:p>
          </p:txBody>
        </p:sp>
      </p:grpSp>
      <p:cxnSp>
        <p:nvCxnSpPr>
          <p:cNvPr id="4" name="直接连接符 3"/>
          <p:cNvCxnSpPr/>
          <p:nvPr/>
        </p:nvCxnSpPr>
        <p:spPr>
          <a:xfrm>
            <a:off x="3791691" y="1273625"/>
            <a:ext cx="0" cy="3564000"/>
          </a:xfrm>
          <a:prstGeom prst="line">
            <a:avLst/>
          </a:prstGeom>
          <a:ln w="25400">
            <a:solidFill>
              <a:srgbClr val="009900"/>
            </a:solidFill>
            <a:prstDash val="sysDot"/>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777742" y="1094331"/>
            <a:ext cx="768476" cy="830997"/>
            <a:chOff x="1008115" y="2477022"/>
            <a:chExt cx="1360493" cy="1471178"/>
          </a:xfrm>
          <a:solidFill>
            <a:srgbClr val="3F26FA"/>
          </a:solidFill>
        </p:grpSpPr>
        <p:grpSp>
          <p:nvGrpSpPr>
            <p:cNvPr id="50" name="组合 49"/>
            <p:cNvGrpSpPr/>
            <p:nvPr/>
          </p:nvGrpSpPr>
          <p:grpSpPr>
            <a:xfrm>
              <a:off x="1008115" y="2542722"/>
              <a:ext cx="1360493" cy="1360493"/>
              <a:chOff x="304800" y="673100"/>
              <a:chExt cx="4000500" cy="4000500"/>
            </a:xfrm>
            <a:grpFill/>
            <a:effectLst>
              <a:outerShdw blurRad="444500" dist="254000" dir="8100000" algn="tr" rotWithShape="0">
                <a:prstClr val="black">
                  <a:alpha val="50000"/>
                </a:prstClr>
              </a:outerShdw>
            </a:effectLst>
          </p:grpSpPr>
          <p:sp>
            <p:nvSpPr>
              <p:cNvPr id="52" name="同心圆 46"/>
              <p:cNvSpPr/>
              <p:nvPr/>
            </p:nvSpPr>
            <p:spPr>
              <a:xfrm>
                <a:off x="304800" y="673100"/>
                <a:ext cx="4000500" cy="4000500"/>
              </a:xfrm>
              <a:prstGeom prst="donut">
                <a:avLst>
                  <a:gd name="adj" fmla="val 4879"/>
                </a:avLst>
              </a:prstGeom>
              <a:grpFill/>
              <a:ln>
                <a:solidFill>
                  <a:srgbClr val="47A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53" name="椭圆 52"/>
              <p:cNvSpPr/>
              <p:nvPr/>
            </p:nvSpPr>
            <p:spPr>
              <a:xfrm>
                <a:off x="392113" y="760413"/>
                <a:ext cx="3825874" cy="3825874"/>
              </a:xfrm>
              <a:prstGeom prst="ellipse">
                <a:avLst/>
              </a:prstGeom>
              <a:solidFill>
                <a:srgbClr val="47AF37"/>
              </a:solidFill>
              <a:ln>
                <a:solidFill>
                  <a:srgbClr val="47A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51" name="TextBox 45"/>
            <p:cNvSpPr txBox="1"/>
            <p:nvPr/>
          </p:nvSpPr>
          <p:spPr>
            <a:xfrm>
              <a:off x="1132668" y="2477022"/>
              <a:ext cx="1172629" cy="1471178"/>
            </a:xfrm>
            <a:prstGeom prst="rect">
              <a:avLst/>
            </a:prstGeom>
            <a:noFill/>
            <a:ln>
              <a:noFill/>
            </a:ln>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1</a:t>
              </a:r>
              <a:endParaRPr lang="zh-CN" altLang="en-US" sz="4800" dirty="0">
                <a:solidFill>
                  <a:schemeClr val="bg1"/>
                </a:solidFill>
                <a:latin typeface="Watford DB" pitchFamily="2" charset="0"/>
                <a:ea typeface="造字工房劲黑（非商用）常规体" pitchFamily="50" charset="-122"/>
              </a:endParaRPr>
            </a:p>
          </p:txBody>
        </p:sp>
      </p:grpSp>
    </p:spTree>
    <p:custDataLst>
      <p:tags r:id="rId1"/>
    </p:custDataLst>
    <p:extLst>
      <p:ext uri="{BB962C8B-B14F-4D97-AF65-F5344CB8AC3E}">
        <p14:creationId xmlns="" xmlns:p14="http://schemas.microsoft.com/office/powerpoint/2010/main" val="15305798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down)">
                                      <p:cBhvr>
                                        <p:cTn id="7" dur="300"/>
                                        <p:tgtEl>
                                          <p:spTgt spid="103"/>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cBhvr additive="base">
                                        <p:cTn id="11" dur="500"/>
                                        <p:tgtEl>
                                          <p:spTgt spid="94"/>
                                        </p:tgtEl>
                                        <p:attrNameLst>
                                          <p:attrName>ppt_x</p:attrName>
                                        </p:attrNameLst>
                                      </p:cBhvr>
                                      <p:tavLst>
                                        <p:tav tm="0">
                                          <p:val>
                                            <p:strVal val="#ppt_x-#ppt_w*1.125000"/>
                                          </p:val>
                                        </p:tav>
                                        <p:tav tm="100000">
                                          <p:val>
                                            <p:strVal val="#ppt_x"/>
                                          </p:val>
                                        </p:tav>
                                      </p:tavLst>
                                    </p:anim>
                                    <p:animEffect transition="in" filter="wipe(right)">
                                      <p:cBhvr>
                                        <p:cTn id="12" dur="500"/>
                                        <p:tgtEl>
                                          <p:spTgt spid="94"/>
                                        </p:tgtEl>
                                      </p:cBhvr>
                                    </p:animEffect>
                                  </p:childTnLst>
                                </p:cTn>
                              </p:par>
                              <p:par>
                                <p:cTn id="13" presetID="1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47" presetClass="entr" presetSubtype="0" fill="hold" grpId="0"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anim calcmode="lin" valueType="num">
                                      <p:cBhvr>
                                        <p:cTn id="23" dur="1000" fill="hold"/>
                                        <p:tgtEl>
                                          <p:spTgt spid="104"/>
                                        </p:tgtEl>
                                        <p:attrNameLst>
                                          <p:attrName>ppt_x</p:attrName>
                                        </p:attrNameLst>
                                      </p:cBhvr>
                                      <p:tavLst>
                                        <p:tav tm="0">
                                          <p:val>
                                            <p:strVal val="#ppt_x"/>
                                          </p:val>
                                        </p:tav>
                                        <p:tav tm="100000">
                                          <p:val>
                                            <p:strVal val="#ppt_x"/>
                                          </p:val>
                                        </p:tav>
                                      </p:tavLst>
                                    </p:anim>
                                    <p:anim calcmode="lin" valueType="num">
                                      <p:cBhvr>
                                        <p:cTn id="24" dur="1000" fill="hold"/>
                                        <p:tgtEl>
                                          <p:spTgt spid="104"/>
                                        </p:tgtEl>
                                        <p:attrNameLst>
                                          <p:attrName>ppt_y</p:attrName>
                                        </p:attrNameLst>
                                      </p:cBhvr>
                                      <p:tavLst>
                                        <p:tav tm="0">
                                          <p:val>
                                            <p:strVal val="#ppt_y-.1"/>
                                          </p:val>
                                        </p:tav>
                                        <p:tav tm="100000">
                                          <p:val>
                                            <p:strVal val="#ppt_y"/>
                                          </p:val>
                                        </p:tav>
                                      </p:tavLst>
                                    </p:anim>
                                  </p:childTnLst>
                                </p:cTn>
                              </p:par>
                            </p:childTnLst>
                          </p:cTn>
                        </p:par>
                        <p:par>
                          <p:cTn id="25" fill="hold">
                            <p:stCondLst>
                              <p:cond delay="1300"/>
                            </p:stCondLst>
                            <p:childTnLst>
                              <p:par>
                                <p:cTn id="26" presetID="10" presetClass="entr" presetSubtype="0"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47"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1000"/>
                                        <p:tgtEl>
                                          <p:spTgt spid="105"/>
                                        </p:tgtEl>
                                      </p:cBhvr>
                                    </p:animEffect>
                                    <p:anim calcmode="lin" valueType="num">
                                      <p:cBhvr>
                                        <p:cTn id="32" dur="1000" fill="hold"/>
                                        <p:tgtEl>
                                          <p:spTgt spid="105"/>
                                        </p:tgtEl>
                                        <p:attrNameLst>
                                          <p:attrName>ppt_x</p:attrName>
                                        </p:attrNameLst>
                                      </p:cBhvr>
                                      <p:tavLst>
                                        <p:tav tm="0">
                                          <p:val>
                                            <p:strVal val="#ppt_x"/>
                                          </p:val>
                                        </p:tav>
                                        <p:tav tm="100000">
                                          <p:val>
                                            <p:strVal val="#ppt_x"/>
                                          </p:val>
                                        </p:tav>
                                      </p:tavLst>
                                    </p:anim>
                                    <p:anim calcmode="lin" valueType="num">
                                      <p:cBhvr>
                                        <p:cTn id="33" dur="1000" fill="hold"/>
                                        <p:tgtEl>
                                          <p:spTgt spid="105"/>
                                        </p:tgtEl>
                                        <p:attrNameLst>
                                          <p:attrName>ppt_y</p:attrName>
                                        </p:attrNameLst>
                                      </p:cBhvr>
                                      <p:tavLst>
                                        <p:tav tm="0">
                                          <p:val>
                                            <p:strVal val="#ppt_y-.1"/>
                                          </p:val>
                                        </p:tav>
                                        <p:tav tm="100000">
                                          <p:val>
                                            <p:strVal val="#ppt_y"/>
                                          </p:val>
                                        </p:tav>
                                      </p:tavLst>
                                    </p:anim>
                                  </p:childTnLst>
                                </p:cTn>
                              </p:par>
                            </p:childTnLst>
                          </p:cTn>
                        </p:par>
                        <p:par>
                          <p:cTn id="34" fill="hold">
                            <p:stCondLst>
                              <p:cond delay="2300"/>
                            </p:stCondLst>
                            <p:childTnLst>
                              <p:par>
                                <p:cTn id="35" presetID="10" presetClass="entr" presetSubtype="0" fill="hold"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06"/>
                                        </p:tgtEl>
                                        <p:attrNameLst>
                                          <p:attrName>style.visibility</p:attrName>
                                        </p:attrNameLst>
                                      </p:cBhvr>
                                      <p:to>
                                        <p:strVal val="visible"/>
                                      </p:to>
                                    </p:set>
                                    <p:animEffect transition="in" filter="fade">
                                      <p:cBhvr>
                                        <p:cTn id="40" dur="1000"/>
                                        <p:tgtEl>
                                          <p:spTgt spid="106"/>
                                        </p:tgtEl>
                                      </p:cBhvr>
                                    </p:animEffect>
                                    <p:anim calcmode="lin" valueType="num">
                                      <p:cBhvr>
                                        <p:cTn id="41" dur="1000" fill="hold"/>
                                        <p:tgtEl>
                                          <p:spTgt spid="106"/>
                                        </p:tgtEl>
                                        <p:attrNameLst>
                                          <p:attrName>ppt_x</p:attrName>
                                        </p:attrNameLst>
                                      </p:cBhvr>
                                      <p:tavLst>
                                        <p:tav tm="0">
                                          <p:val>
                                            <p:strVal val="#ppt_x"/>
                                          </p:val>
                                        </p:tav>
                                        <p:tav tm="100000">
                                          <p:val>
                                            <p:strVal val="#ppt_x"/>
                                          </p:val>
                                        </p:tav>
                                      </p:tavLst>
                                    </p:anim>
                                    <p:anim calcmode="lin" valueType="num">
                                      <p:cBhvr>
                                        <p:cTn id="42" dur="1000" fill="hold"/>
                                        <p:tgtEl>
                                          <p:spTgt spid="106"/>
                                        </p:tgtEl>
                                        <p:attrNameLst>
                                          <p:attrName>ppt_y</p:attrName>
                                        </p:attrNameLst>
                                      </p:cBhvr>
                                      <p:tavLst>
                                        <p:tav tm="0">
                                          <p:val>
                                            <p:strVal val="#ppt_y+.1"/>
                                          </p:val>
                                        </p:tav>
                                        <p:tav tm="100000">
                                          <p:val>
                                            <p:strVal val="#ppt_y"/>
                                          </p:val>
                                        </p:tav>
                                      </p:tavLst>
                                    </p:anim>
                                  </p:childTnLst>
                                </p:cTn>
                              </p:par>
                            </p:childTnLst>
                          </p:cTn>
                        </p:par>
                        <p:par>
                          <p:cTn id="43" fill="hold">
                            <p:stCondLst>
                              <p:cond delay="3300"/>
                            </p:stCondLst>
                            <p:childTnLst>
                              <p:par>
                                <p:cTn id="44" presetID="10" presetClass="entr" presetSubtype="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fade">
                                      <p:cBhvr>
                                        <p:cTn id="49" dur="1000"/>
                                        <p:tgtEl>
                                          <p:spTgt spid="107"/>
                                        </p:tgtEl>
                                      </p:cBhvr>
                                    </p:animEffect>
                                    <p:anim calcmode="lin" valueType="num">
                                      <p:cBhvr>
                                        <p:cTn id="50" dur="1000" fill="hold"/>
                                        <p:tgtEl>
                                          <p:spTgt spid="107"/>
                                        </p:tgtEl>
                                        <p:attrNameLst>
                                          <p:attrName>ppt_x</p:attrName>
                                        </p:attrNameLst>
                                      </p:cBhvr>
                                      <p:tavLst>
                                        <p:tav tm="0">
                                          <p:val>
                                            <p:strVal val="#ppt_x"/>
                                          </p:val>
                                        </p:tav>
                                        <p:tav tm="100000">
                                          <p:val>
                                            <p:strVal val="#ppt_x"/>
                                          </p:val>
                                        </p:tav>
                                      </p:tavLst>
                                    </p:anim>
                                    <p:anim calcmode="lin" valueType="num">
                                      <p:cBhvr>
                                        <p:cTn id="51"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P spid="103" grpId="0" animBg="1"/>
      <p:bldP spid="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55304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 name="TextBox 51"/>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项目简介</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15" name="矩形 14"/>
          <p:cNvSpPr/>
          <p:nvPr/>
        </p:nvSpPr>
        <p:spPr>
          <a:xfrm>
            <a:off x="616226" y="823894"/>
            <a:ext cx="8302487" cy="3954929"/>
          </a:xfrm>
          <a:prstGeom prst="rect">
            <a:avLst/>
          </a:prstGeom>
        </p:spPr>
        <p:txBody>
          <a:bodyPr wrap="square">
            <a:spAutoFit/>
          </a:bodyPr>
          <a:lstStyle/>
          <a:p>
            <a:pPr lvl="0" fontAlgn="base">
              <a:spcBef>
                <a:spcPct val="0"/>
              </a:spcBef>
              <a:spcAft>
                <a:spcPct val="0"/>
              </a:spcAft>
            </a:pPr>
            <a:r>
              <a:rPr lang="zh-CN" altLang="en-US" sz="1600" b="1" dirty="0" smtClean="0">
                <a:solidFill>
                  <a:srgbClr val="454545"/>
                </a:solidFill>
                <a:latin typeface="方正姚体" pitchFamily="2" charset="-122"/>
                <a:ea typeface="方正姚体" pitchFamily="2" charset="-122"/>
                <a:cs typeface="Arial" pitchFamily="34" charset="0"/>
              </a:rPr>
              <a:t>项目来源</a:t>
            </a:r>
            <a:r>
              <a:rPr lang="zh-CN" altLang="en-US" sz="1600" dirty="0" smtClean="0">
                <a:solidFill>
                  <a:srgbClr val="454545"/>
                </a:solidFill>
                <a:latin typeface="方正姚体" pitchFamily="2" charset="-122"/>
                <a:ea typeface="方正姚体" pitchFamily="2" charset="-122"/>
                <a:cs typeface="Arial" pitchFamily="34" charset="0"/>
              </a:rPr>
              <a:t>：</a:t>
            </a:r>
            <a:endParaRPr lang="zh-CN" altLang="en-US" sz="1050" dirty="0" smtClean="0">
              <a:solidFill>
                <a:prstClr val="black"/>
              </a:solidFill>
              <a:latin typeface="方正姚体" pitchFamily="2" charset="-122"/>
              <a:ea typeface="方正姚体" pitchFamily="2" charset="-122"/>
              <a:cs typeface="宋体" pitchFamily="2" charset="-122"/>
            </a:endParaRPr>
          </a:p>
          <a:p>
            <a:pPr lvl="0" eaLnBrk="0" fontAlgn="base" hangingPunct="0">
              <a:spcBef>
                <a:spcPct val="0"/>
              </a:spcBef>
              <a:spcAft>
                <a:spcPct val="0"/>
              </a:spcAft>
              <a:buFont typeface="Wingdings" pitchFamily="2" charset="2"/>
              <a:buChar char="Ø"/>
            </a:pPr>
            <a:r>
              <a:rPr lang="en-US" altLang="zh-CN" sz="1400" dirty="0" smtClean="0">
                <a:solidFill>
                  <a:srgbClr val="454545"/>
                </a:solidFill>
                <a:latin typeface="宋体" pitchFamily="2" charset="-122"/>
                <a:ea typeface="宋体" pitchFamily="2" charset="-122"/>
                <a:cs typeface="Arial" pitchFamily="34" charset="0"/>
              </a:rPr>
              <a:t> </a:t>
            </a:r>
            <a:r>
              <a:rPr lang="zh-CN" altLang="en-US" sz="1400" dirty="0" smtClean="0">
                <a:solidFill>
                  <a:srgbClr val="454545"/>
                </a:solidFill>
                <a:latin typeface="宋体" pitchFamily="2" charset="-122"/>
                <a:ea typeface="宋体" pitchFamily="2" charset="-122"/>
                <a:cs typeface="Arial" pitchFamily="34" charset="0"/>
              </a:rPr>
              <a:t>手机镜头，计算机周边相关网络应用定焦镜头，小型化</a:t>
            </a:r>
            <a:r>
              <a:rPr lang="en-US" altLang="zh-CN" sz="1400" dirty="0" smtClean="0">
                <a:solidFill>
                  <a:srgbClr val="454545"/>
                </a:solidFill>
                <a:latin typeface="Arial" pitchFamily="34" charset="0"/>
                <a:ea typeface="宋体" pitchFamily="2" charset="-122"/>
                <a:cs typeface="Arial" pitchFamily="34" charset="0"/>
              </a:rPr>
              <a:t>,</a:t>
            </a:r>
            <a:r>
              <a:rPr lang="zh-CN" altLang="en-US" sz="1400" dirty="0" smtClean="0">
                <a:solidFill>
                  <a:srgbClr val="454545"/>
                </a:solidFill>
                <a:latin typeface="宋体" pitchFamily="2" charset="-122"/>
                <a:ea typeface="宋体" pitchFamily="2" charset="-122"/>
                <a:cs typeface="Arial" pitchFamily="34" charset="0"/>
              </a:rPr>
              <a:t>往高像素发展。</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spcBef>
                <a:spcPct val="0"/>
              </a:spcBef>
              <a:spcAft>
                <a:spcPct val="0"/>
              </a:spcAft>
              <a:buFont typeface="Wingdings" pitchFamily="2" charset="2"/>
              <a:buChar char="Ø"/>
            </a:pPr>
            <a:r>
              <a:rPr lang="zh-CN" altLang="en-US" sz="1400" dirty="0" smtClean="0">
                <a:solidFill>
                  <a:srgbClr val="454545"/>
                </a:solidFill>
                <a:latin typeface="Arial" pitchFamily="34" charset="0"/>
                <a:ea typeface="宋体" pitchFamily="2" charset="-122"/>
                <a:cs typeface="Arial" pitchFamily="34" charset="0"/>
              </a:rPr>
              <a:t>  </a:t>
            </a:r>
            <a:r>
              <a:rPr lang="zh-CN" altLang="en-US" sz="1400" dirty="0" smtClean="0">
                <a:solidFill>
                  <a:srgbClr val="454545"/>
                </a:solidFill>
                <a:latin typeface="宋体" pitchFamily="2" charset="-122"/>
                <a:ea typeface="宋体" pitchFamily="2" charset="-122"/>
                <a:cs typeface="Arial" pitchFamily="34" charset="0"/>
              </a:rPr>
              <a:t>安防监控定焦镜头，安防监控变焦镜头，视讯会议用变焦镜头，也往高清，高像素发展。</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spcBef>
                <a:spcPct val="0"/>
              </a:spcBef>
              <a:spcAft>
                <a:spcPct val="0"/>
              </a:spcAft>
              <a:buFont typeface="Wingdings" pitchFamily="2" charset="2"/>
              <a:buChar char="Ø"/>
            </a:pPr>
            <a:r>
              <a:rPr lang="zh-CN" altLang="en-US" sz="1400" dirty="0" smtClean="0">
                <a:solidFill>
                  <a:srgbClr val="454545"/>
                </a:solidFill>
                <a:latin typeface="Arial" pitchFamily="34" charset="0"/>
                <a:ea typeface="宋体" pitchFamily="2" charset="-122"/>
                <a:cs typeface="Arial" pitchFamily="34" charset="0"/>
              </a:rPr>
              <a:t>  </a:t>
            </a:r>
            <a:r>
              <a:rPr lang="zh-CN" altLang="en-US" sz="1400" dirty="0" smtClean="0">
                <a:solidFill>
                  <a:srgbClr val="009900"/>
                </a:solidFill>
                <a:latin typeface="宋体" pitchFamily="2" charset="-122"/>
                <a:ea typeface="宋体" pitchFamily="2" charset="-122"/>
                <a:cs typeface="Arial" pitchFamily="34" charset="0"/>
              </a:rPr>
              <a:t>车载摄像头</a:t>
            </a:r>
            <a:r>
              <a:rPr lang="zh-CN" altLang="en-US" sz="1400" dirty="0" smtClean="0">
                <a:solidFill>
                  <a:srgbClr val="454545"/>
                </a:solidFill>
                <a:latin typeface="宋体" pitchFamily="2" charset="-122"/>
                <a:ea typeface="宋体" pitchFamily="2" charset="-122"/>
                <a:cs typeface="Arial" pitchFamily="34" charset="0"/>
              </a:rPr>
              <a:t>。</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spcBef>
                <a:spcPct val="0"/>
              </a:spcBef>
              <a:spcAft>
                <a:spcPct val="0"/>
              </a:spcAft>
              <a:buFont typeface="Wingdings" pitchFamily="2" charset="2"/>
              <a:buChar char="Ø"/>
            </a:pPr>
            <a:r>
              <a:rPr lang="zh-CN" altLang="en-US" sz="1400" dirty="0" smtClean="0">
                <a:solidFill>
                  <a:srgbClr val="454545"/>
                </a:solidFill>
                <a:latin typeface="Arial" pitchFamily="34" charset="0"/>
                <a:ea typeface="宋体" pitchFamily="2" charset="-122"/>
                <a:cs typeface="Arial" pitchFamily="34" charset="0"/>
              </a:rPr>
              <a:t>  </a:t>
            </a:r>
            <a:r>
              <a:rPr lang="zh-CN" altLang="en-US" sz="1400" dirty="0" smtClean="0">
                <a:solidFill>
                  <a:srgbClr val="454545"/>
                </a:solidFill>
                <a:latin typeface="宋体" pitchFamily="2" charset="-122"/>
                <a:ea typeface="宋体" pitchFamily="2" charset="-122"/>
                <a:cs typeface="Arial" pitchFamily="34" charset="0"/>
              </a:rPr>
              <a:t>工业用镜头，投影机镜头与其他专用开发镜头</a:t>
            </a:r>
            <a:r>
              <a:rPr lang="zh-CN" altLang="en-US" sz="1050" dirty="0" smtClean="0">
                <a:solidFill>
                  <a:srgbClr val="454545"/>
                </a:solidFill>
                <a:latin typeface="宋体" pitchFamily="2" charset="-122"/>
                <a:ea typeface="宋体" pitchFamily="2" charset="-122"/>
                <a:cs typeface="Arial" pitchFamily="34" charset="0"/>
              </a:rPr>
              <a:t>。</a:t>
            </a:r>
            <a:endParaRPr lang="en-US" altLang="zh-CN" sz="1050" dirty="0" smtClean="0">
              <a:solidFill>
                <a:srgbClr val="454545"/>
              </a:solidFill>
              <a:latin typeface="宋体" pitchFamily="2" charset="-122"/>
              <a:ea typeface="宋体" pitchFamily="2" charset="-122"/>
              <a:cs typeface="Arial" pitchFamily="34" charset="0"/>
            </a:endParaRPr>
          </a:p>
          <a:p>
            <a:pPr lvl="0" eaLnBrk="0" fontAlgn="base" hangingPunct="0">
              <a:spcBef>
                <a:spcPct val="0"/>
              </a:spcBef>
              <a:spcAft>
                <a:spcPct val="0"/>
              </a:spcAft>
            </a:pPr>
            <a:endParaRPr lang="zh-CN" altLang="en-US" sz="700" dirty="0" smtClean="0">
              <a:solidFill>
                <a:prstClr val="black"/>
              </a:solidFill>
              <a:latin typeface="Arial" pitchFamily="34" charset="0"/>
              <a:ea typeface="宋体" pitchFamily="2" charset="-122"/>
              <a:cs typeface="宋体" pitchFamily="2" charset="-122"/>
            </a:endParaRPr>
          </a:p>
          <a:p>
            <a:pPr fontAlgn="base">
              <a:spcBef>
                <a:spcPct val="0"/>
              </a:spcBef>
              <a:spcAft>
                <a:spcPct val="0"/>
              </a:spcAft>
            </a:pPr>
            <a:r>
              <a:rPr lang="zh-CN" altLang="en-US" sz="1600" b="1" dirty="0" smtClean="0">
                <a:solidFill>
                  <a:srgbClr val="454545"/>
                </a:solidFill>
                <a:latin typeface="方正姚体" pitchFamily="2" charset="-122"/>
                <a:ea typeface="方正姚体" pitchFamily="2" charset="-122"/>
                <a:cs typeface="Arial" pitchFamily="34" charset="0"/>
              </a:rPr>
              <a:t>项目解决了什么问题：</a:t>
            </a:r>
          </a:p>
          <a:p>
            <a:pPr lvl="0" eaLnBrk="0" fontAlgn="base" hangingPunct="0">
              <a:spcBef>
                <a:spcPct val="0"/>
              </a:spcBef>
              <a:spcAft>
                <a:spcPct val="0"/>
              </a:spcAft>
              <a:buFont typeface="Wingdings" pitchFamily="2" charset="2"/>
              <a:buChar char="Ø"/>
            </a:pPr>
            <a:r>
              <a:rPr lang="en-US" altLang="zh-CN" sz="1400" dirty="0" smtClean="0">
                <a:solidFill>
                  <a:srgbClr val="454545"/>
                </a:solidFill>
                <a:latin typeface="Arial" pitchFamily="34" charset="0"/>
                <a:ea typeface="宋体" pitchFamily="2" charset="-122"/>
                <a:cs typeface="Arial" pitchFamily="34" charset="0"/>
              </a:rPr>
              <a:t>   AA</a:t>
            </a:r>
            <a:r>
              <a:rPr lang="zh-CN" altLang="en-US" sz="1400" dirty="0" smtClean="0">
                <a:solidFill>
                  <a:srgbClr val="454545"/>
                </a:solidFill>
                <a:latin typeface="宋体" pitchFamily="2" charset="-122"/>
                <a:ea typeface="宋体" pitchFamily="2" charset="-122"/>
                <a:cs typeface="Arial" pitchFamily="34" charset="0"/>
              </a:rPr>
              <a:t>制程</a:t>
            </a:r>
            <a:r>
              <a:rPr lang="en-US" altLang="zh-CN" sz="1400" dirty="0" smtClean="0">
                <a:solidFill>
                  <a:srgbClr val="454545"/>
                </a:solidFill>
                <a:latin typeface="Arial" pitchFamily="34" charset="0"/>
                <a:ea typeface="宋体" pitchFamily="2" charset="-122"/>
                <a:cs typeface="Arial" pitchFamily="34" charset="0"/>
              </a:rPr>
              <a:t>Active Alignment</a:t>
            </a:r>
            <a:r>
              <a:rPr lang="zh-CN" altLang="en-US" sz="1400" dirty="0" smtClean="0">
                <a:solidFill>
                  <a:srgbClr val="454545"/>
                </a:solidFill>
                <a:latin typeface="Arial" pitchFamily="34" charset="0"/>
                <a:ea typeface="宋体" pitchFamily="2" charset="-122"/>
                <a:cs typeface="Arial" pitchFamily="34" charset="0"/>
              </a:rPr>
              <a:t>，主要解决摄像头模组生产中的智能装配问题。</a:t>
            </a:r>
            <a:endParaRPr lang="en-US" altLang="zh-CN" sz="1400" dirty="0" smtClean="0">
              <a:solidFill>
                <a:srgbClr val="454545"/>
              </a:solidFill>
              <a:latin typeface="Arial" pitchFamily="34" charset="0"/>
              <a:ea typeface="宋体" pitchFamily="2" charset="-122"/>
              <a:cs typeface="Arial" pitchFamily="34" charset="0"/>
            </a:endParaRPr>
          </a:p>
          <a:p>
            <a:pPr lvl="0" eaLnBrk="0" fontAlgn="base" hangingPunct="0">
              <a:spcBef>
                <a:spcPct val="0"/>
              </a:spcBef>
              <a:spcAft>
                <a:spcPct val="0"/>
              </a:spcAft>
              <a:buFont typeface="Wingdings" pitchFamily="2" charset="2"/>
              <a:buChar char="Ø"/>
            </a:pPr>
            <a:r>
              <a:rPr lang="en-US" altLang="zh-CN" sz="1400" dirty="0" smtClean="0">
                <a:solidFill>
                  <a:srgbClr val="454545"/>
                </a:solidFill>
                <a:latin typeface="等线"/>
                <a:ea typeface="宋体" pitchFamily="2" charset="-122"/>
                <a:cs typeface="Arial" pitchFamily="34" charset="0"/>
              </a:rPr>
              <a:t>“</a:t>
            </a:r>
            <a:r>
              <a:rPr lang="en-US" altLang="zh-CN" sz="1400" dirty="0" smtClean="0">
                <a:solidFill>
                  <a:srgbClr val="454545"/>
                </a:solidFill>
                <a:latin typeface="Arial" pitchFamily="34" charset="0"/>
                <a:ea typeface="宋体" pitchFamily="2" charset="-122"/>
                <a:cs typeface="Arial" pitchFamily="34" charset="0"/>
              </a:rPr>
              <a:t>AA</a:t>
            </a:r>
            <a:r>
              <a:rPr lang="zh-CN" altLang="en-US" sz="1400" dirty="0" smtClean="0">
                <a:solidFill>
                  <a:srgbClr val="454545"/>
                </a:solidFill>
                <a:latin typeface="宋体" pitchFamily="2" charset="-122"/>
                <a:ea typeface="宋体" pitchFamily="2" charset="-122"/>
                <a:cs typeface="Arial" pitchFamily="34" charset="0"/>
              </a:rPr>
              <a:t>制程</a:t>
            </a:r>
            <a:r>
              <a:rPr lang="zh-CN" altLang="en-US" sz="1400" dirty="0" smtClean="0">
                <a:solidFill>
                  <a:srgbClr val="454545"/>
                </a:solidFill>
                <a:latin typeface="等线"/>
                <a:ea typeface="宋体" pitchFamily="2" charset="-122"/>
                <a:cs typeface="Arial" pitchFamily="34" charset="0"/>
              </a:rPr>
              <a:t>”</a:t>
            </a:r>
            <a:r>
              <a:rPr lang="zh-CN" altLang="en-US" sz="1400" dirty="0" smtClean="0">
                <a:solidFill>
                  <a:srgbClr val="454545"/>
                </a:solidFill>
                <a:latin typeface="宋体" pitchFamily="2" charset="-122"/>
                <a:ea typeface="宋体" pitchFamily="2" charset="-122"/>
                <a:cs typeface="Arial" pitchFamily="34" charset="0"/>
              </a:rPr>
              <a:t>成为解决产品的生产和技术问题。</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spcBef>
                <a:spcPct val="0"/>
              </a:spcBef>
              <a:spcAft>
                <a:spcPct val="0"/>
              </a:spcAft>
              <a:buFont typeface="Wingdings" pitchFamily="2" charset="2"/>
              <a:buChar char="Ø"/>
            </a:pPr>
            <a:r>
              <a:rPr lang="zh-CN" altLang="en-US" sz="1400" dirty="0" smtClean="0">
                <a:solidFill>
                  <a:srgbClr val="454545"/>
                </a:solidFill>
                <a:latin typeface="等线"/>
                <a:ea typeface="宋体" pitchFamily="2" charset="-122"/>
                <a:cs typeface="Arial" pitchFamily="34" charset="0"/>
              </a:rPr>
              <a:t>“</a:t>
            </a:r>
            <a:r>
              <a:rPr lang="en-US" altLang="zh-CN" sz="1400" dirty="0" smtClean="0">
                <a:solidFill>
                  <a:srgbClr val="454545"/>
                </a:solidFill>
                <a:latin typeface="Arial" pitchFamily="34" charset="0"/>
                <a:ea typeface="宋体" pitchFamily="2" charset="-122"/>
                <a:cs typeface="Arial" pitchFamily="34" charset="0"/>
              </a:rPr>
              <a:t>AA</a:t>
            </a:r>
            <a:r>
              <a:rPr lang="zh-CN" altLang="en-US" sz="1400" dirty="0" smtClean="0">
                <a:solidFill>
                  <a:srgbClr val="454545"/>
                </a:solidFill>
                <a:latin typeface="宋体" pitchFamily="2" charset="-122"/>
                <a:ea typeface="宋体" pitchFamily="2" charset="-122"/>
                <a:cs typeface="Arial" pitchFamily="34" charset="0"/>
              </a:rPr>
              <a:t>制程</a:t>
            </a:r>
            <a:r>
              <a:rPr lang="zh-CN" altLang="en-US" sz="1400" dirty="0" smtClean="0">
                <a:solidFill>
                  <a:srgbClr val="454545"/>
                </a:solidFill>
                <a:latin typeface="等线"/>
                <a:ea typeface="宋体" pitchFamily="2" charset="-122"/>
                <a:cs typeface="Arial" pitchFamily="34" charset="0"/>
              </a:rPr>
              <a:t>”</a:t>
            </a:r>
            <a:r>
              <a:rPr lang="zh-CN" altLang="en-US" sz="1400" dirty="0" smtClean="0">
                <a:solidFill>
                  <a:srgbClr val="454545"/>
                </a:solidFill>
                <a:latin typeface="宋体" pitchFamily="2" charset="-122"/>
                <a:ea typeface="宋体" pitchFamily="2" charset="-122"/>
                <a:cs typeface="Arial" pitchFamily="34" charset="0"/>
              </a:rPr>
              <a:t>成为解决高阶产品生产良率问题的首选。</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spcBef>
                <a:spcPct val="0"/>
              </a:spcBef>
              <a:spcAft>
                <a:spcPct val="0"/>
              </a:spcAft>
              <a:buFont typeface="Wingdings" pitchFamily="2" charset="2"/>
              <a:buChar char="Ø"/>
            </a:pPr>
            <a:r>
              <a:rPr lang="zh-CN" altLang="en-US" sz="1400" dirty="0" smtClean="0">
                <a:solidFill>
                  <a:srgbClr val="454545"/>
                </a:solidFill>
                <a:latin typeface="等线"/>
                <a:ea typeface="宋体" pitchFamily="2" charset="-122"/>
                <a:cs typeface="Arial" pitchFamily="34" charset="0"/>
              </a:rPr>
              <a:t>“</a:t>
            </a:r>
            <a:r>
              <a:rPr lang="en-US" altLang="zh-CN" sz="1400" dirty="0" smtClean="0">
                <a:solidFill>
                  <a:srgbClr val="454545"/>
                </a:solidFill>
                <a:latin typeface="Arial" pitchFamily="34" charset="0"/>
                <a:ea typeface="宋体" pitchFamily="2" charset="-122"/>
                <a:cs typeface="Arial" pitchFamily="34" charset="0"/>
              </a:rPr>
              <a:t>AA</a:t>
            </a:r>
            <a:r>
              <a:rPr lang="zh-CN" altLang="en-US" sz="1400" dirty="0" smtClean="0">
                <a:solidFill>
                  <a:srgbClr val="454545"/>
                </a:solidFill>
                <a:latin typeface="宋体" pitchFamily="2" charset="-122"/>
                <a:ea typeface="宋体" pitchFamily="2" charset="-122"/>
                <a:cs typeface="Arial" pitchFamily="34" charset="0"/>
              </a:rPr>
              <a:t>制程</a:t>
            </a:r>
            <a:r>
              <a:rPr lang="zh-CN" altLang="en-US" sz="1400" dirty="0" smtClean="0">
                <a:solidFill>
                  <a:srgbClr val="454545"/>
                </a:solidFill>
                <a:latin typeface="等线"/>
                <a:ea typeface="宋体" pitchFamily="2" charset="-122"/>
                <a:cs typeface="Arial" pitchFamily="34" charset="0"/>
              </a:rPr>
              <a:t>”</a:t>
            </a:r>
            <a:r>
              <a:rPr lang="zh-CN" altLang="en-US" sz="1400" dirty="0" smtClean="0">
                <a:solidFill>
                  <a:srgbClr val="454545"/>
                </a:solidFill>
                <a:latin typeface="宋体" pitchFamily="2" charset="-122"/>
                <a:ea typeface="宋体" pitchFamily="2" charset="-122"/>
                <a:cs typeface="Arial" pitchFamily="34" charset="0"/>
              </a:rPr>
              <a:t>成为手机摄像头封装的新门槛。</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spcBef>
                <a:spcPct val="0"/>
              </a:spcBef>
              <a:spcAft>
                <a:spcPct val="0"/>
              </a:spcAft>
              <a:buFont typeface="Wingdings" pitchFamily="2" charset="2"/>
              <a:buChar char="Ø"/>
            </a:pPr>
            <a:r>
              <a:rPr lang="zh-CN" altLang="en-US" sz="1400" dirty="0" smtClean="0">
                <a:solidFill>
                  <a:srgbClr val="454545"/>
                </a:solidFill>
                <a:latin typeface="等线"/>
                <a:ea typeface="宋体" pitchFamily="2" charset="-122"/>
                <a:cs typeface="Arial" pitchFamily="34" charset="0"/>
              </a:rPr>
              <a:t>“</a:t>
            </a:r>
            <a:r>
              <a:rPr lang="en-US" altLang="zh-CN" sz="1400" dirty="0" smtClean="0">
                <a:solidFill>
                  <a:srgbClr val="454545"/>
                </a:solidFill>
                <a:latin typeface="Arial" pitchFamily="34" charset="0"/>
                <a:ea typeface="宋体" pitchFamily="2" charset="-122"/>
                <a:cs typeface="Arial" pitchFamily="34" charset="0"/>
              </a:rPr>
              <a:t>AA</a:t>
            </a:r>
            <a:r>
              <a:rPr lang="zh-CN" altLang="en-US" sz="1400" dirty="0" smtClean="0">
                <a:solidFill>
                  <a:srgbClr val="454545"/>
                </a:solidFill>
                <a:latin typeface="宋体" pitchFamily="2" charset="-122"/>
                <a:ea typeface="宋体" pitchFamily="2" charset="-122"/>
                <a:cs typeface="Arial" pitchFamily="34" charset="0"/>
              </a:rPr>
              <a:t>制程</a:t>
            </a:r>
            <a:r>
              <a:rPr lang="zh-CN" altLang="en-US" sz="1400" dirty="0" smtClean="0">
                <a:solidFill>
                  <a:srgbClr val="454545"/>
                </a:solidFill>
                <a:latin typeface="等线"/>
                <a:ea typeface="宋体" pitchFamily="2" charset="-122"/>
                <a:cs typeface="Arial" pitchFamily="34" charset="0"/>
              </a:rPr>
              <a:t>”</a:t>
            </a:r>
            <a:r>
              <a:rPr lang="zh-CN" altLang="en-US" sz="1400" dirty="0" smtClean="0">
                <a:solidFill>
                  <a:srgbClr val="454545"/>
                </a:solidFill>
                <a:latin typeface="宋体" pitchFamily="2" charset="-122"/>
                <a:ea typeface="宋体" pitchFamily="2" charset="-122"/>
                <a:cs typeface="Arial" pitchFamily="34" charset="0"/>
              </a:rPr>
              <a:t>可确保拍照画面中心最清晰，以及提升画面。四角解像力的均匀，产品一致性得到提升。</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spcBef>
                <a:spcPct val="0"/>
              </a:spcBef>
              <a:spcAft>
                <a:spcPct val="0"/>
              </a:spcAft>
            </a:pPr>
            <a:endParaRPr lang="en-US" altLang="zh-CN" sz="1400" dirty="0" smtClean="0">
              <a:solidFill>
                <a:srgbClr val="454545"/>
              </a:solidFill>
              <a:latin typeface="宋体" pitchFamily="2" charset="-122"/>
              <a:ea typeface="宋体" pitchFamily="2" charset="-122"/>
              <a:cs typeface="Arial" pitchFamily="34" charset="0"/>
            </a:endParaRPr>
          </a:p>
          <a:p>
            <a:pPr fontAlgn="base">
              <a:spcBef>
                <a:spcPct val="0"/>
              </a:spcBef>
              <a:spcAft>
                <a:spcPct val="0"/>
              </a:spcAft>
            </a:pPr>
            <a:r>
              <a:rPr lang="zh-CN" altLang="en-US" sz="1600" b="1" dirty="0" smtClean="0">
                <a:solidFill>
                  <a:srgbClr val="454545"/>
                </a:solidFill>
                <a:latin typeface="方正姚体" pitchFamily="2" charset="-122"/>
                <a:ea typeface="方正姚体" pitchFamily="2" charset="-122"/>
                <a:cs typeface="Arial" pitchFamily="34" charset="0"/>
              </a:rPr>
              <a:t>项目后续开发有潜力给客户带来的增值服务：</a:t>
            </a:r>
          </a:p>
          <a:p>
            <a:pPr lvl="0" eaLnBrk="0" fontAlgn="base" hangingPunct="0">
              <a:spcBef>
                <a:spcPct val="0"/>
              </a:spcBef>
              <a:spcAft>
                <a:spcPct val="0"/>
              </a:spcAft>
              <a:buFont typeface="Wingdings" pitchFamily="2" charset="2"/>
              <a:buChar char="Ø"/>
            </a:pPr>
            <a:r>
              <a:rPr lang="en-US" altLang="zh-CN" sz="1400" dirty="0" smtClean="0">
                <a:solidFill>
                  <a:srgbClr val="454545"/>
                </a:solidFill>
                <a:latin typeface="Arial" pitchFamily="34" charset="0"/>
                <a:ea typeface="宋体" pitchFamily="2" charset="-122"/>
                <a:cs typeface="Arial" pitchFamily="34" charset="0"/>
              </a:rPr>
              <a:t>   </a:t>
            </a:r>
            <a:r>
              <a:rPr lang="zh-CN" altLang="en-US" sz="1400" dirty="0" smtClean="0">
                <a:solidFill>
                  <a:srgbClr val="454545"/>
                </a:solidFill>
                <a:latin typeface="Arial" pitchFamily="34" charset="0"/>
                <a:ea typeface="宋体" pitchFamily="2" charset="-122"/>
                <a:cs typeface="Arial" pitchFamily="34" charset="0"/>
              </a:rPr>
              <a:t>除正常</a:t>
            </a:r>
            <a:r>
              <a:rPr lang="en-US" altLang="zh-CN" sz="1400" dirty="0" smtClean="0">
                <a:solidFill>
                  <a:srgbClr val="454545"/>
                </a:solidFill>
                <a:latin typeface="Arial" pitchFamily="34" charset="0"/>
                <a:ea typeface="宋体" pitchFamily="2" charset="-122"/>
                <a:cs typeface="Arial" pitchFamily="34" charset="0"/>
              </a:rPr>
              <a:t>AA</a:t>
            </a:r>
            <a:r>
              <a:rPr lang="zh-CN" altLang="en-US" sz="1400" dirty="0" smtClean="0">
                <a:solidFill>
                  <a:srgbClr val="454545"/>
                </a:solidFill>
                <a:latin typeface="Arial" pitchFamily="34" charset="0"/>
                <a:ea typeface="宋体" pitchFamily="2" charset="-122"/>
                <a:cs typeface="Arial" pitchFamily="34" charset="0"/>
              </a:rPr>
              <a:t>调焦、调偏芯等功能外，还可借助</a:t>
            </a:r>
            <a:r>
              <a:rPr lang="en-US" altLang="zh-CN" sz="1400" dirty="0" smtClean="0">
                <a:solidFill>
                  <a:srgbClr val="454545"/>
                </a:solidFill>
                <a:latin typeface="Arial" pitchFamily="34" charset="0"/>
                <a:ea typeface="宋体" pitchFamily="2" charset="-122"/>
                <a:cs typeface="Arial" pitchFamily="34" charset="0"/>
              </a:rPr>
              <a:t>AA</a:t>
            </a:r>
            <a:r>
              <a:rPr lang="zh-CN" altLang="en-US" sz="1400" dirty="0" smtClean="0">
                <a:solidFill>
                  <a:srgbClr val="454545"/>
                </a:solidFill>
                <a:latin typeface="Arial" pitchFamily="34" charset="0"/>
                <a:ea typeface="宋体" pitchFamily="2" charset="-122"/>
                <a:cs typeface="Arial" pitchFamily="34" charset="0"/>
              </a:rPr>
              <a:t>设备进行摄像头坏点、脏污检测。</a:t>
            </a:r>
            <a:endParaRPr lang="en-US" altLang="zh-CN" sz="1400" dirty="0" smtClean="0">
              <a:solidFill>
                <a:srgbClr val="454545"/>
              </a:solidFill>
              <a:latin typeface="Arial" pitchFamily="34" charset="0"/>
              <a:ea typeface="宋体" pitchFamily="2" charset="-122"/>
              <a:cs typeface="Arial" pitchFamily="34" charset="0"/>
            </a:endParaRPr>
          </a:p>
          <a:p>
            <a:pPr lvl="0" eaLnBrk="0" fontAlgn="base" hangingPunct="0">
              <a:spcBef>
                <a:spcPct val="0"/>
              </a:spcBef>
              <a:spcAft>
                <a:spcPct val="0"/>
              </a:spcAft>
              <a:buFont typeface="Wingdings" pitchFamily="2" charset="2"/>
              <a:buChar char="Ø"/>
            </a:pPr>
            <a:r>
              <a:rPr lang="en-US" altLang="zh-CN" sz="1400" dirty="0" smtClean="0">
                <a:solidFill>
                  <a:srgbClr val="454545"/>
                </a:solidFill>
                <a:latin typeface="等线"/>
                <a:ea typeface="宋体" pitchFamily="2" charset="-122"/>
                <a:cs typeface="Arial" pitchFamily="34" charset="0"/>
              </a:rPr>
              <a:t>   </a:t>
            </a:r>
            <a:r>
              <a:rPr lang="zh-CN" altLang="en-US" sz="1400" dirty="0" smtClean="0">
                <a:solidFill>
                  <a:srgbClr val="454545"/>
                </a:solidFill>
                <a:latin typeface="等线"/>
                <a:ea typeface="宋体" pitchFamily="2" charset="-122"/>
                <a:cs typeface="Arial" pitchFamily="34" charset="0"/>
              </a:rPr>
              <a:t>镜头装配中，点胶前视觉检测、点胶后检测，可提升客户产品质量。</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spcBef>
                <a:spcPct val="0"/>
              </a:spcBef>
              <a:spcAft>
                <a:spcPct val="0"/>
              </a:spcAft>
              <a:buFont typeface="Wingdings" pitchFamily="2" charset="2"/>
              <a:buChar char="Ø"/>
            </a:pPr>
            <a:r>
              <a:rPr lang="en-US" altLang="zh-CN" sz="1400" dirty="0" smtClean="0">
                <a:solidFill>
                  <a:srgbClr val="454545"/>
                </a:solidFill>
                <a:latin typeface="等线"/>
                <a:ea typeface="宋体" pitchFamily="2" charset="-122"/>
                <a:cs typeface="Arial" pitchFamily="34" charset="0"/>
              </a:rPr>
              <a:t>   Sensor</a:t>
            </a:r>
            <a:r>
              <a:rPr lang="zh-CN" altLang="en-US" sz="1400" dirty="0" smtClean="0">
                <a:solidFill>
                  <a:srgbClr val="454545"/>
                </a:solidFill>
                <a:latin typeface="等线"/>
                <a:ea typeface="宋体" pitchFamily="2" charset="-122"/>
                <a:cs typeface="Arial" pitchFamily="34" charset="0"/>
              </a:rPr>
              <a:t>来料检测，可提升客户产品质量</a:t>
            </a:r>
            <a:r>
              <a:rPr lang="zh-CN" altLang="en-US" sz="1400" dirty="0" smtClean="0">
                <a:solidFill>
                  <a:srgbClr val="454545"/>
                </a:solidFill>
                <a:latin typeface="宋体" pitchFamily="2" charset="-122"/>
                <a:ea typeface="宋体" pitchFamily="2" charset="-122"/>
                <a:cs typeface="Arial" pitchFamily="34" charset="0"/>
              </a:rPr>
              <a:t>。</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spcBef>
                <a:spcPct val="0"/>
              </a:spcBef>
              <a:spcAft>
                <a:spcPct val="0"/>
              </a:spcAft>
              <a:buFont typeface="Wingdings" pitchFamily="2" charset="2"/>
              <a:buChar char="Ø"/>
            </a:pPr>
            <a:r>
              <a:rPr lang="en-US" altLang="zh-CN" sz="1400" dirty="0" smtClean="0">
                <a:solidFill>
                  <a:srgbClr val="454545"/>
                </a:solidFill>
                <a:latin typeface="宋体" pitchFamily="2" charset="-122"/>
                <a:ea typeface="宋体" pitchFamily="2" charset="-122"/>
                <a:cs typeface="Arial" pitchFamily="34" charset="0"/>
              </a:rPr>
              <a:t>  </a:t>
            </a:r>
            <a:r>
              <a:rPr lang="zh-CN" altLang="en-US" sz="1400" dirty="0" smtClean="0">
                <a:solidFill>
                  <a:srgbClr val="454545"/>
                </a:solidFill>
                <a:latin typeface="宋体" pitchFamily="2" charset="-122"/>
                <a:ea typeface="宋体" pitchFamily="2" charset="-122"/>
                <a:cs typeface="Arial" pitchFamily="34" charset="0"/>
              </a:rPr>
              <a:t>产品质量分级、统计分析等等。</a:t>
            </a:r>
            <a:endParaRPr lang="en-US" altLang="zh-CN" sz="1400" dirty="0" smtClean="0">
              <a:solidFill>
                <a:srgbClr val="454545"/>
              </a:solidFill>
              <a:latin typeface="宋体" pitchFamily="2" charset="-122"/>
              <a:ea typeface="宋体" pitchFamily="2" charset="-122"/>
              <a:cs typeface="Arial" pitchFamily="34" charset="0"/>
            </a:endParaRPr>
          </a:p>
        </p:txBody>
      </p:sp>
    </p:spTree>
    <p:extLst>
      <p:ext uri="{BB962C8B-B14F-4D97-AF65-F5344CB8AC3E}">
        <p14:creationId xmlns="" xmlns:p14="http://schemas.microsoft.com/office/powerpoint/2010/main" val="39308721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300"/>
                                        <p:tgtEl>
                                          <p:spTgt spid="4"/>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55304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 name="TextBox 51"/>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项目简介</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15" name="矩形 14"/>
          <p:cNvSpPr/>
          <p:nvPr/>
        </p:nvSpPr>
        <p:spPr>
          <a:xfrm>
            <a:off x="477077" y="731129"/>
            <a:ext cx="7388088" cy="338554"/>
          </a:xfrm>
          <a:prstGeom prst="rect">
            <a:avLst/>
          </a:prstGeom>
        </p:spPr>
        <p:txBody>
          <a:bodyPr wrap="square">
            <a:spAutoFit/>
          </a:bodyPr>
          <a:lstStyle/>
          <a:p>
            <a:pPr lvl="0" fontAlgn="base">
              <a:spcBef>
                <a:spcPct val="0"/>
              </a:spcBef>
              <a:spcAft>
                <a:spcPct val="0"/>
              </a:spcAft>
            </a:pPr>
            <a:r>
              <a:rPr lang="en-US" altLang="zh-CN" sz="1600" b="1" dirty="0" smtClean="0">
                <a:solidFill>
                  <a:srgbClr val="454545"/>
                </a:solidFill>
                <a:latin typeface="方正姚体" pitchFamily="2" charset="-122"/>
                <a:ea typeface="方正姚体" pitchFamily="2" charset="-122"/>
                <a:cs typeface="Arial" pitchFamily="34" charset="0"/>
              </a:rPr>
              <a:t>AA</a:t>
            </a:r>
            <a:r>
              <a:rPr lang="zh-CN" altLang="en-US" sz="1600" b="1" dirty="0" smtClean="0">
                <a:solidFill>
                  <a:srgbClr val="454545"/>
                </a:solidFill>
                <a:latin typeface="方正姚体" pitchFamily="2" charset="-122"/>
                <a:ea typeface="方正姚体" pitchFamily="2" charset="-122"/>
                <a:cs typeface="Arial" pitchFamily="34" charset="0"/>
              </a:rPr>
              <a:t>调焦原理</a:t>
            </a:r>
            <a:endParaRPr lang="zh-CN" altLang="en-US" sz="1050" dirty="0" smtClean="0">
              <a:solidFill>
                <a:prstClr val="black"/>
              </a:solidFill>
              <a:latin typeface="方正姚体" pitchFamily="2" charset="-122"/>
              <a:ea typeface="方正姚体" pitchFamily="2" charset="-122"/>
              <a:cs typeface="宋体" pitchFamily="2" charset="-122"/>
            </a:endParaRPr>
          </a:p>
        </p:txBody>
      </p:sp>
      <p:pic>
        <p:nvPicPr>
          <p:cNvPr id="30723" name="Picture 3"/>
          <p:cNvPicPr>
            <a:picLocks noChangeAspect="1" noChangeArrowheads="1"/>
          </p:cNvPicPr>
          <p:nvPr/>
        </p:nvPicPr>
        <p:blipFill>
          <a:blip r:embed="rId2"/>
          <a:srcRect/>
          <a:stretch>
            <a:fillRect/>
          </a:stretch>
        </p:blipFill>
        <p:spPr bwMode="auto">
          <a:xfrm>
            <a:off x="2003356" y="736738"/>
            <a:ext cx="5362575" cy="2000250"/>
          </a:xfrm>
          <a:prstGeom prst="rect">
            <a:avLst/>
          </a:prstGeom>
          <a:noFill/>
          <a:ln w="9525">
            <a:noFill/>
            <a:miter lim="800000"/>
            <a:headEnd/>
            <a:tailEnd/>
          </a:ln>
          <a:effectLst/>
        </p:spPr>
      </p:pic>
      <p:pic>
        <p:nvPicPr>
          <p:cNvPr id="30725" name="Picture 5"/>
          <p:cNvPicPr>
            <a:picLocks noChangeAspect="1" noChangeArrowheads="1"/>
          </p:cNvPicPr>
          <p:nvPr/>
        </p:nvPicPr>
        <p:blipFill>
          <a:blip r:embed="rId3"/>
          <a:srcRect/>
          <a:stretch>
            <a:fillRect/>
          </a:stretch>
        </p:blipFill>
        <p:spPr bwMode="auto">
          <a:xfrm>
            <a:off x="2000458" y="2849215"/>
            <a:ext cx="5372955" cy="2126975"/>
          </a:xfrm>
          <a:prstGeom prst="rect">
            <a:avLst/>
          </a:prstGeom>
          <a:noFill/>
          <a:ln w="9525">
            <a:noFill/>
            <a:miter lim="800000"/>
            <a:headEnd/>
            <a:tailEnd/>
          </a:ln>
          <a:effectLst/>
        </p:spPr>
      </p:pic>
    </p:spTree>
    <p:extLst>
      <p:ext uri="{BB962C8B-B14F-4D97-AF65-F5344CB8AC3E}">
        <p14:creationId xmlns="" xmlns:p14="http://schemas.microsoft.com/office/powerpoint/2010/main" val="39308721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300"/>
                                        <p:tgtEl>
                                          <p:spTgt spid="4"/>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55304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 name="TextBox 51"/>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项目简介</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15" name="矩形 14"/>
          <p:cNvSpPr/>
          <p:nvPr/>
        </p:nvSpPr>
        <p:spPr>
          <a:xfrm>
            <a:off x="477077" y="731129"/>
            <a:ext cx="7388088" cy="338554"/>
          </a:xfrm>
          <a:prstGeom prst="rect">
            <a:avLst/>
          </a:prstGeom>
        </p:spPr>
        <p:txBody>
          <a:bodyPr wrap="square">
            <a:spAutoFit/>
          </a:bodyPr>
          <a:lstStyle/>
          <a:p>
            <a:pPr lvl="0" fontAlgn="base">
              <a:spcBef>
                <a:spcPct val="0"/>
              </a:spcBef>
              <a:spcAft>
                <a:spcPct val="0"/>
              </a:spcAft>
            </a:pPr>
            <a:r>
              <a:rPr lang="en-US" altLang="zh-CN" sz="1600" b="1" dirty="0" smtClean="0">
                <a:solidFill>
                  <a:srgbClr val="454545"/>
                </a:solidFill>
                <a:latin typeface="方正姚体" pitchFamily="2" charset="-122"/>
                <a:ea typeface="方正姚体" pitchFamily="2" charset="-122"/>
                <a:cs typeface="Arial" pitchFamily="34" charset="0"/>
              </a:rPr>
              <a:t>AA</a:t>
            </a:r>
            <a:r>
              <a:rPr lang="zh-CN" altLang="en-US" sz="1600" b="1" dirty="0" smtClean="0">
                <a:solidFill>
                  <a:srgbClr val="454545"/>
                </a:solidFill>
                <a:latin typeface="方正姚体" pitchFamily="2" charset="-122"/>
                <a:ea typeface="方正姚体" pitchFamily="2" charset="-122"/>
                <a:cs typeface="Arial" pitchFamily="34" charset="0"/>
              </a:rPr>
              <a:t>调焦</a:t>
            </a:r>
            <a:r>
              <a:rPr lang="en-US" altLang="zh-CN" sz="1600" b="1" dirty="0" smtClean="0">
                <a:solidFill>
                  <a:srgbClr val="454545"/>
                </a:solidFill>
                <a:latin typeface="方正姚体" pitchFamily="2" charset="-122"/>
                <a:ea typeface="方正姚体" pitchFamily="2" charset="-122"/>
                <a:cs typeface="Arial" pitchFamily="34" charset="0"/>
              </a:rPr>
              <a:t>value</a:t>
            </a:r>
            <a:endParaRPr lang="zh-CN" altLang="en-US" sz="1050" dirty="0" smtClean="0">
              <a:solidFill>
                <a:prstClr val="black"/>
              </a:solidFill>
              <a:latin typeface="方正姚体" pitchFamily="2" charset="-122"/>
              <a:ea typeface="方正姚体" pitchFamily="2" charset="-122"/>
              <a:cs typeface="宋体" pitchFamily="2" charset="-122"/>
            </a:endParaRPr>
          </a:p>
        </p:txBody>
      </p:sp>
      <p:pic>
        <p:nvPicPr>
          <p:cNvPr id="33794" name="Picture 2"/>
          <p:cNvPicPr>
            <a:picLocks noChangeAspect="1" noChangeArrowheads="1"/>
          </p:cNvPicPr>
          <p:nvPr/>
        </p:nvPicPr>
        <p:blipFill>
          <a:blip r:embed="rId2"/>
          <a:srcRect/>
          <a:stretch>
            <a:fillRect/>
          </a:stretch>
        </p:blipFill>
        <p:spPr bwMode="auto">
          <a:xfrm>
            <a:off x="2575477" y="1075496"/>
            <a:ext cx="3409950" cy="3257550"/>
          </a:xfrm>
          <a:prstGeom prst="rect">
            <a:avLst/>
          </a:prstGeom>
          <a:noFill/>
          <a:ln w="9525">
            <a:noFill/>
            <a:miter lim="800000"/>
            <a:headEnd/>
            <a:tailEnd/>
          </a:ln>
          <a:effectLst/>
        </p:spPr>
      </p:pic>
    </p:spTree>
    <p:extLst>
      <p:ext uri="{BB962C8B-B14F-4D97-AF65-F5344CB8AC3E}">
        <p14:creationId xmlns="" xmlns:p14="http://schemas.microsoft.com/office/powerpoint/2010/main" val="39308721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300"/>
                                        <p:tgtEl>
                                          <p:spTgt spid="4"/>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65925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TextBox 93"/>
          <p:cNvSpPr txBox="1"/>
          <p:nvPr/>
        </p:nvSpPr>
        <p:spPr>
          <a:xfrm>
            <a:off x="1921332" y="206330"/>
            <a:ext cx="1069524" cy="400110"/>
          </a:xfrm>
          <a:prstGeom prst="rect">
            <a:avLst/>
          </a:prstGeom>
          <a:noFill/>
        </p:spPr>
        <p:txBody>
          <a:bodyPr wrap="none" rtlCol="0">
            <a:spAutoFit/>
          </a:bodyPr>
          <a:lstStyle/>
          <a:p>
            <a:r>
              <a:rPr lang="zh-CN" altLang="en-US" sz="2000" b="1" spc="300" dirty="0">
                <a:solidFill>
                  <a:srgbClr val="163A5A"/>
                </a:solidFill>
                <a:latin typeface="方正兰亭细黑_GBK" panose="02000000000000000000" pitchFamily="2" charset="-122"/>
                <a:ea typeface="方正兰亭细黑_GBK" panose="02000000000000000000" pitchFamily="2" charset="-122"/>
              </a:rPr>
              <a:t>主目录</a:t>
            </a:r>
          </a:p>
        </p:txBody>
      </p:sp>
      <p:cxnSp>
        <p:nvCxnSpPr>
          <p:cNvPr id="15" name="直接连接符 14"/>
          <p:cNvCxnSpPr/>
          <p:nvPr/>
        </p:nvCxnSpPr>
        <p:spPr>
          <a:xfrm>
            <a:off x="3038486"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2770122" y="2039211"/>
            <a:ext cx="768476" cy="830997"/>
            <a:chOff x="1008115" y="2477022"/>
            <a:chExt cx="1360493" cy="1471178"/>
          </a:xfrm>
        </p:grpSpPr>
        <p:grpSp>
          <p:nvGrpSpPr>
            <p:cNvPr id="17" name="组合 16"/>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19" name="同心圆 46"/>
              <p:cNvSpPr/>
              <p:nvPr/>
            </p:nvSpPr>
            <p:spPr>
              <a:xfrm>
                <a:off x="304800" y="673100"/>
                <a:ext cx="4000500" cy="4000500"/>
              </a:xfrm>
              <a:prstGeom prst="donut">
                <a:avLst>
                  <a:gd name="adj" fmla="val 4879"/>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20" name="椭圆 19"/>
              <p:cNvSpPr/>
              <p:nvPr/>
            </p:nvSpPr>
            <p:spPr>
              <a:xfrm>
                <a:off x="392113" y="760413"/>
                <a:ext cx="3825874" cy="3825874"/>
              </a:xfrm>
              <a:prstGeom prst="ellips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18" name="TextBox 45"/>
            <p:cNvSpPr txBox="1"/>
            <p:nvPr/>
          </p:nvSpPr>
          <p:spPr>
            <a:xfrm>
              <a:off x="1132668" y="2477022"/>
              <a:ext cx="1172629" cy="1471178"/>
            </a:xfrm>
            <a:prstGeom prst="rect">
              <a:avLst/>
            </a:prstGeom>
            <a:no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2</a:t>
              </a:r>
              <a:endParaRPr lang="zh-CN" altLang="en-US" sz="4800" dirty="0">
                <a:solidFill>
                  <a:schemeClr val="bg1"/>
                </a:solidFill>
                <a:latin typeface="Watford DB" pitchFamily="2" charset="0"/>
                <a:ea typeface="造字工房劲黑（非商用）常规体" pitchFamily="50" charset="-122"/>
              </a:endParaRPr>
            </a:p>
          </p:txBody>
        </p:sp>
      </p:grpSp>
      <p:grpSp>
        <p:nvGrpSpPr>
          <p:cNvPr id="21" name="组合 20"/>
          <p:cNvGrpSpPr/>
          <p:nvPr/>
        </p:nvGrpSpPr>
        <p:grpSpPr>
          <a:xfrm>
            <a:off x="2770122" y="4033556"/>
            <a:ext cx="768476" cy="830997"/>
            <a:chOff x="2438219" y="2040029"/>
            <a:chExt cx="1360493" cy="1471179"/>
          </a:xfrm>
        </p:grpSpPr>
        <p:grpSp>
          <p:nvGrpSpPr>
            <p:cNvPr id="22" name="组合 21"/>
            <p:cNvGrpSpPr/>
            <p:nvPr/>
          </p:nvGrpSpPr>
          <p:grpSpPr>
            <a:xfrm>
              <a:off x="2438219" y="2145724"/>
              <a:ext cx="1360493" cy="1360493"/>
              <a:chOff x="4509986" y="-494268"/>
              <a:chExt cx="4000500" cy="4000500"/>
            </a:xfrm>
            <a:effectLst>
              <a:outerShdw blurRad="444500" dist="254000" dir="8100000" algn="tr" rotWithShape="0">
                <a:prstClr val="black">
                  <a:alpha val="50000"/>
                </a:prstClr>
              </a:outerShdw>
            </a:effectLst>
          </p:grpSpPr>
          <p:sp>
            <p:nvSpPr>
              <p:cNvPr id="24" name="同心圆 56"/>
              <p:cNvSpPr/>
              <p:nvPr/>
            </p:nvSpPr>
            <p:spPr>
              <a:xfrm>
                <a:off x="4509986" y="-494268"/>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25" name="椭圆 24"/>
              <p:cNvSpPr/>
              <p:nvPr/>
            </p:nvSpPr>
            <p:spPr>
              <a:xfrm>
                <a:off x="4592343" y="-396826"/>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23" name="TextBox 55"/>
            <p:cNvSpPr txBox="1"/>
            <p:nvPr/>
          </p:nvSpPr>
          <p:spPr>
            <a:xfrm>
              <a:off x="2484167" y="2040029"/>
              <a:ext cx="1172629" cy="1471179"/>
            </a:xfrm>
            <a:prstGeom prst="rect">
              <a:avLst/>
            </a:prstGeom>
            <a:noFill/>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4</a:t>
              </a:r>
              <a:endParaRPr lang="zh-CN" altLang="en-US" sz="4800" dirty="0">
                <a:solidFill>
                  <a:schemeClr val="tx2">
                    <a:lumMod val="75000"/>
                  </a:schemeClr>
                </a:solidFill>
                <a:latin typeface="Watford DB" pitchFamily="2" charset="0"/>
                <a:ea typeface="造字工房劲黑（非商用）常规体" pitchFamily="50" charset="-122"/>
              </a:endParaRPr>
            </a:p>
          </p:txBody>
        </p:sp>
      </p:grpSp>
      <p:grpSp>
        <p:nvGrpSpPr>
          <p:cNvPr id="26" name="组合 25"/>
          <p:cNvGrpSpPr/>
          <p:nvPr/>
        </p:nvGrpSpPr>
        <p:grpSpPr>
          <a:xfrm>
            <a:off x="2770122" y="3033310"/>
            <a:ext cx="768476" cy="830997"/>
            <a:chOff x="1008115" y="2490030"/>
            <a:chExt cx="1360493" cy="1471179"/>
          </a:xfrm>
        </p:grpSpPr>
        <p:grpSp>
          <p:nvGrpSpPr>
            <p:cNvPr id="27" name="组合 26"/>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29"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28" name="TextBox 66"/>
            <p:cNvSpPr txBox="1"/>
            <p:nvPr/>
          </p:nvSpPr>
          <p:spPr>
            <a:xfrm>
              <a:off x="1115241" y="2490030"/>
              <a:ext cx="1172629" cy="1471179"/>
            </a:xfrm>
            <a:prstGeom prst="rect">
              <a:avLst/>
            </a:prstGeom>
            <a:noFill/>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3</a:t>
              </a:r>
              <a:endParaRPr lang="zh-CN" altLang="en-US" sz="4800" dirty="0">
                <a:solidFill>
                  <a:schemeClr val="tx2">
                    <a:lumMod val="75000"/>
                  </a:schemeClr>
                </a:solidFill>
                <a:latin typeface="Watford DB" pitchFamily="2" charset="0"/>
                <a:ea typeface="造字工房劲黑（非商用）常规体" pitchFamily="50" charset="-122"/>
              </a:endParaRPr>
            </a:p>
          </p:txBody>
        </p:sp>
      </p:grpSp>
      <p:cxnSp>
        <p:nvCxnSpPr>
          <p:cNvPr id="31" name="直接连接符 30"/>
          <p:cNvCxnSpPr/>
          <p:nvPr/>
        </p:nvCxnSpPr>
        <p:spPr>
          <a:xfrm>
            <a:off x="3791691" y="1273625"/>
            <a:ext cx="0" cy="3564000"/>
          </a:xfrm>
          <a:prstGeom prst="line">
            <a:avLst/>
          </a:prstGeom>
          <a:ln w="25400">
            <a:solidFill>
              <a:srgbClr val="009900"/>
            </a:solidFill>
            <a:prstDash val="sysDot"/>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777742" y="1094331"/>
            <a:ext cx="768476" cy="830997"/>
            <a:chOff x="1008115" y="2477022"/>
            <a:chExt cx="1360493" cy="1471178"/>
          </a:xfrm>
          <a:solidFill>
            <a:srgbClr val="3F26FA"/>
          </a:solidFill>
        </p:grpSpPr>
        <p:grpSp>
          <p:nvGrpSpPr>
            <p:cNvPr id="33" name="组合 32"/>
            <p:cNvGrpSpPr/>
            <p:nvPr/>
          </p:nvGrpSpPr>
          <p:grpSpPr>
            <a:xfrm>
              <a:off x="1008115" y="2542722"/>
              <a:ext cx="1360493" cy="1360493"/>
              <a:chOff x="304800" y="673100"/>
              <a:chExt cx="4000500" cy="4000500"/>
            </a:xfrm>
            <a:grpFill/>
            <a:effectLst>
              <a:outerShdw blurRad="444500" dist="254000" dir="8100000" algn="tr" rotWithShape="0">
                <a:prstClr val="black">
                  <a:alpha val="50000"/>
                </a:prstClr>
              </a:outerShdw>
            </a:effectLst>
          </p:grpSpPr>
          <p:sp>
            <p:nvSpPr>
              <p:cNvPr id="35" name="同心圆 46"/>
              <p:cNvSpPr/>
              <p:nvPr/>
            </p:nvSpPr>
            <p:spPr>
              <a:xfrm>
                <a:off x="304800" y="673100"/>
                <a:ext cx="4000500" cy="4000500"/>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36" name="椭圆 35"/>
              <p:cNvSpPr/>
              <p:nvPr/>
            </p:nvSpPr>
            <p:spPr>
              <a:xfrm>
                <a:off x="392113" y="760413"/>
                <a:ext cx="3825874" cy="3825874"/>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34" name="TextBox 45"/>
            <p:cNvSpPr txBox="1"/>
            <p:nvPr/>
          </p:nvSpPr>
          <p:spPr>
            <a:xfrm>
              <a:off x="1132668" y="2477022"/>
              <a:ext cx="1172629" cy="1471178"/>
            </a:xfrm>
            <a:prstGeom prst="rect">
              <a:avLst/>
            </a:prstGeom>
            <a:noFill/>
            <a:ln>
              <a:noFill/>
            </a:ln>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1</a:t>
              </a:r>
              <a:endParaRPr lang="zh-CN" altLang="en-US" sz="4800" dirty="0">
                <a:solidFill>
                  <a:schemeClr val="tx2">
                    <a:lumMod val="75000"/>
                  </a:schemeClr>
                </a:solidFill>
                <a:latin typeface="Watford DB" pitchFamily="2" charset="0"/>
                <a:ea typeface="造字工房劲黑（非商用）常规体" pitchFamily="50" charset="-122"/>
              </a:endParaRPr>
            </a:p>
          </p:txBody>
        </p:sp>
      </p:grpSp>
      <p:sp>
        <p:nvSpPr>
          <p:cNvPr id="37" name="TextBox 6"/>
          <p:cNvSpPr txBox="1">
            <a:spLocks noChangeArrowheads="1"/>
          </p:cNvSpPr>
          <p:nvPr/>
        </p:nvSpPr>
        <p:spPr bwMode="auto">
          <a:xfrm>
            <a:off x="3835072" y="1272109"/>
            <a:ext cx="209987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项目简介</a:t>
            </a:r>
            <a:endParaRPr lang="zh-CN" altLang="zh-CN" b="1" dirty="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38" name="TextBox 6"/>
          <p:cNvSpPr txBox="1">
            <a:spLocks noChangeArrowheads="1"/>
          </p:cNvSpPr>
          <p:nvPr/>
        </p:nvSpPr>
        <p:spPr bwMode="auto">
          <a:xfrm>
            <a:off x="3835072" y="2187630"/>
            <a:ext cx="24667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rgbClr val="009900"/>
                </a:solidFill>
                <a:latin typeface="方正兰亭细黑_GBK" panose="02010600030101010101" charset="-122"/>
                <a:ea typeface="方正兰亭细黑_GBK" panose="02010600030101010101" charset="-122"/>
                <a:cs typeface="方正兰亭细黑_GBK_M" panose="02010600030101010101" charset="2"/>
              </a:rPr>
              <a:t>市场分析</a:t>
            </a:r>
            <a:endParaRPr lang="zh-CN" altLang="zh-CN" b="1" dirty="0">
              <a:solidFill>
                <a:srgbClr val="009900"/>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39" name="TextBox 6"/>
          <p:cNvSpPr txBox="1">
            <a:spLocks noChangeArrowheads="1"/>
          </p:cNvSpPr>
          <p:nvPr/>
        </p:nvSpPr>
        <p:spPr bwMode="auto">
          <a:xfrm>
            <a:off x="3835072" y="3157158"/>
            <a:ext cx="212993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概要设计</a:t>
            </a:r>
            <a:endParaRPr lang="zh-CN" altLang="zh-CN" b="1" dirty="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40" name="TextBox 6"/>
          <p:cNvSpPr txBox="1">
            <a:spLocks noChangeArrowheads="1"/>
          </p:cNvSpPr>
          <p:nvPr/>
        </p:nvSpPr>
        <p:spPr bwMode="auto">
          <a:xfrm>
            <a:off x="3835072" y="4176495"/>
            <a:ext cx="21879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项目计划</a:t>
            </a:r>
            <a:endParaRPr lang="zh-CN" altLang="zh-CN" b="1" dirty="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Tree>
    <p:extLst>
      <p:ext uri="{BB962C8B-B14F-4D97-AF65-F5344CB8AC3E}">
        <p14:creationId xmlns="" xmlns:p14="http://schemas.microsoft.com/office/powerpoint/2010/main" val="3538106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300"/>
                                        <p:tgtEl>
                                          <p:spTgt spid="12"/>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p:tgtEl>
                                          <p:spTgt spid="15"/>
                                        </p:tgtEl>
                                        <p:attrNameLst>
                                          <p:attrName>ppt_x</p:attrName>
                                        </p:attrNameLst>
                                      </p:cBhvr>
                                      <p:tavLst>
                                        <p:tav tm="0">
                                          <p:val>
                                            <p:strVal val="#ppt_x-#ppt_w*1.125000"/>
                                          </p:val>
                                        </p:tav>
                                        <p:tav tm="100000">
                                          <p:val>
                                            <p:strVal val="#ppt_x"/>
                                          </p:val>
                                        </p:tav>
                                      </p:tavLst>
                                    </p:anim>
                                    <p:animEffect transition="in" filter="wipe(right)">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30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8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47"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anim calcmode="lin" valueType="num">
                                      <p:cBhvr>
                                        <p:cTn id="35" dur="1000" fill="hold"/>
                                        <p:tgtEl>
                                          <p:spTgt spid="37"/>
                                        </p:tgtEl>
                                        <p:attrNameLst>
                                          <p:attrName>ppt_x</p:attrName>
                                        </p:attrNameLst>
                                      </p:cBhvr>
                                      <p:tavLst>
                                        <p:tav tm="0">
                                          <p:val>
                                            <p:strVal val="#ppt_x"/>
                                          </p:val>
                                        </p:tav>
                                        <p:tav tm="100000">
                                          <p:val>
                                            <p:strVal val="#ppt_x"/>
                                          </p:val>
                                        </p:tav>
                                      </p:tavLst>
                                    </p:anim>
                                    <p:anim calcmode="lin" valueType="num">
                                      <p:cBhvr>
                                        <p:cTn id="36" dur="1000" fill="hold"/>
                                        <p:tgtEl>
                                          <p:spTgt spid="3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anim calcmode="lin" valueType="num">
                                      <p:cBhvr>
                                        <p:cTn id="40" dur="1000" fill="hold"/>
                                        <p:tgtEl>
                                          <p:spTgt spid="38"/>
                                        </p:tgtEl>
                                        <p:attrNameLst>
                                          <p:attrName>ppt_x</p:attrName>
                                        </p:attrNameLst>
                                      </p:cBhvr>
                                      <p:tavLst>
                                        <p:tav tm="0">
                                          <p:val>
                                            <p:strVal val="#ppt_x"/>
                                          </p:val>
                                        </p:tav>
                                        <p:tav tm="100000">
                                          <p:val>
                                            <p:strVal val="#ppt_x"/>
                                          </p:val>
                                        </p:tav>
                                      </p:tavLst>
                                    </p:anim>
                                    <p:anim calcmode="lin" valueType="num">
                                      <p:cBhvr>
                                        <p:cTn id="41" dur="1000" fill="hold"/>
                                        <p:tgtEl>
                                          <p:spTgt spid="3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anim calcmode="lin" valueType="num">
                                      <p:cBhvr>
                                        <p:cTn id="45" dur="1000" fill="hold"/>
                                        <p:tgtEl>
                                          <p:spTgt spid="39"/>
                                        </p:tgtEl>
                                        <p:attrNameLst>
                                          <p:attrName>ppt_x</p:attrName>
                                        </p:attrNameLst>
                                      </p:cBhvr>
                                      <p:tavLst>
                                        <p:tav tm="0">
                                          <p:val>
                                            <p:strVal val="#ppt_x"/>
                                          </p:val>
                                        </p:tav>
                                        <p:tav tm="100000">
                                          <p:val>
                                            <p:strVal val="#ppt_x"/>
                                          </p:val>
                                        </p:tav>
                                      </p:tavLst>
                                    </p:anim>
                                    <p:anim calcmode="lin" valueType="num">
                                      <p:cBhvr>
                                        <p:cTn id="46" dur="1000" fill="hold"/>
                                        <p:tgtEl>
                                          <p:spTgt spid="3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1000"/>
                                        <p:tgtEl>
                                          <p:spTgt spid="40"/>
                                        </p:tgtEl>
                                      </p:cBhvr>
                                    </p:animEffect>
                                    <p:anim calcmode="lin" valueType="num">
                                      <p:cBhvr>
                                        <p:cTn id="50" dur="1000" fill="hold"/>
                                        <p:tgtEl>
                                          <p:spTgt spid="40"/>
                                        </p:tgtEl>
                                        <p:attrNameLst>
                                          <p:attrName>ppt_x</p:attrName>
                                        </p:attrNameLst>
                                      </p:cBhvr>
                                      <p:tavLst>
                                        <p:tav tm="0">
                                          <p:val>
                                            <p:strVal val="#ppt_x"/>
                                          </p:val>
                                        </p:tav>
                                        <p:tav tm="100000">
                                          <p:val>
                                            <p:strVal val="#ppt_x"/>
                                          </p:val>
                                        </p:tav>
                                      </p:tavLst>
                                    </p:anim>
                                    <p:anim calcmode="lin" valueType="num">
                                      <p:cBhvr>
                                        <p:cTn id="5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37" grpId="0"/>
      <p:bldP spid="38"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155304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TextBox 51"/>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市场分析</a:t>
            </a:r>
            <a:endParaRPr lang="zh-CN" altLang="en-US" sz="2000" spc="300" dirty="0">
              <a:latin typeface="方正兰亭细黑_GBK" panose="02000000000000000000" pitchFamily="2" charset="-122"/>
              <a:ea typeface="方正兰亭细黑_GBK" panose="02000000000000000000" pitchFamily="2" charset="-122"/>
            </a:endParaRPr>
          </a:p>
        </p:txBody>
      </p:sp>
      <p:cxnSp>
        <p:nvCxnSpPr>
          <p:cNvPr id="53" name="直接连接符 52"/>
          <p:cNvCxnSpPr/>
          <p:nvPr/>
        </p:nvCxnSpPr>
        <p:spPr>
          <a:xfrm>
            <a:off x="3148646"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42730" y="801418"/>
            <a:ext cx="8050696" cy="3846374"/>
          </a:xfrm>
          <a:prstGeom prst="rect">
            <a:avLst/>
          </a:prstGeom>
        </p:spPr>
        <p:txBody>
          <a:bodyPr wrap="square">
            <a:spAutoFit/>
          </a:bodyPr>
          <a:lstStyle/>
          <a:p>
            <a:pPr lvl="0" fontAlgn="base">
              <a:lnSpc>
                <a:spcPct val="150000"/>
              </a:lnSpc>
              <a:spcBef>
                <a:spcPct val="0"/>
              </a:spcBef>
              <a:spcAft>
                <a:spcPct val="0"/>
              </a:spcAft>
            </a:pPr>
            <a:r>
              <a:rPr lang="zh-CN" altLang="en-US" sz="1600" b="1" dirty="0" smtClean="0">
                <a:solidFill>
                  <a:srgbClr val="454545"/>
                </a:solidFill>
                <a:latin typeface="方正姚体" pitchFamily="2" charset="-122"/>
                <a:ea typeface="方正姚体" pitchFamily="2" charset="-122"/>
                <a:cs typeface="Arial" pitchFamily="34" charset="0"/>
              </a:rPr>
              <a:t>行业前景</a:t>
            </a: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摄像头厂家不配</a:t>
            </a:r>
            <a:r>
              <a:rPr lang="en-US" altLang="zh-CN" sz="1400" dirty="0" smtClean="0">
                <a:solidFill>
                  <a:srgbClr val="454545"/>
                </a:solidFill>
                <a:latin typeface="Arial" pitchFamily="34" charset="0"/>
                <a:ea typeface="宋体" pitchFamily="2" charset="-122"/>
                <a:cs typeface="Arial" pitchFamily="34" charset="0"/>
              </a:rPr>
              <a:t>AA</a:t>
            </a:r>
            <a:r>
              <a:rPr lang="zh-CN" altLang="en-US" sz="1400" dirty="0" smtClean="0">
                <a:solidFill>
                  <a:srgbClr val="454545"/>
                </a:solidFill>
                <a:latin typeface="宋体" pitchFamily="2" charset="-122"/>
                <a:ea typeface="宋体" pitchFamily="2" charset="-122"/>
                <a:cs typeface="Arial" pitchFamily="34" charset="0"/>
              </a:rPr>
              <a:t>制程，将会沦落到二线，传统的封装设备已经不能满足。</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400" dirty="0" smtClean="0">
                <a:solidFill>
                  <a:srgbClr val="454545"/>
                </a:solidFill>
                <a:latin typeface="宋体" pitchFamily="2" charset="-122"/>
                <a:ea typeface="宋体" pitchFamily="2" charset="-122"/>
                <a:cs typeface="Arial" pitchFamily="34" charset="0"/>
              </a:rPr>
              <a:t> 国内生产摄像头企业来说，配备</a:t>
            </a:r>
            <a:r>
              <a:rPr lang="en-US" altLang="zh-CN" sz="1400" dirty="0" smtClean="0">
                <a:solidFill>
                  <a:srgbClr val="454545"/>
                </a:solidFill>
                <a:latin typeface="Arial" pitchFamily="34" charset="0"/>
                <a:ea typeface="宋体" pitchFamily="2" charset="-122"/>
                <a:cs typeface="Arial" pitchFamily="34" charset="0"/>
              </a:rPr>
              <a:t>AA</a:t>
            </a:r>
            <a:r>
              <a:rPr lang="zh-CN" altLang="en-US" sz="1400" dirty="0" smtClean="0">
                <a:solidFill>
                  <a:srgbClr val="454545"/>
                </a:solidFill>
                <a:latin typeface="宋体" pitchFamily="2" charset="-122"/>
                <a:ea typeface="宋体" pitchFamily="2" charset="-122"/>
                <a:cs typeface="Arial" pitchFamily="34" charset="0"/>
              </a:rPr>
              <a:t>制程意味着更好的在国际市场上发挥。</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en-US" altLang="zh-CN" sz="1400" dirty="0" smtClean="0">
                <a:solidFill>
                  <a:srgbClr val="454545"/>
                </a:solidFill>
                <a:latin typeface="Arial" pitchFamily="34" charset="0"/>
                <a:ea typeface="宋体" pitchFamily="2" charset="-122"/>
                <a:cs typeface="Arial" pitchFamily="34" charset="0"/>
              </a:rPr>
              <a:t>  AA</a:t>
            </a:r>
            <a:r>
              <a:rPr lang="zh-CN" altLang="en-US" sz="1400" dirty="0" smtClean="0">
                <a:solidFill>
                  <a:srgbClr val="454545"/>
                </a:solidFill>
                <a:latin typeface="宋体" pitchFamily="2" charset="-122"/>
                <a:ea typeface="宋体" pitchFamily="2" charset="-122"/>
                <a:cs typeface="Arial" pitchFamily="34" charset="0"/>
              </a:rPr>
              <a:t>制程目前已经成为了全球一线手机品牌公司选择摄像头模组合作厂商的新标准。</a:t>
            </a:r>
            <a:endParaRPr lang="en-US" altLang="zh-CN" sz="1400" dirty="0" smtClean="0">
              <a:solidFill>
                <a:srgbClr val="454545"/>
              </a:solidFill>
              <a:latin typeface="宋体" pitchFamily="2" charset="-122"/>
              <a:ea typeface="宋体" pitchFamily="2" charset="-122"/>
              <a:cs typeface="Arial" pitchFamily="34" charset="0"/>
            </a:endParaRPr>
          </a:p>
          <a:p>
            <a:pPr lvl="0" eaLnBrk="0" fontAlgn="base" hangingPunct="0">
              <a:lnSpc>
                <a:spcPct val="150000"/>
              </a:lnSpc>
              <a:spcBef>
                <a:spcPct val="0"/>
              </a:spcBef>
              <a:spcAft>
                <a:spcPct val="0"/>
              </a:spcAft>
            </a:pPr>
            <a:endParaRPr lang="zh-CN" altLang="en-US" sz="600" dirty="0" smtClean="0">
              <a:solidFill>
                <a:prstClr val="black"/>
              </a:solidFill>
              <a:latin typeface="Arial" pitchFamily="34" charset="0"/>
              <a:ea typeface="宋体" pitchFamily="2" charset="-122"/>
              <a:cs typeface="宋体" pitchFamily="2" charset="-122"/>
            </a:endParaRPr>
          </a:p>
          <a:p>
            <a:pPr fontAlgn="base">
              <a:lnSpc>
                <a:spcPct val="150000"/>
              </a:lnSpc>
              <a:spcBef>
                <a:spcPct val="0"/>
              </a:spcBef>
              <a:spcAft>
                <a:spcPct val="0"/>
              </a:spcAft>
            </a:pPr>
            <a:r>
              <a:rPr lang="zh-CN" altLang="en-US" sz="1600" b="1" dirty="0" smtClean="0">
                <a:solidFill>
                  <a:srgbClr val="454545"/>
                </a:solidFill>
                <a:latin typeface="方正姚体" pitchFamily="2" charset="-122"/>
                <a:ea typeface="方正姚体" pitchFamily="2" charset="-122"/>
                <a:cs typeface="Arial" pitchFamily="34" charset="0"/>
              </a:rPr>
              <a:t>竞争优势</a:t>
            </a:r>
          </a:p>
          <a:p>
            <a:pPr lvl="0" eaLnBrk="0" fontAlgn="base" hangingPunct="0">
              <a:lnSpc>
                <a:spcPct val="150000"/>
              </a:lnSpc>
              <a:spcBef>
                <a:spcPct val="0"/>
              </a:spcBef>
              <a:spcAft>
                <a:spcPct val="0"/>
              </a:spcAft>
              <a:buFont typeface="Wingdings" pitchFamily="2" charset="2"/>
              <a:buChar char="Ø"/>
            </a:pPr>
            <a:r>
              <a:rPr lang="zh-CN" altLang="en-US" sz="1200" dirty="0" smtClean="0">
                <a:solidFill>
                  <a:srgbClr val="454545"/>
                </a:solidFill>
                <a:latin typeface="宋体" pitchFamily="2" charset="-122"/>
                <a:ea typeface="宋体" pitchFamily="2" charset="-122"/>
                <a:cs typeface="Arial" pitchFamily="34" charset="0"/>
              </a:rPr>
              <a:t> 国内外企业导入</a:t>
            </a:r>
            <a:r>
              <a:rPr lang="en-US" altLang="zh-CN" sz="1200" dirty="0" smtClean="0">
                <a:solidFill>
                  <a:srgbClr val="454545"/>
                </a:solidFill>
                <a:latin typeface="Arial" pitchFamily="34" charset="0"/>
                <a:ea typeface="宋体" pitchFamily="2" charset="-122"/>
                <a:cs typeface="Arial" pitchFamily="34" charset="0"/>
              </a:rPr>
              <a:t>AA</a:t>
            </a:r>
            <a:r>
              <a:rPr lang="zh-CN" altLang="en-US" sz="1200" dirty="0" smtClean="0">
                <a:solidFill>
                  <a:srgbClr val="454545"/>
                </a:solidFill>
                <a:latin typeface="宋体" pitchFamily="2" charset="-122"/>
                <a:ea typeface="宋体" pitchFamily="2" charset="-122"/>
                <a:cs typeface="Arial" pitchFamily="34" charset="0"/>
              </a:rPr>
              <a:t>制程：国内已具备</a:t>
            </a:r>
            <a:r>
              <a:rPr lang="en-US" altLang="zh-CN" sz="1200" dirty="0" smtClean="0">
                <a:solidFill>
                  <a:srgbClr val="454545"/>
                </a:solidFill>
                <a:latin typeface="Arial" pitchFamily="34" charset="0"/>
                <a:ea typeface="宋体" pitchFamily="2" charset="-122"/>
                <a:cs typeface="Arial" pitchFamily="34" charset="0"/>
              </a:rPr>
              <a:t>AA</a:t>
            </a:r>
            <a:r>
              <a:rPr lang="zh-CN" altLang="en-US" sz="1200" dirty="0" smtClean="0">
                <a:solidFill>
                  <a:srgbClr val="454545"/>
                </a:solidFill>
                <a:latin typeface="宋体" pitchFamily="2" charset="-122"/>
                <a:ea typeface="宋体" pitchFamily="2" charset="-122"/>
                <a:cs typeface="Arial" pitchFamily="34" charset="0"/>
              </a:rPr>
              <a:t>制程能力的厂商：舜宇、欧菲光、丘钛微、四季，光宝、东聚、信利、群光、邱太微等。</a:t>
            </a:r>
            <a:endParaRPr lang="zh-CN" altLang="en-US" sz="900" dirty="0" smtClean="0">
              <a:solidFill>
                <a:prstClr val="black"/>
              </a:solidFill>
              <a:latin typeface="Arial" pitchFamily="34" charset="0"/>
              <a:ea typeface="宋体" pitchFamily="2" charset="-122"/>
              <a:cs typeface="宋体" pitchFamily="2" charset="-122"/>
            </a:endParaRPr>
          </a:p>
          <a:p>
            <a:pPr lvl="0" eaLnBrk="0" fontAlgn="base" hangingPunct="0">
              <a:lnSpc>
                <a:spcPct val="150000"/>
              </a:lnSpc>
              <a:spcBef>
                <a:spcPct val="0"/>
              </a:spcBef>
              <a:spcAft>
                <a:spcPct val="0"/>
              </a:spcAft>
              <a:buFont typeface="Wingdings" pitchFamily="2" charset="2"/>
              <a:buChar char="Ø"/>
            </a:pPr>
            <a:r>
              <a:rPr lang="zh-CN" altLang="en-US" sz="1200" dirty="0" smtClean="0">
                <a:solidFill>
                  <a:srgbClr val="454545"/>
                </a:solidFill>
                <a:latin typeface="宋体" pitchFamily="2" charset="-122"/>
                <a:ea typeface="宋体" pitchFamily="2" charset="-122"/>
                <a:cs typeface="Arial" pitchFamily="34" charset="0"/>
              </a:rPr>
              <a:t> 拥有规模较少：目前国内拥有</a:t>
            </a:r>
            <a:r>
              <a:rPr lang="zh-CN" altLang="en-US" sz="1200" dirty="0" smtClean="0">
                <a:solidFill>
                  <a:srgbClr val="454545"/>
                </a:solidFill>
                <a:latin typeface="等线"/>
                <a:ea typeface="宋体" pitchFamily="2" charset="-122"/>
                <a:cs typeface="Arial" pitchFamily="34" charset="0"/>
              </a:rPr>
              <a:t>“</a:t>
            </a:r>
            <a:r>
              <a:rPr lang="en-US" altLang="zh-CN" sz="1200" dirty="0" smtClean="0">
                <a:solidFill>
                  <a:srgbClr val="454545"/>
                </a:solidFill>
                <a:latin typeface="Arial" pitchFamily="34" charset="0"/>
                <a:ea typeface="宋体" pitchFamily="2" charset="-122"/>
                <a:cs typeface="Arial" pitchFamily="34" charset="0"/>
              </a:rPr>
              <a:t>AA</a:t>
            </a:r>
            <a:r>
              <a:rPr lang="zh-CN" altLang="en-US" sz="1200" dirty="0" smtClean="0">
                <a:solidFill>
                  <a:srgbClr val="454545"/>
                </a:solidFill>
                <a:latin typeface="宋体" pitchFamily="2" charset="-122"/>
                <a:ea typeface="宋体" pitchFamily="2" charset="-122"/>
                <a:cs typeface="Arial" pitchFamily="34" charset="0"/>
              </a:rPr>
              <a:t>制程</a:t>
            </a:r>
            <a:r>
              <a:rPr lang="zh-CN" altLang="en-US" sz="1200" dirty="0" smtClean="0">
                <a:solidFill>
                  <a:srgbClr val="454545"/>
                </a:solidFill>
                <a:latin typeface="等线"/>
                <a:ea typeface="宋体" pitchFamily="2" charset="-122"/>
                <a:cs typeface="Arial" pitchFamily="34" charset="0"/>
              </a:rPr>
              <a:t>”</a:t>
            </a:r>
            <a:r>
              <a:rPr lang="zh-CN" altLang="en-US" sz="1200" dirty="0" smtClean="0">
                <a:solidFill>
                  <a:srgbClr val="454545"/>
                </a:solidFill>
                <a:latin typeface="宋体" pitchFamily="2" charset="-122"/>
                <a:ea typeface="宋体" pitchFamily="2" charset="-122"/>
                <a:cs typeface="Arial" pitchFamily="34" charset="0"/>
              </a:rPr>
              <a:t>能力的企业不超</a:t>
            </a:r>
            <a:r>
              <a:rPr lang="en-US" altLang="zh-CN" sz="1200" dirty="0" smtClean="0">
                <a:solidFill>
                  <a:srgbClr val="454545"/>
                </a:solidFill>
                <a:latin typeface="Arial" pitchFamily="34" charset="0"/>
                <a:ea typeface="宋体" pitchFamily="2" charset="-122"/>
                <a:cs typeface="Arial" pitchFamily="34" charset="0"/>
              </a:rPr>
              <a:t>2%</a:t>
            </a:r>
            <a:r>
              <a:rPr lang="zh-CN" altLang="en-US" sz="1200" dirty="0" smtClean="0">
                <a:solidFill>
                  <a:srgbClr val="454545"/>
                </a:solidFill>
                <a:latin typeface="宋体" pitchFamily="2" charset="-122"/>
                <a:ea typeface="宋体" pitchFamily="2" charset="-122"/>
                <a:cs typeface="Arial" pitchFamily="34" charset="0"/>
              </a:rPr>
              <a:t>。</a:t>
            </a:r>
            <a:endParaRPr lang="zh-CN" altLang="en-US" sz="900" dirty="0" smtClean="0">
              <a:solidFill>
                <a:prstClr val="black"/>
              </a:solidFill>
              <a:latin typeface="Arial" pitchFamily="34" charset="0"/>
              <a:ea typeface="宋体" pitchFamily="2" charset="-122"/>
              <a:cs typeface="宋体" pitchFamily="2" charset="-122"/>
            </a:endParaRPr>
          </a:p>
          <a:p>
            <a:pPr lvl="0" eaLnBrk="0" fontAlgn="base" hangingPunct="0">
              <a:lnSpc>
                <a:spcPct val="150000"/>
              </a:lnSpc>
              <a:spcBef>
                <a:spcPct val="0"/>
              </a:spcBef>
              <a:spcAft>
                <a:spcPct val="0"/>
              </a:spcAft>
              <a:buFont typeface="Wingdings" pitchFamily="2" charset="2"/>
              <a:buChar char="Ø"/>
            </a:pPr>
            <a:r>
              <a:rPr lang="zh-CN" altLang="en-US" sz="1200" dirty="0" smtClean="0">
                <a:solidFill>
                  <a:srgbClr val="454545"/>
                </a:solidFill>
                <a:latin typeface="宋体" pitchFamily="2" charset="-122"/>
                <a:ea typeface="宋体" pitchFamily="2" charset="-122"/>
                <a:cs typeface="Arial" pitchFamily="34" charset="0"/>
              </a:rPr>
              <a:t> 目前的设备提供厂商：</a:t>
            </a:r>
            <a:r>
              <a:rPr lang="en-US" altLang="zh-CN" sz="1200" dirty="0" smtClean="0">
                <a:solidFill>
                  <a:srgbClr val="454545"/>
                </a:solidFill>
                <a:latin typeface="Arial" pitchFamily="34" charset="0"/>
                <a:ea typeface="宋体" pitchFamily="2" charset="-122"/>
                <a:cs typeface="Arial" pitchFamily="34" charset="0"/>
              </a:rPr>
              <a:t>ASM</a:t>
            </a:r>
            <a:r>
              <a:rPr lang="zh-CN" altLang="en-US" sz="1200" dirty="0" smtClean="0">
                <a:solidFill>
                  <a:srgbClr val="454545"/>
                </a:solidFill>
                <a:latin typeface="宋体" pitchFamily="2" charset="-122"/>
                <a:ea typeface="宋体" pitchFamily="2" charset="-122"/>
                <a:cs typeface="Arial" pitchFamily="34" charset="0"/>
              </a:rPr>
              <a:t>（荷兮）、</a:t>
            </a:r>
            <a:r>
              <a:rPr lang="en-US" altLang="zh-CN" sz="1200" dirty="0" err="1" smtClean="0">
                <a:solidFill>
                  <a:srgbClr val="454545"/>
                </a:solidFill>
                <a:latin typeface="Arial" pitchFamily="34" charset="0"/>
                <a:ea typeface="宋体" pitchFamily="2" charset="-122"/>
                <a:cs typeface="Arial" pitchFamily="34" charset="0"/>
              </a:rPr>
              <a:t>Hivision</a:t>
            </a:r>
            <a:r>
              <a:rPr lang="zh-CN" altLang="en-US" sz="1200" dirty="0" smtClean="0">
                <a:solidFill>
                  <a:srgbClr val="454545"/>
                </a:solidFill>
                <a:latin typeface="宋体" pitchFamily="2" charset="-122"/>
                <a:ea typeface="宋体" pitchFamily="2" charset="-122"/>
                <a:cs typeface="Arial" pitchFamily="34" charset="0"/>
              </a:rPr>
              <a:t>（韩国）、先锋</a:t>
            </a:r>
            <a:r>
              <a:rPr lang="en-US" altLang="zh-CN" sz="1200" dirty="0" smtClean="0">
                <a:solidFill>
                  <a:srgbClr val="454545"/>
                </a:solidFill>
                <a:latin typeface="Arial" pitchFamily="34" charset="0"/>
                <a:ea typeface="宋体" pitchFamily="2" charset="-122"/>
                <a:cs typeface="Arial" pitchFamily="34" charset="0"/>
              </a:rPr>
              <a:t>PINONEER</a:t>
            </a:r>
            <a:r>
              <a:rPr lang="zh-CN" altLang="en-US" sz="1200" dirty="0" smtClean="0">
                <a:solidFill>
                  <a:srgbClr val="454545"/>
                </a:solidFill>
                <a:latin typeface="宋体" pitchFamily="2" charset="-122"/>
                <a:ea typeface="宋体" pitchFamily="2" charset="-122"/>
                <a:cs typeface="Arial" pitchFamily="34" charset="0"/>
              </a:rPr>
              <a:t>（日本）、美国</a:t>
            </a:r>
            <a:r>
              <a:rPr lang="en-US" altLang="zh-CN" sz="1200" dirty="0" smtClean="0">
                <a:solidFill>
                  <a:srgbClr val="454545"/>
                </a:solidFill>
                <a:latin typeface="宋体" pitchFamily="2" charset="-122"/>
                <a:ea typeface="宋体" pitchFamily="2" charset="-122"/>
                <a:cs typeface="Arial" pitchFamily="34" charset="0"/>
              </a:rPr>
              <a:t>AEI</a:t>
            </a:r>
            <a:r>
              <a:rPr lang="zh-CN" altLang="en-US" sz="1200" dirty="0" smtClean="0">
                <a:solidFill>
                  <a:srgbClr val="454545"/>
                </a:solidFill>
                <a:latin typeface="宋体" pitchFamily="2" charset="-122"/>
                <a:ea typeface="宋体" pitchFamily="2" charset="-122"/>
                <a:cs typeface="Arial" pitchFamily="34" charset="0"/>
              </a:rPr>
              <a:t>、德国</a:t>
            </a:r>
            <a:r>
              <a:rPr lang="en-US" altLang="zh-CN" sz="1200" dirty="0" smtClean="0">
                <a:solidFill>
                  <a:srgbClr val="454545"/>
                </a:solidFill>
                <a:latin typeface="宋体" pitchFamily="2" charset="-122"/>
                <a:ea typeface="宋体" pitchFamily="2" charset="-122"/>
                <a:cs typeface="Arial" pitchFamily="34" charset="0"/>
              </a:rPr>
              <a:t>TRIOPTICS</a:t>
            </a:r>
            <a:r>
              <a:rPr lang="zh-CN" altLang="en-US" sz="1200" dirty="0" smtClean="0">
                <a:solidFill>
                  <a:srgbClr val="454545"/>
                </a:solidFill>
                <a:latin typeface="宋体" pitchFamily="2" charset="-122"/>
                <a:ea typeface="宋体" pitchFamily="2" charset="-122"/>
                <a:cs typeface="Arial" pitchFamily="34" charset="0"/>
              </a:rPr>
              <a:t>。</a:t>
            </a:r>
            <a:r>
              <a:rPr lang="zh-CN" altLang="en-US" sz="1200" dirty="0" smtClean="0">
                <a:solidFill>
                  <a:srgbClr val="454545"/>
                </a:solidFill>
                <a:latin typeface="Arial" pitchFamily="34" charset="0"/>
                <a:ea typeface="宋体" pitchFamily="2" charset="-122"/>
                <a:cs typeface="Arial" pitchFamily="34" charset="0"/>
              </a:rPr>
              <a:t/>
            </a:r>
            <a:br>
              <a:rPr lang="zh-CN" altLang="en-US" sz="1200" dirty="0" smtClean="0">
                <a:solidFill>
                  <a:srgbClr val="454545"/>
                </a:solidFill>
                <a:latin typeface="Arial" pitchFamily="34" charset="0"/>
                <a:ea typeface="宋体" pitchFamily="2" charset="-122"/>
                <a:cs typeface="Arial" pitchFamily="34" charset="0"/>
              </a:rPr>
            </a:br>
            <a:r>
              <a:rPr lang="en-US" altLang="zh-CN" sz="1200" dirty="0" smtClean="0">
                <a:solidFill>
                  <a:srgbClr val="454545"/>
                </a:solidFill>
                <a:latin typeface="Arial" pitchFamily="34" charset="0"/>
                <a:ea typeface="宋体" pitchFamily="2" charset="-122"/>
                <a:cs typeface="Arial" pitchFamily="34" charset="0"/>
              </a:rPr>
              <a:t>     </a:t>
            </a:r>
            <a:r>
              <a:rPr lang="zh-CN" altLang="en-US" sz="1200" dirty="0" smtClean="0">
                <a:solidFill>
                  <a:srgbClr val="454545"/>
                </a:solidFill>
                <a:latin typeface="宋体" pitchFamily="2" charset="-122"/>
                <a:ea typeface="宋体" pitchFamily="2" charset="-122"/>
                <a:cs typeface="Arial" pitchFamily="34" charset="0"/>
              </a:rPr>
              <a:t>市场认知度高</a:t>
            </a:r>
            <a:r>
              <a:rPr lang="en-US" altLang="zh-CN" sz="1200" dirty="0" smtClean="0">
                <a:solidFill>
                  <a:srgbClr val="454545"/>
                </a:solidFill>
                <a:latin typeface="Arial" pitchFamily="34" charset="0"/>
                <a:ea typeface="宋体" pitchFamily="2" charset="-122"/>
                <a:cs typeface="Arial" pitchFamily="34" charset="0"/>
              </a:rPr>
              <a:t>AA</a:t>
            </a:r>
            <a:r>
              <a:rPr lang="zh-CN" altLang="en-US" sz="1200" dirty="0" smtClean="0">
                <a:solidFill>
                  <a:srgbClr val="454545"/>
                </a:solidFill>
                <a:latin typeface="宋体" pitchFamily="2" charset="-122"/>
                <a:ea typeface="宋体" pitchFamily="2" charset="-122"/>
                <a:cs typeface="Arial" pitchFamily="34" charset="0"/>
              </a:rPr>
              <a:t>设备价格：</a:t>
            </a:r>
            <a:r>
              <a:rPr lang="en-US" altLang="zh-CN" sz="1200" dirty="0" smtClean="0">
                <a:solidFill>
                  <a:srgbClr val="454545"/>
                </a:solidFill>
                <a:latin typeface="Arial" pitchFamily="34" charset="0"/>
                <a:ea typeface="宋体" pitchFamily="2" charset="-122"/>
                <a:cs typeface="Arial" pitchFamily="34" charset="0"/>
              </a:rPr>
              <a:t>AA</a:t>
            </a:r>
            <a:r>
              <a:rPr lang="zh-CN" altLang="en-US" sz="1200" dirty="0" smtClean="0">
                <a:solidFill>
                  <a:srgbClr val="454545"/>
                </a:solidFill>
                <a:latin typeface="宋体" pitchFamily="2" charset="-122"/>
                <a:ea typeface="宋体" pitchFamily="2" charset="-122"/>
                <a:cs typeface="Arial" pitchFamily="34" charset="0"/>
              </a:rPr>
              <a:t>制程机台一台投入大约</a:t>
            </a:r>
            <a:r>
              <a:rPr lang="en-US" altLang="zh-CN" sz="1200" dirty="0" smtClean="0">
                <a:solidFill>
                  <a:srgbClr val="454545"/>
                </a:solidFill>
                <a:latin typeface="Arial" pitchFamily="34" charset="0"/>
                <a:ea typeface="宋体" pitchFamily="2" charset="-122"/>
                <a:cs typeface="Arial" pitchFamily="34" charset="0"/>
              </a:rPr>
              <a:t>40</a:t>
            </a:r>
            <a:r>
              <a:rPr lang="zh-CN" altLang="en-US" sz="1200" dirty="0" smtClean="0">
                <a:solidFill>
                  <a:srgbClr val="454545"/>
                </a:solidFill>
                <a:latin typeface="宋体" pitchFamily="2" charset="-122"/>
                <a:ea typeface="宋体" pitchFamily="2" charset="-122"/>
                <a:cs typeface="Arial" pitchFamily="34" charset="0"/>
              </a:rPr>
              <a:t>万美金。</a:t>
            </a:r>
            <a:endParaRPr lang="zh-CN" altLang="en-US" sz="1200" dirty="0" smtClean="0">
              <a:solidFill>
                <a:srgbClr val="454545"/>
              </a:solidFill>
              <a:latin typeface="Arial" pitchFamily="34" charset="0"/>
              <a:ea typeface="宋体" pitchFamily="2" charset="-122"/>
              <a:cs typeface="Arial" pitchFamily="34" charset="0"/>
            </a:endParaRPr>
          </a:p>
          <a:p>
            <a:pPr lvl="0" eaLnBrk="0" fontAlgn="base" hangingPunct="0">
              <a:lnSpc>
                <a:spcPct val="150000"/>
              </a:lnSpc>
              <a:spcBef>
                <a:spcPct val="0"/>
              </a:spcBef>
              <a:spcAft>
                <a:spcPct val="0"/>
              </a:spcAft>
              <a:buFont typeface="Wingdings" pitchFamily="2" charset="2"/>
              <a:buChar char="Ø"/>
            </a:pPr>
            <a:r>
              <a:rPr lang="zh-CN" altLang="en-US" sz="1200" dirty="0" smtClean="0">
                <a:solidFill>
                  <a:srgbClr val="454545"/>
                </a:solidFill>
                <a:latin typeface="Arial" pitchFamily="34" charset="0"/>
                <a:ea typeface="宋体" pitchFamily="2" charset="-122"/>
                <a:cs typeface="Arial" pitchFamily="34" charset="0"/>
              </a:rPr>
              <a:t> 据旭日移动研究所分析：目前国内约有</a:t>
            </a:r>
            <a:r>
              <a:rPr lang="en-US" altLang="zh-CN" sz="1200" dirty="0" smtClean="0">
                <a:solidFill>
                  <a:srgbClr val="454545"/>
                </a:solidFill>
                <a:latin typeface="Arial" pitchFamily="34" charset="0"/>
                <a:ea typeface="宋体" pitchFamily="2" charset="-122"/>
                <a:cs typeface="宋体" pitchFamily="2" charset="-122"/>
              </a:rPr>
              <a:t>480</a:t>
            </a:r>
            <a:r>
              <a:rPr lang="zh-CN" altLang="en-US" sz="1200" dirty="0" smtClean="0">
                <a:solidFill>
                  <a:srgbClr val="454545"/>
                </a:solidFill>
                <a:latin typeface="Arial" pitchFamily="34" charset="0"/>
                <a:ea typeface="宋体" pitchFamily="2" charset="-122"/>
                <a:cs typeface="Arial" pitchFamily="34" charset="0"/>
              </a:rPr>
              <a:t>家模组厂商（含小型加工厂）。</a:t>
            </a:r>
            <a:r>
              <a:rPr lang="zh-CN" altLang="en-US" sz="1200" dirty="0" smtClean="0">
                <a:solidFill>
                  <a:srgbClr val="454545"/>
                </a:solidFill>
                <a:latin typeface="Arial" pitchFamily="34" charset="0"/>
                <a:ea typeface="宋体" pitchFamily="2" charset="-122"/>
                <a:cs typeface="宋体" pitchFamily="2" charset="-122"/>
              </a:rPr>
              <a:t/>
            </a:r>
            <a:br>
              <a:rPr lang="zh-CN" altLang="en-US" sz="1200" dirty="0" smtClean="0">
                <a:solidFill>
                  <a:srgbClr val="454545"/>
                </a:solidFill>
                <a:latin typeface="Arial" pitchFamily="34" charset="0"/>
                <a:ea typeface="宋体" pitchFamily="2" charset="-122"/>
                <a:cs typeface="宋体" pitchFamily="2" charset="-122"/>
              </a:rPr>
            </a:br>
            <a:r>
              <a:rPr lang="zh-CN" altLang="en-US" sz="1200" dirty="0" smtClean="0">
                <a:solidFill>
                  <a:srgbClr val="454545"/>
                </a:solidFill>
                <a:latin typeface="Arial" pitchFamily="34" charset="0"/>
                <a:ea typeface="宋体" pitchFamily="2" charset="-122"/>
                <a:cs typeface="宋体" pitchFamily="2" charset="-122"/>
              </a:rPr>
              <a:t>     </a:t>
            </a:r>
            <a:r>
              <a:rPr lang="zh-CN" altLang="en-US" sz="1200" dirty="0" smtClean="0">
                <a:solidFill>
                  <a:srgbClr val="454545"/>
                </a:solidFill>
                <a:latin typeface="Arial" pitchFamily="34" charset="0"/>
                <a:ea typeface="宋体" pitchFamily="2" charset="-122"/>
                <a:cs typeface="Arial" pitchFamily="34" charset="0"/>
              </a:rPr>
              <a:t>国内设备厂商没有一家研发</a:t>
            </a:r>
            <a:r>
              <a:rPr lang="en-US" altLang="zh-CN" sz="1200" dirty="0" smtClean="0">
                <a:solidFill>
                  <a:srgbClr val="454545"/>
                </a:solidFill>
                <a:latin typeface="Arial" pitchFamily="34" charset="0"/>
                <a:ea typeface="宋体" pitchFamily="2" charset="-122"/>
                <a:cs typeface="宋体" pitchFamily="2" charset="-122"/>
              </a:rPr>
              <a:t>-</a:t>
            </a:r>
            <a:r>
              <a:rPr lang="zh-CN" altLang="en-US" sz="1200" dirty="0" smtClean="0">
                <a:solidFill>
                  <a:srgbClr val="454545"/>
                </a:solidFill>
                <a:latin typeface="Arial" pitchFamily="34" charset="0"/>
                <a:ea typeface="宋体" pitchFamily="2" charset="-122"/>
                <a:cs typeface="Arial" pitchFamily="34" charset="0"/>
              </a:rPr>
              <a:t>组装</a:t>
            </a:r>
            <a:r>
              <a:rPr lang="en-US" altLang="zh-CN" sz="1200" dirty="0" smtClean="0">
                <a:solidFill>
                  <a:srgbClr val="454545"/>
                </a:solidFill>
                <a:latin typeface="Arial" pitchFamily="34" charset="0"/>
                <a:ea typeface="宋体" pitchFamily="2" charset="-122"/>
                <a:cs typeface="宋体" pitchFamily="2" charset="-122"/>
              </a:rPr>
              <a:t>-</a:t>
            </a:r>
            <a:r>
              <a:rPr lang="zh-CN" altLang="en-US" sz="1200" dirty="0" smtClean="0">
                <a:solidFill>
                  <a:srgbClr val="454545"/>
                </a:solidFill>
                <a:latin typeface="Arial" pitchFamily="34" charset="0"/>
                <a:ea typeface="宋体" pitchFamily="2" charset="-122"/>
                <a:cs typeface="Arial" pitchFamily="34" charset="0"/>
              </a:rPr>
              <a:t>销售</a:t>
            </a:r>
            <a:r>
              <a:rPr lang="en-US" altLang="zh-CN" sz="1200" dirty="0" smtClean="0">
                <a:solidFill>
                  <a:srgbClr val="454545"/>
                </a:solidFill>
                <a:latin typeface="Arial" pitchFamily="34" charset="0"/>
                <a:ea typeface="宋体" pitchFamily="2" charset="-122"/>
                <a:cs typeface="宋体" pitchFamily="2" charset="-122"/>
              </a:rPr>
              <a:t>AA</a:t>
            </a:r>
            <a:r>
              <a:rPr lang="zh-CN" altLang="en-US" sz="1200" dirty="0" smtClean="0">
                <a:solidFill>
                  <a:srgbClr val="454545"/>
                </a:solidFill>
                <a:latin typeface="Arial" pitchFamily="34" charset="0"/>
                <a:ea typeface="宋体" pitchFamily="2" charset="-122"/>
                <a:cs typeface="Arial" pitchFamily="34" charset="0"/>
              </a:rPr>
              <a:t>设备。</a:t>
            </a:r>
            <a:endParaRPr lang="zh-CN" altLang="en-US" sz="2800" dirty="0"/>
          </a:p>
        </p:txBody>
      </p:sp>
    </p:spTree>
    <p:extLst>
      <p:ext uri="{BB962C8B-B14F-4D97-AF65-F5344CB8AC3E}">
        <p14:creationId xmlns="" xmlns:p14="http://schemas.microsoft.com/office/powerpoint/2010/main" val="14009060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300"/>
                                        <p:tgtEl>
                                          <p:spTgt spid="51"/>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ppt_x</p:attrName>
                                        </p:attrNameLst>
                                      </p:cBhvr>
                                      <p:tavLst>
                                        <p:tav tm="0">
                                          <p:val>
                                            <p:strVal val="#ppt_x-#ppt_w*1.125000"/>
                                          </p:val>
                                        </p:tav>
                                        <p:tav tm="100000">
                                          <p:val>
                                            <p:strVal val="#ppt_x"/>
                                          </p:val>
                                        </p:tav>
                                      </p:tavLst>
                                    </p:anim>
                                    <p:animEffect transition="in" filter="wipe(right)">
                                      <p:cBhvr>
                                        <p:cTn id="12" dur="500"/>
                                        <p:tgtEl>
                                          <p:spTgt spid="52"/>
                                        </p:tgtEl>
                                      </p:cBhvr>
                                    </p:animEffect>
                                  </p:childTnLst>
                                </p:cTn>
                              </p:par>
                              <p:par>
                                <p:cTn id="13" presetID="12" presetClass="entr" presetSubtype="8"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p:tgtEl>
                                          <p:spTgt spid="53"/>
                                        </p:tgtEl>
                                        <p:attrNameLst>
                                          <p:attrName>ppt_x</p:attrName>
                                        </p:attrNameLst>
                                      </p:cBhvr>
                                      <p:tavLst>
                                        <p:tav tm="0">
                                          <p:val>
                                            <p:strVal val="#ppt_x-#ppt_w*1.125000"/>
                                          </p:val>
                                        </p:tav>
                                        <p:tav tm="100000">
                                          <p:val>
                                            <p:strVal val="#ppt_x"/>
                                          </p:val>
                                        </p:tav>
                                      </p:tavLst>
                                    </p:anim>
                                    <p:animEffect transition="in" filter="wipe(right)">
                                      <p:cBhvr>
                                        <p:cTn id="1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65925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TextBox 93"/>
          <p:cNvSpPr txBox="1"/>
          <p:nvPr/>
        </p:nvSpPr>
        <p:spPr>
          <a:xfrm>
            <a:off x="1921332" y="206330"/>
            <a:ext cx="1069524" cy="400110"/>
          </a:xfrm>
          <a:prstGeom prst="rect">
            <a:avLst/>
          </a:prstGeom>
          <a:noFill/>
        </p:spPr>
        <p:txBody>
          <a:bodyPr wrap="none" rtlCol="0">
            <a:spAutoFit/>
          </a:bodyPr>
          <a:lstStyle/>
          <a:p>
            <a:r>
              <a:rPr lang="zh-CN" altLang="en-US" sz="2000" b="1" spc="300" dirty="0">
                <a:solidFill>
                  <a:srgbClr val="163A5A"/>
                </a:solidFill>
                <a:latin typeface="方正兰亭细黑_GBK" panose="02000000000000000000" pitchFamily="2" charset="-122"/>
                <a:ea typeface="方正兰亭细黑_GBK" panose="02000000000000000000" pitchFamily="2" charset="-122"/>
              </a:rPr>
              <a:t>主目录</a:t>
            </a:r>
          </a:p>
        </p:txBody>
      </p:sp>
      <p:cxnSp>
        <p:nvCxnSpPr>
          <p:cNvPr id="13" name="直接连接符 12"/>
          <p:cNvCxnSpPr/>
          <p:nvPr/>
        </p:nvCxnSpPr>
        <p:spPr>
          <a:xfrm>
            <a:off x="3038486"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770122" y="2039211"/>
            <a:ext cx="768476" cy="830997"/>
            <a:chOff x="1008115" y="2477022"/>
            <a:chExt cx="1360493" cy="1471178"/>
          </a:xfrm>
        </p:grpSpPr>
        <p:grpSp>
          <p:nvGrpSpPr>
            <p:cNvPr id="15" name="组合 14"/>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17" name="同心圆 46"/>
              <p:cNvSpPr/>
              <p:nvPr/>
            </p:nvSpPr>
            <p:spPr>
              <a:xfrm>
                <a:off x="304800" y="673100"/>
                <a:ext cx="4000500" cy="4000500"/>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18" name="椭圆 17"/>
              <p:cNvSpPr/>
              <p:nvPr/>
            </p:nvSpPr>
            <p:spPr>
              <a:xfrm>
                <a:off x="392113" y="760413"/>
                <a:ext cx="3825874" cy="3825874"/>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16" name="TextBox 45"/>
            <p:cNvSpPr txBox="1"/>
            <p:nvPr/>
          </p:nvSpPr>
          <p:spPr>
            <a:xfrm>
              <a:off x="1132668" y="2477022"/>
              <a:ext cx="1172629" cy="1471178"/>
            </a:xfrm>
            <a:prstGeom prst="rect">
              <a:avLst/>
            </a:prstGeom>
            <a:noFill/>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2</a:t>
              </a:r>
              <a:endParaRPr lang="zh-CN" altLang="en-US" sz="4800" dirty="0">
                <a:solidFill>
                  <a:schemeClr val="tx2">
                    <a:lumMod val="75000"/>
                  </a:schemeClr>
                </a:solidFill>
                <a:latin typeface="Watford DB" pitchFamily="2" charset="0"/>
                <a:ea typeface="造字工房劲黑（非商用）常规体" pitchFamily="50" charset="-122"/>
              </a:endParaRPr>
            </a:p>
          </p:txBody>
        </p:sp>
      </p:grpSp>
      <p:grpSp>
        <p:nvGrpSpPr>
          <p:cNvPr id="19" name="组合 18"/>
          <p:cNvGrpSpPr/>
          <p:nvPr/>
        </p:nvGrpSpPr>
        <p:grpSpPr>
          <a:xfrm>
            <a:off x="2770122" y="4033556"/>
            <a:ext cx="768476" cy="830997"/>
            <a:chOff x="2438219" y="2040029"/>
            <a:chExt cx="1360493" cy="1471179"/>
          </a:xfrm>
        </p:grpSpPr>
        <p:grpSp>
          <p:nvGrpSpPr>
            <p:cNvPr id="20" name="组合 19"/>
            <p:cNvGrpSpPr/>
            <p:nvPr/>
          </p:nvGrpSpPr>
          <p:grpSpPr>
            <a:xfrm>
              <a:off x="2438219" y="2145724"/>
              <a:ext cx="1360493" cy="1360493"/>
              <a:chOff x="4509986" y="-494268"/>
              <a:chExt cx="4000500" cy="4000500"/>
            </a:xfrm>
            <a:effectLst>
              <a:outerShdw blurRad="444500" dist="254000" dir="8100000" algn="tr" rotWithShape="0">
                <a:prstClr val="black">
                  <a:alpha val="50000"/>
                </a:prstClr>
              </a:outerShdw>
            </a:effectLst>
          </p:grpSpPr>
          <p:sp>
            <p:nvSpPr>
              <p:cNvPr id="22" name="同心圆 56"/>
              <p:cNvSpPr/>
              <p:nvPr/>
            </p:nvSpPr>
            <p:spPr>
              <a:xfrm>
                <a:off x="4509986" y="-494268"/>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23" name="椭圆 22"/>
              <p:cNvSpPr/>
              <p:nvPr/>
            </p:nvSpPr>
            <p:spPr>
              <a:xfrm>
                <a:off x="4592343" y="-396826"/>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21" name="TextBox 55"/>
            <p:cNvSpPr txBox="1"/>
            <p:nvPr/>
          </p:nvSpPr>
          <p:spPr>
            <a:xfrm>
              <a:off x="2484167" y="2040029"/>
              <a:ext cx="1172629" cy="1471179"/>
            </a:xfrm>
            <a:prstGeom prst="rect">
              <a:avLst/>
            </a:prstGeom>
            <a:noFill/>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4</a:t>
              </a:r>
              <a:endParaRPr lang="zh-CN" altLang="en-US" sz="4800" dirty="0">
                <a:solidFill>
                  <a:schemeClr val="tx2">
                    <a:lumMod val="75000"/>
                  </a:schemeClr>
                </a:solidFill>
                <a:latin typeface="Watford DB" pitchFamily="2" charset="0"/>
                <a:ea typeface="造字工房劲黑（非商用）常规体" pitchFamily="50" charset="-122"/>
              </a:endParaRPr>
            </a:p>
          </p:txBody>
        </p:sp>
      </p:grpSp>
      <p:grpSp>
        <p:nvGrpSpPr>
          <p:cNvPr id="24" name="组合 23"/>
          <p:cNvGrpSpPr/>
          <p:nvPr/>
        </p:nvGrpSpPr>
        <p:grpSpPr>
          <a:xfrm>
            <a:off x="2770122" y="3033310"/>
            <a:ext cx="768476" cy="830997"/>
            <a:chOff x="1008115" y="2490028"/>
            <a:chExt cx="1360493" cy="1471178"/>
          </a:xfrm>
        </p:grpSpPr>
        <p:grpSp>
          <p:nvGrpSpPr>
            <p:cNvPr id="25" name="组合 24"/>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27" name="同心圆 67"/>
              <p:cNvSpPr/>
              <p:nvPr/>
            </p:nvSpPr>
            <p:spPr>
              <a:xfrm>
                <a:off x="304800" y="673100"/>
                <a:ext cx="4000500" cy="4000500"/>
              </a:xfrm>
              <a:prstGeom prst="donut">
                <a:avLst>
                  <a:gd name="adj" fmla="val 4879"/>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26" name="TextBox 66"/>
            <p:cNvSpPr txBox="1"/>
            <p:nvPr/>
          </p:nvSpPr>
          <p:spPr>
            <a:xfrm>
              <a:off x="1115241" y="2490028"/>
              <a:ext cx="1172629" cy="1471178"/>
            </a:xfrm>
            <a:prstGeom prst="rect">
              <a:avLst/>
            </a:prstGeom>
            <a:no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3</a:t>
              </a:r>
              <a:endParaRPr lang="zh-CN" altLang="en-US" sz="4800" dirty="0">
                <a:solidFill>
                  <a:schemeClr val="bg1"/>
                </a:solidFill>
                <a:latin typeface="Watford DB" pitchFamily="2" charset="0"/>
                <a:ea typeface="造字工房劲黑（非商用）常规体" pitchFamily="50" charset="-122"/>
              </a:endParaRPr>
            </a:p>
          </p:txBody>
        </p:sp>
      </p:grpSp>
      <p:cxnSp>
        <p:nvCxnSpPr>
          <p:cNvPr id="29" name="直接连接符 28"/>
          <p:cNvCxnSpPr/>
          <p:nvPr/>
        </p:nvCxnSpPr>
        <p:spPr>
          <a:xfrm>
            <a:off x="3791691" y="1273625"/>
            <a:ext cx="0" cy="3564000"/>
          </a:xfrm>
          <a:prstGeom prst="line">
            <a:avLst/>
          </a:prstGeom>
          <a:ln w="25400">
            <a:solidFill>
              <a:srgbClr val="009900"/>
            </a:solidFill>
            <a:prstDash val="sysDot"/>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777742" y="1094331"/>
            <a:ext cx="768476" cy="830997"/>
            <a:chOff x="1008115" y="2477022"/>
            <a:chExt cx="1360493" cy="1471178"/>
          </a:xfrm>
          <a:solidFill>
            <a:srgbClr val="3F26FA"/>
          </a:solidFill>
        </p:grpSpPr>
        <p:grpSp>
          <p:nvGrpSpPr>
            <p:cNvPr id="31" name="组合 30"/>
            <p:cNvGrpSpPr/>
            <p:nvPr/>
          </p:nvGrpSpPr>
          <p:grpSpPr>
            <a:xfrm>
              <a:off x="1008115" y="2542722"/>
              <a:ext cx="1360493" cy="1360493"/>
              <a:chOff x="304800" y="673100"/>
              <a:chExt cx="4000500" cy="4000500"/>
            </a:xfrm>
            <a:grpFill/>
            <a:effectLst>
              <a:outerShdw blurRad="444500" dist="254000" dir="8100000" algn="tr" rotWithShape="0">
                <a:prstClr val="black">
                  <a:alpha val="50000"/>
                </a:prstClr>
              </a:outerShdw>
            </a:effectLst>
          </p:grpSpPr>
          <p:sp>
            <p:nvSpPr>
              <p:cNvPr id="33" name="同心圆 46"/>
              <p:cNvSpPr/>
              <p:nvPr/>
            </p:nvSpPr>
            <p:spPr>
              <a:xfrm>
                <a:off x="304800" y="673100"/>
                <a:ext cx="4000500" cy="4000500"/>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34" name="椭圆 33"/>
              <p:cNvSpPr/>
              <p:nvPr/>
            </p:nvSpPr>
            <p:spPr>
              <a:xfrm>
                <a:off x="392113" y="760413"/>
                <a:ext cx="3825874" cy="3825874"/>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32" name="TextBox 45"/>
            <p:cNvSpPr txBox="1"/>
            <p:nvPr/>
          </p:nvSpPr>
          <p:spPr>
            <a:xfrm>
              <a:off x="1132668" y="2477022"/>
              <a:ext cx="1172629" cy="1471178"/>
            </a:xfrm>
            <a:prstGeom prst="rect">
              <a:avLst/>
            </a:prstGeom>
            <a:noFill/>
            <a:ln>
              <a:noFill/>
            </a:ln>
          </p:spPr>
          <p:txBody>
            <a:bodyPr wrap="none" rtlCol="0">
              <a:spAutoFit/>
            </a:bodyPr>
            <a:lstStyle/>
            <a:p>
              <a:r>
                <a:rPr lang="en-US" altLang="zh-CN" sz="4800" dirty="0">
                  <a:solidFill>
                    <a:schemeClr val="tx2">
                      <a:lumMod val="75000"/>
                    </a:schemeClr>
                  </a:solidFill>
                  <a:latin typeface="Watford DB" pitchFamily="2" charset="0"/>
                  <a:ea typeface="造字工房劲黑（非商用）常规体" pitchFamily="50" charset="-122"/>
                </a:rPr>
                <a:t>1</a:t>
              </a:r>
              <a:endParaRPr lang="zh-CN" altLang="en-US" sz="4800" dirty="0">
                <a:solidFill>
                  <a:schemeClr val="tx2">
                    <a:lumMod val="75000"/>
                  </a:schemeClr>
                </a:solidFill>
                <a:latin typeface="Watford DB" pitchFamily="2" charset="0"/>
                <a:ea typeface="造字工房劲黑（非商用）常规体" pitchFamily="50" charset="-122"/>
              </a:endParaRPr>
            </a:p>
          </p:txBody>
        </p:sp>
      </p:grpSp>
      <p:sp>
        <p:nvSpPr>
          <p:cNvPr id="35" name="TextBox 6"/>
          <p:cNvSpPr txBox="1">
            <a:spLocks noChangeArrowheads="1"/>
          </p:cNvSpPr>
          <p:nvPr/>
        </p:nvSpPr>
        <p:spPr bwMode="auto">
          <a:xfrm>
            <a:off x="3835072" y="1272109"/>
            <a:ext cx="209987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项目简介</a:t>
            </a:r>
            <a:endParaRPr lang="zh-CN" altLang="zh-CN" b="1" dirty="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36" name="TextBox 6"/>
          <p:cNvSpPr txBox="1">
            <a:spLocks noChangeArrowheads="1"/>
          </p:cNvSpPr>
          <p:nvPr/>
        </p:nvSpPr>
        <p:spPr bwMode="auto">
          <a:xfrm>
            <a:off x="3835072" y="2187630"/>
            <a:ext cx="24667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市场分析</a:t>
            </a:r>
            <a:endParaRPr lang="zh-CN" altLang="zh-CN"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37" name="TextBox 6"/>
          <p:cNvSpPr txBox="1">
            <a:spLocks noChangeArrowheads="1"/>
          </p:cNvSpPr>
          <p:nvPr/>
        </p:nvSpPr>
        <p:spPr bwMode="auto">
          <a:xfrm>
            <a:off x="3835072" y="3157158"/>
            <a:ext cx="212993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rgbClr val="009900"/>
                </a:solidFill>
                <a:latin typeface="方正兰亭细黑_GBK" panose="02010600030101010101" charset="-122"/>
                <a:ea typeface="方正兰亭细黑_GBK" panose="02010600030101010101" charset="-122"/>
                <a:cs typeface="方正兰亭细黑_GBK_M" panose="02010600030101010101" charset="2"/>
              </a:rPr>
              <a:t>概要设计</a:t>
            </a:r>
            <a:endParaRPr lang="zh-CN" altLang="zh-CN" b="1" dirty="0">
              <a:solidFill>
                <a:srgbClr val="009900"/>
              </a:solidFill>
              <a:latin typeface="方正兰亭细黑_GBK" panose="02010600030101010101" charset="-122"/>
              <a:ea typeface="方正兰亭细黑_GBK" panose="02010600030101010101" charset="-122"/>
              <a:cs typeface="方正兰亭细黑_GBK_M" panose="02010600030101010101" charset="2"/>
            </a:endParaRPr>
          </a:p>
        </p:txBody>
      </p:sp>
      <p:sp>
        <p:nvSpPr>
          <p:cNvPr id="38" name="TextBox 6"/>
          <p:cNvSpPr txBox="1">
            <a:spLocks noChangeArrowheads="1"/>
          </p:cNvSpPr>
          <p:nvPr/>
        </p:nvSpPr>
        <p:spPr bwMode="auto">
          <a:xfrm>
            <a:off x="3835072" y="4176495"/>
            <a:ext cx="21879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b="1" dirty="0" smtClean="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rPr>
              <a:t>项目计划</a:t>
            </a:r>
            <a:endParaRPr lang="zh-CN" altLang="zh-CN" b="1" dirty="0">
              <a:solidFill>
                <a:schemeClr val="tx2">
                  <a:lumMod val="75000"/>
                </a:schemeClr>
              </a:solidFill>
              <a:latin typeface="方正兰亭细黑_GBK" panose="02010600030101010101" charset="-122"/>
              <a:ea typeface="方正兰亭细黑_GBK" panose="02010600030101010101" charset="-122"/>
              <a:cs typeface="方正兰亭细黑_GBK_M" panose="02010600030101010101" charset="2"/>
            </a:endParaRPr>
          </a:p>
        </p:txBody>
      </p:sp>
    </p:spTree>
    <p:extLst>
      <p:ext uri="{BB962C8B-B14F-4D97-AF65-F5344CB8AC3E}">
        <p14:creationId xmlns="" xmlns:p14="http://schemas.microsoft.com/office/powerpoint/2010/main" val="11014801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00"/>
                                        <p:tgtEl>
                                          <p:spTgt spid="10"/>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13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800"/>
                            </p:stCondLst>
                            <p:childTnLst>
                              <p:par>
                                <p:cTn id="29" presetID="10"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47"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5" grpId="0"/>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1553045" y="242192"/>
            <a:ext cx="274777" cy="274777"/>
          </a:xfrm>
          <a:prstGeom prst="ellipse">
            <a:avLst/>
          </a:prstGeom>
          <a:solidFill>
            <a:schemeClr val="tx2">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TextBox 51"/>
          <p:cNvSpPr txBox="1"/>
          <p:nvPr/>
        </p:nvSpPr>
        <p:spPr>
          <a:xfrm>
            <a:off x="1815122" y="184559"/>
            <a:ext cx="1364476"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概要设计</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16" name="矩形 15"/>
          <p:cNvSpPr/>
          <p:nvPr/>
        </p:nvSpPr>
        <p:spPr>
          <a:xfrm>
            <a:off x="616225" y="1523996"/>
            <a:ext cx="970556" cy="596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t>上料</a:t>
            </a:r>
            <a:endParaRPr lang="en-US" altLang="zh-CN" sz="1600" dirty="0"/>
          </a:p>
        </p:txBody>
      </p:sp>
      <p:cxnSp>
        <p:nvCxnSpPr>
          <p:cNvPr id="17" name="直接箭头连接符 16"/>
          <p:cNvCxnSpPr>
            <a:stCxn id="16" idx="3"/>
            <a:endCxn id="18" idx="1"/>
          </p:cNvCxnSpPr>
          <p:nvPr/>
        </p:nvCxnSpPr>
        <p:spPr>
          <a:xfrm>
            <a:off x="1586781" y="1822170"/>
            <a:ext cx="387792" cy="1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矩形 17"/>
          <p:cNvSpPr/>
          <p:nvPr/>
        </p:nvSpPr>
        <p:spPr>
          <a:xfrm>
            <a:off x="1974573" y="1523996"/>
            <a:ext cx="957304" cy="596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t>点胶</a:t>
            </a:r>
            <a:endParaRPr lang="en-US" altLang="zh-CN" sz="1600" dirty="0"/>
          </a:p>
        </p:txBody>
      </p:sp>
      <p:cxnSp>
        <p:nvCxnSpPr>
          <p:cNvPr id="19" name="直接箭头连接符 18"/>
          <p:cNvCxnSpPr>
            <a:stCxn id="18" idx="3"/>
            <a:endCxn id="20" idx="1"/>
          </p:cNvCxnSpPr>
          <p:nvPr/>
        </p:nvCxnSpPr>
        <p:spPr>
          <a:xfrm>
            <a:off x="2931877" y="1822170"/>
            <a:ext cx="381165" cy="1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矩形 19"/>
          <p:cNvSpPr/>
          <p:nvPr/>
        </p:nvSpPr>
        <p:spPr>
          <a:xfrm>
            <a:off x="3313042" y="1523996"/>
            <a:ext cx="970557" cy="596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t>小白板对中调偏芯</a:t>
            </a:r>
            <a:endParaRPr lang="en-US" altLang="zh-CN" sz="1400" dirty="0"/>
          </a:p>
        </p:txBody>
      </p:sp>
      <p:cxnSp>
        <p:nvCxnSpPr>
          <p:cNvPr id="21" name="直接箭头连接符 20"/>
          <p:cNvCxnSpPr>
            <a:stCxn id="20" idx="3"/>
            <a:endCxn id="22" idx="1"/>
          </p:cNvCxnSpPr>
          <p:nvPr/>
        </p:nvCxnSpPr>
        <p:spPr>
          <a:xfrm>
            <a:off x="4283599" y="1822170"/>
            <a:ext cx="374539" cy="1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矩形 21"/>
          <p:cNvSpPr/>
          <p:nvPr/>
        </p:nvSpPr>
        <p:spPr>
          <a:xfrm>
            <a:off x="4658138" y="1523996"/>
            <a:ext cx="970557" cy="596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t>图卡（或平行光管）调焦</a:t>
            </a:r>
            <a:r>
              <a:rPr lang="en-US" altLang="zh-CN" sz="1200" dirty="0"/>
              <a:t>/</a:t>
            </a:r>
            <a:r>
              <a:rPr lang="zh-CN" altLang="en-US" sz="1200" dirty="0"/>
              <a:t>偏芯</a:t>
            </a:r>
            <a:endParaRPr lang="en-US" altLang="zh-CN" sz="1200" dirty="0"/>
          </a:p>
        </p:txBody>
      </p:sp>
      <p:cxnSp>
        <p:nvCxnSpPr>
          <p:cNvPr id="23" name="直接箭头连接符 22"/>
          <p:cNvCxnSpPr>
            <a:stCxn id="22" idx="3"/>
            <a:endCxn id="24" idx="1"/>
          </p:cNvCxnSpPr>
          <p:nvPr/>
        </p:nvCxnSpPr>
        <p:spPr>
          <a:xfrm>
            <a:off x="5628695" y="1822170"/>
            <a:ext cx="367912" cy="1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矩形 23"/>
          <p:cNvSpPr/>
          <p:nvPr/>
        </p:nvSpPr>
        <p:spPr>
          <a:xfrm>
            <a:off x="5996607" y="1523996"/>
            <a:ext cx="970557" cy="596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t>UV</a:t>
            </a:r>
            <a:r>
              <a:rPr lang="zh-CN" altLang="en-US" sz="1600" dirty="0"/>
              <a:t>固化</a:t>
            </a:r>
            <a:endParaRPr lang="en-US" altLang="zh-CN" sz="1600" dirty="0"/>
          </a:p>
        </p:txBody>
      </p:sp>
      <p:cxnSp>
        <p:nvCxnSpPr>
          <p:cNvPr id="25" name="直接箭头连接符 24"/>
          <p:cNvCxnSpPr>
            <a:stCxn id="24" idx="3"/>
            <a:endCxn id="26" idx="1"/>
          </p:cNvCxnSpPr>
          <p:nvPr/>
        </p:nvCxnSpPr>
        <p:spPr>
          <a:xfrm>
            <a:off x="6967164" y="1822170"/>
            <a:ext cx="374539" cy="1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矩形 25"/>
          <p:cNvSpPr/>
          <p:nvPr/>
        </p:nvSpPr>
        <p:spPr>
          <a:xfrm>
            <a:off x="7341703" y="1523996"/>
            <a:ext cx="970557" cy="596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t>下料</a:t>
            </a:r>
            <a:endParaRPr lang="en-US" altLang="zh-CN" sz="1600" dirty="0"/>
          </a:p>
        </p:txBody>
      </p:sp>
      <p:cxnSp>
        <p:nvCxnSpPr>
          <p:cNvPr id="27" name="直接连接符 26"/>
          <p:cNvCxnSpPr>
            <a:stCxn id="16" idx="2"/>
          </p:cNvCxnSpPr>
          <p:nvPr/>
        </p:nvCxnSpPr>
        <p:spPr>
          <a:xfrm rot="5400000">
            <a:off x="805856" y="2414418"/>
            <a:ext cx="589723" cy="1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2243" y="2723322"/>
            <a:ext cx="77525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16200000" flipH="1">
            <a:off x="457199" y="2975109"/>
            <a:ext cx="523461" cy="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2598" y="3226900"/>
            <a:ext cx="338554" cy="1139687"/>
          </a:xfrm>
          <a:prstGeom prst="rect">
            <a:avLst/>
          </a:prstGeom>
          <a:noFill/>
          <a:ln w="3175">
            <a:solidFill>
              <a:schemeClr val="tx1"/>
            </a:solidFill>
          </a:ln>
        </p:spPr>
        <p:txBody>
          <a:bodyPr vert="eaVert" wrap="square" rtlCol="0">
            <a:spAutoFit/>
          </a:bodyPr>
          <a:lstStyle/>
          <a:p>
            <a:r>
              <a:rPr lang="en-US" altLang="zh-CN" sz="1000" dirty="0"/>
              <a:t>PCB</a:t>
            </a:r>
            <a:r>
              <a:rPr lang="zh-CN" altLang="en-US" sz="1000" dirty="0"/>
              <a:t>上料</a:t>
            </a:r>
          </a:p>
        </p:txBody>
      </p:sp>
      <p:cxnSp>
        <p:nvCxnSpPr>
          <p:cNvPr id="31" name="直接箭头连接符 30"/>
          <p:cNvCxnSpPr/>
          <p:nvPr/>
        </p:nvCxnSpPr>
        <p:spPr>
          <a:xfrm rot="16200000" flipH="1">
            <a:off x="841513" y="2975109"/>
            <a:ext cx="523461" cy="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40288" y="3226900"/>
            <a:ext cx="338554" cy="1139687"/>
          </a:xfrm>
          <a:prstGeom prst="rect">
            <a:avLst/>
          </a:prstGeom>
          <a:noFill/>
          <a:ln w="3175">
            <a:solidFill>
              <a:schemeClr val="tx1"/>
            </a:solidFill>
          </a:ln>
        </p:spPr>
        <p:txBody>
          <a:bodyPr vert="eaVert" wrap="square" rtlCol="0">
            <a:spAutoFit/>
          </a:bodyPr>
          <a:lstStyle/>
          <a:p>
            <a:r>
              <a:rPr lang="zh-CN" altLang="en-US" sz="1000" dirty="0"/>
              <a:t>镜头上料</a:t>
            </a:r>
          </a:p>
        </p:txBody>
      </p:sp>
      <p:cxnSp>
        <p:nvCxnSpPr>
          <p:cNvPr id="33" name="直接箭头连接符 32"/>
          <p:cNvCxnSpPr>
            <a:endCxn id="34" idx="0"/>
          </p:cNvCxnSpPr>
          <p:nvPr/>
        </p:nvCxnSpPr>
        <p:spPr>
          <a:xfrm rot="16200000" flipH="1">
            <a:off x="1243367" y="2977451"/>
            <a:ext cx="496952" cy="1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15844" y="3226900"/>
            <a:ext cx="353943" cy="1139687"/>
          </a:xfrm>
          <a:prstGeom prst="rect">
            <a:avLst/>
          </a:prstGeom>
          <a:noFill/>
          <a:ln w="3175">
            <a:solidFill>
              <a:schemeClr val="tx1"/>
            </a:solidFill>
          </a:ln>
        </p:spPr>
        <p:txBody>
          <a:bodyPr vert="eaVert" wrap="square" rtlCol="0">
            <a:spAutoFit/>
          </a:bodyPr>
          <a:lstStyle/>
          <a:p>
            <a:r>
              <a:rPr lang="zh-CN" altLang="en-US" sz="1000" dirty="0"/>
              <a:t>扫码</a:t>
            </a:r>
          </a:p>
        </p:txBody>
      </p:sp>
      <p:cxnSp>
        <p:nvCxnSpPr>
          <p:cNvPr id="35" name="直接箭头连接符 34"/>
          <p:cNvCxnSpPr>
            <a:stCxn id="18" idx="2"/>
            <a:endCxn id="36" idx="0"/>
          </p:cNvCxnSpPr>
          <p:nvPr/>
        </p:nvCxnSpPr>
        <p:spPr>
          <a:xfrm rot="16200000" flipH="1">
            <a:off x="1900673" y="2672895"/>
            <a:ext cx="1106557" cy="1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5400" y="3226900"/>
            <a:ext cx="338554" cy="1139687"/>
          </a:xfrm>
          <a:prstGeom prst="rect">
            <a:avLst/>
          </a:prstGeom>
          <a:noFill/>
          <a:ln w="3175">
            <a:solidFill>
              <a:schemeClr val="tx1"/>
            </a:solidFill>
          </a:ln>
        </p:spPr>
        <p:txBody>
          <a:bodyPr vert="eaVert" wrap="square" rtlCol="0">
            <a:spAutoFit/>
          </a:bodyPr>
          <a:lstStyle/>
          <a:p>
            <a:r>
              <a:rPr lang="zh-CN" altLang="en-US" sz="1000" dirty="0"/>
              <a:t>点胶控制</a:t>
            </a:r>
          </a:p>
        </p:txBody>
      </p:sp>
      <p:cxnSp>
        <p:nvCxnSpPr>
          <p:cNvPr id="37" name="直接连接符 36"/>
          <p:cNvCxnSpPr/>
          <p:nvPr/>
        </p:nvCxnSpPr>
        <p:spPr>
          <a:xfrm rot="5400000">
            <a:off x="3462917" y="2407792"/>
            <a:ext cx="589723" cy="1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32921" y="2710066"/>
            <a:ext cx="815009" cy="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16200000" flipH="1">
            <a:off x="3067878" y="2968483"/>
            <a:ext cx="523461" cy="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19656" y="3220274"/>
            <a:ext cx="338554" cy="1139687"/>
          </a:xfrm>
          <a:prstGeom prst="rect">
            <a:avLst/>
          </a:prstGeom>
          <a:noFill/>
          <a:ln w="3175">
            <a:solidFill>
              <a:schemeClr val="tx1"/>
            </a:solidFill>
          </a:ln>
        </p:spPr>
        <p:txBody>
          <a:bodyPr vert="eaVert" wrap="square" rtlCol="0">
            <a:spAutoFit/>
          </a:bodyPr>
          <a:lstStyle/>
          <a:p>
            <a:r>
              <a:rPr lang="zh-CN" altLang="en-US" sz="1000" dirty="0"/>
              <a:t>图像采集</a:t>
            </a:r>
            <a:r>
              <a:rPr lang="en-US" altLang="zh-CN" sz="1000" dirty="0"/>
              <a:t>/</a:t>
            </a:r>
            <a:r>
              <a:rPr lang="zh-CN" altLang="en-US" sz="1000" dirty="0"/>
              <a:t>光源</a:t>
            </a:r>
          </a:p>
        </p:txBody>
      </p:sp>
      <p:cxnSp>
        <p:nvCxnSpPr>
          <p:cNvPr id="41" name="直接箭头连接符 40"/>
          <p:cNvCxnSpPr>
            <a:endCxn id="42" idx="0"/>
          </p:cNvCxnSpPr>
          <p:nvPr/>
        </p:nvCxnSpPr>
        <p:spPr>
          <a:xfrm rot="16200000" flipH="1">
            <a:off x="3506708" y="2966978"/>
            <a:ext cx="503578" cy="30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90727" y="3220274"/>
            <a:ext cx="338554" cy="1139687"/>
          </a:xfrm>
          <a:prstGeom prst="rect">
            <a:avLst/>
          </a:prstGeom>
          <a:noFill/>
          <a:ln w="3175">
            <a:solidFill>
              <a:schemeClr val="tx1"/>
            </a:solidFill>
          </a:ln>
        </p:spPr>
        <p:txBody>
          <a:bodyPr vert="eaVert" wrap="square" rtlCol="0">
            <a:spAutoFit/>
          </a:bodyPr>
          <a:lstStyle/>
          <a:p>
            <a:r>
              <a:rPr lang="zh-CN" altLang="en-US" sz="1000" dirty="0"/>
              <a:t>小白板控制</a:t>
            </a:r>
          </a:p>
        </p:txBody>
      </p:sp>
      <p:cxnSp>
        <p:nvCxnSpPr>
          <p:cNvPr id="43" name="直接箭头连接符 42"/>
          <p:cNvCxnSpPr/>
          <p:nvPr/>
        </p:nvCxnSpPr>
        <p:spPr>
          <a:xfrm rot="16200000" flipH="1">
            <a:off x="3882888" y="2968483"/>
            <a:ext cx="523461" cy="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975054" y="3220274"/>
            <a:ext cx="338554" cy="1139687"/>
          </a:xfrm>
          <a:prstGeom prst="rect">
            <a:avLst/>
          </a:prstGeom>
          <a:noFill/>
          <a:ln w="3175">
            <a:solidFill>
              <a:schemeClr val="tx1"/>
            </a:solidFill>
          </a:ln>
        </p:spPr>
        <p:txBody>
          <a:bodyPr vert="eaVert" wrap="square" rtlCol="0">
            <a:spAutoFit/>
          </a:bodyPr>
          <a:lstStyle/>
          <a:p>
            <a:r>
              <a:rPr lang="zh-CN" altLang="en-US" sz="1000" dirty="0"/>
              <a:t>白板对中偏芯算法</a:t>
            </a:r>
          </a:p>
        </p:txBody>
      </p:sp>
      <p:cxnSp>
        <p:nvCxnSpPr>
          <p:cNvPr id="45" name="直接连接符 44"/>
          <p:cNvCxnSpPr/>
          <p:nvPr/>
        </p:nvCxnSpPr>
        <p:spPr>
          <a:xfrm rot="5400000">
            <a:off x="4933907" y="2421044"/>
            <a:ext cx="589723" cy="1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691269" y="2723323"/>
            <a:ext cx="116619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H="1">
            <a:off x="4439478" y="2975110"/>
            <a:ext cx="523461" cy="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51498" y="3240152"/>
            <a:ext cx="338554" cy="1139687"/>
          </a:xfrm>
          <a:prstGeom prst="rect">
            <a:avLst/>
          </a:prstGeom>
          <a:noFill/>
          <a:ln w="3175">
            <a:solidFill>
              <a:schemeClr val="tx1"/>
            </a:solidFill>
          </a:ln>
        </p:spPr>
        <p:txBody>
          <a:bodyPr vert="eaVert" wrap="square" rtlCol="0">
            <a:spAutoFit/>
          </a:bodyPr>
          <a:lstStyle/>
          <a:p>
            <a:r>
              <a:rPr lang="zh-CN" altLang="en-US" sz="1000" dirty="0"/>
              <a:t>图像采集</a:t>
            </a:r>
            <a:r>
              <a:rPr lang="en-US" altLang="zh-CN" sz="1000" dirty="0"/>
              <a:t>/</a:t>
            </a:r>
            <a:r>
              <a:rPr lang="zh-CN" altLang="en-US" sz="1000" dirty="0"/>
              <a:t>光源</a:t>
            </a:r>
          </a:p>
        </p:txBody>
      </p:sp>
      <p:cxnSp>
        <p:nvCxnSpPr>
          <p:cNvPr id="49" name="直接箭头连接符 48"/>
          <p:cNvCxnSpPr/>
          <p:nvPr/>
        </p:nvCxnSpPr>
        <p:spPr>
          <a:xfrm rot="16200000" flipH="1">
            <a:off x="5214731" y="2975110"/>
            <a:ext cx="523461" cy="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306873" y="3233526"/>
            <a:ext cx="338554" cy="1139687"/>
          </a:xfrm>
          <a:prstGeom prst="rect">
            <a:avLst/>
          </a:prstGeom>
          <a:noFill/>
          <a:ln w="3175">
            <a:solidFill>
              <a:schemeClr val="tx1"/>
            </a:solidFill>
          </a:ln>
        </p:spPr>
        <p:txBody>
          <a:bodyPr vert="eaVert" wrap="square" rtlCol="0">
            <a:spAutoFit/>
          </a:bodyPr>
          <a:lstStyle/>
          <a:p>
            <a:r>
              <a:rPr lang="zh-CN" altLang="en-US" sz="1000" dirty="0"/>
              <a:t>六轴平台控制</a:t>
            </a:r>
          </a:p>
        </p:txBody>
      </p:sp>
      <p:cxnSp>
        <p:nvCxnSpPr>
          <p:cNvPr id="54" name="直接箭头连接符 53"/>
          <p:cNvCxnSpPr/>
          <p:nvPr/>
        </p:nvCxnSpPr>
        <p:spPr>
          <a:xfrm rot="16200000" flipH="1">
            <a:off x="5599043" y="2975110"/>
            <a:ext cx="523461" cy="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84581" y="3233526"/>
            <a:ext cx="338554" cy="1139687"/>
          </a:xfrm>
          <a:prstGeom prst="rect">
            <a:avLst/>
          </a:prstGeom>
          <a:noFill/>
          <a:ln w="3175">
            <a:solidFill>
              <a:schemeClr val="tx1"/>
            </a:solidFill>
          </a:ln>
        </p:spPr>
        <p:txBody>
          <a:bodyPr vert="eaVert" wrap="square" rtlCol="0">
            <a:spAutoFit/>
          </a:bodyPr>
          <a:lstStyle/>
          <a:p>
            <a:r>
              <a:rPr lang="zh-CN" altLang="en-US" sz="1000" dirty="0"/>
              <a:t>图卡调焦偏芯算法</a:t>
            </a:r>
          </a:p>
        </p:txBody>
      </p:sp>
      <p:cxnSp>
        <p:nvCxnSpPr>
          <p:cNvPr id="56" name="直接箭头连接符 55"/>
          <p:cNvCxnSpPr/>
          <p:nvPr/>
        </p:nvCxnSpPr>
        <p:spPr>
          <a:xfrm rot="16200000" flipH="1">
            <a:off x="6064389" y="2675424"/>
            <a:ext cx="1099926" cy="3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453213" y="3233526"/>
            <a:ext cx="338554" cy="1133065"/>
          </a:xfrm>
          <a:prstGeom prst="rect">
            <a:avLst/>
          </a:prstGeom>
          <a:noFill/>
          <a:ln w="3175">
            <a:solidFill>
              <a:schemeClr val="tx1"/>
            </a:solidFill>
          </a:ln>
        </p:spPr>
        <p:txBody>
          <a:bodyPr vert="eaVert" wrap="square" rtlCol="0">
            <a:spAutoFit/>
          </a:bodyPr>
          <a:lstStyle/>
          <a:p>
            <a:r>
              <a:rPr lang="en-US" altLang="zh-CN" sz="1000" dirty="0"/>
              <a:t>UV</a:t>
            </a:r>
            <a:r>
              <a:rPr lang="zh-CN" altLang="en-US" sz="1000" dirty="0"/>
              <a:t>照射控制</a:t>
            </a:r>
          </a:p>
        </p:txBody>
      </p:sp>
      <p:cxnSp>
        <p:nvCxnSpPr>
          <p:cNvPr id="58" name="直接连接符 57"/>
          <p:cNvCxnSpPr/>
          <p:nvPr/>
        </p:nvCxnSpPr>
        <p:spPr>
          <a:xfrm>
            <a:off x="5638799" y="1702906"/>
            <a:ext cx="17227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H="1" flipV="1">
            <a:off x="5499651" y="1384854"/>
            <a:ext cx="62285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61" idx="1"/>
          </p:cNvCxnSpPr>
          <p:nvPr/>
        </p:nvCxnSpPr>
        <p:spPr>
          <a:xfrm>
            <a:off x="5804451" y="1060175"/>
            <a:ext cx="1530626" cy="33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7335077" y="815010"/>
            <a:ext cx="970557" cy="4969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t>NG</a:t>
            </a:r>
            <a:r>
              <a:rPr lang="zh-CN" altLang="en-US" sz="1200" dirty="0"/>
              <a:t>下料</a:t>
            </a:r>
            <a:endParaRPr lang="en-US" altLang="zh-CN" sz="1200" dirty="0"/>
          </a:p>
        </p:txBody>
      </p:sp>
      <p:cxnSp>
        <p:nvCxnSpPr>
          <p:cNvPr id="62" name="直接箭头连接符 61"/>
          <p:cNvCxnSpPr>
            <a:endCxn id="63" idx="0"/>
          </p:cNvCxnSpPr>
          <p:nvPr/>
        </p:nvCxnSpPr>
        <p:spPr>
          <a:xfrm rot="16200000" flipH="1">
            <a:off x="7224745" y="2676198"/>
            <a:ext cx="1113183" cy="1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612795" y="3233526"/>
            <a:ext cx="338554" cy="1139687"/>
          </a:xfrm>
          <a:prstGeom prst="rect">
            <a:avLst/>
          </a:prstGeom>
          <a:noFill/>
          <a:ln w="3175">
            <a:solidFill>
              <a:schemeClr val="tx1"/>
            </a:solidFill>
          </a:ln>
        </p:spPr>
        <p:txBody>
          <a:bodyPr vert="eaVert" wrap="square" rtlCol="0">
            <a:spAutoFit/>
          </a:bodyPr>
          <a:lstStyle/>
          <a:p>
            <a:r>
              <a:rPr lang="zh-CN" altLang="en-US" sz="1000" dirty="0"/>
              <a:t>下料控制</a:t>
            </a:r>
          </a:p>
        </p:txBody>
      </p:sp>
      <p:sp>
        <p:nvSpPr>
          <p:cNvPr id="64" name="TextBox 63"/>
          <p:cNvSpPr txBox="1"/>
          <p:nvPr/>
        </p:nvSpPr>
        <p:spPr>
          <a:xfrm>
            <a:off x="4929185" y="3240153"/>
            <a:ext cx="338554" cy="1139687"/>
          </a:xfrm>
          <a:prstGeom prst="rect">
            <a:avLst/>
          </a:prstGeom>
          <a:noFill/>
          <a:ln w="3175">
            <a:solidFill>
              <a:schemeClr val="tx1"/>
            </a:solidFill>
          </a:ln>
        </p:spPr>
        <p:txBody>
          <a:bodyPr vert="eaVert" wrap="square" rtlCol="0">
            <a:spAutoFit/>
          </a:bodyPr>
          <a:lstStyle/>
          <a:p>
            <a:r>
              <a:rPr lang="zh-CN" altLang="en-US" sz="1000" dirty="0"/>
              <a:t>中继镜控制</a:t>
            </a:r>
          </a:p>
        </p:txBody>
      </p:sp>
      <p:cxnSp>
        <p:nvCxnSpPr>
          <p:cNvPr id="65" name="直接箭头连接符 64"/>
          <p:cNvCxnSpPr/>
          <p:nvPr/>
        </p:nvCxnSpPr>
        <p:spPr>
          <a:xfrm rot="16200000" flipH="1">
            <a:off x="4823791" y="2981736"/>
            <a:ext cx="523461" cy="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656461" y="3226900"/>
            <a:ext cx="338554" cy="1139687"/>
          </a:xfrm>
          <a:prstGeom prst="rect">
            <a:avLst/>
          </a:prstGeom>
          <a:noFill/>
          <a:ln w="3175">
            <a:solidFill>
              <a:schemeClr val="tx1"/>
            </a:solidFill>
            <a:prstDash val="lgDash"/>
          </a:ln>
        </p:spPr>
        <p:txBody>
          <a:bodyPr vert="eaVert" wrap="square" rtlCol="0">
            <a:spAutoFit/>
          </a:bodyPr>
          <a:lstStyle/>
          <a:p>
            <a:r>
              <a:rPr lang="zh-CN" altLang="en-US" sz="1000" dirty="0"/>
              <a:t>点胶后视觉检测</a:t>
            </a:r>
          </a:p>
        </p:txBody>
      </p:sp>
      <p:sp>
        <p:nvSpPr>
          <p:cNvPr id="67" name="TextBox 66"/>
          <p:cNvSpPr txBox="1"/>
          <p:nvPr/>
        </p:nvSpPr>
        <p:spPr>
          <a:xfrm>
            <a:off x="1914338" y="3226900"/>
            <a:ext cx="338554" cy="1139687"/>
          </a:xfrm>
          <a:prstGeom prst="rect">
            <a:avLst/>
          </a:prstGeom>
          <a:noFill/>
          <a:ln w="3175">
            <a:solidFill>
              <a:schemeClr val="tx1"/>
            </a:solidFill>
            <a:prstDash val="lgDash"/>
          </a:ln>
        </p:spPr>
        <p:txBody>
          <a:bodyPr vert="eaVert" wrap="square" rtlCol="0">
            <a:spAutoFit/>
          </a:bodyPr>
          <a:lstStyle/>
          <a:p>
            <a:r>
              <a:rPr lang="zh-CN" altLang="en-US" sz="1000" dirty="0"/>
              <a:t>点胶前视觉检测</a:t>
            </a:r>
          </a:p>
        </p:txBody>
      </p:sp>
      <p:sp>
        <p:nvSpPr>
          <p:cNvPr id="68" name="TextBox 67"/>
          <p:cNvSpPr txBox="1"/>
          <p:nvPr/>
        </p:nvSpPr>
        <p:spPr>
          <a:xfrm>
            <a:off x="3226905" y="4432848"/>
            <a:ext cx="2796208" cy="246221"/>
          </a:xfrm>
          <a:prstGeom prst="rect">
            <a:avLst/>
          </a:prstGeom>
          <a:noFill/>
          <a:ln w="3175">
            <a:solidFill>
              <a:schemeClr val="tx1"/>
            </a:solidFill>
            <a:prstDash val="lgDash"/>
          </a:ln>
        </p:spPr>
        <p:txBody>
          <a:bodyPr vert="horz" wrap="square" rtlCol="0">
            <a:spAutoFit/>
          </a:bodyPr>
          <a:lstStyle/>
          <a:p>
            <a:pPr algn="ctr"/>
            <a:r>
              <a:rPr lang="zh-CN" altLang="en-US" sz="1000" dirty="0"/>
              <a:t>成像质量检测分级</a:t>
            </a:r>
          </a:p>
        </p:txBody>
      </p:sp>
      <p:sp>
        <p:nvSpPr>
          <p:cNvPr id="69" name="TextBox 165"/>
          <p:cNvSpPr txBox="1"/>
          <p:nvPr/>
        </p:nvSpPr>
        <p:spPr>
          <a:xfrm>
            <a:off x="6347792" y="4432847"/>
            <a:ext cx="1957842" cy="246222"/>
          </a:xfrm>
          <a:prstGeom prst="rect">
            <a:avLst/>
          </a:prstGeom>
          <a:noFill/>
          <a:ln w="3175">
            <a:solidFill>
              <a:schemeClr val="tx1"/>
            </a:solidFill>
            <a:prstDash val="lgDash"/>
          </a:ln>
        </p:spPr>
        <p:txBody>
          <a:bodyPr vert="horz" wrap="square" rtlCol="0">
            <a:spAutoFit/>
          </a:bodyPr>
          <a:lstStyle/>
          <a:p>
            <a:pPr algn="ctr"/>
            <a:r>
              <a:rPr lang="zh-CN" altLang="en-US" sz="1000" dirty="0"/>
              <a:t>生成统计报表</a:t>
            </a:r>
          </a:p>
        </p:txBody>
      </p:sp>
      <p:sp>
        <p:nvSpPr>
          <p:cNvPr id="70" name="TextBox 69"/>
          <p:cNvSpPr txBox="1"/>
          <p:nvPr/>
        </p:nvSpPr>
        <p:spPr>
          <a:xfrm>
            <a:off x="0" y="674975"/>
            <a:ext cx="4083169" cy="276999"/>
          </a:xfrm>
          <a:prstGeom prst="rect">
            <a:avLst/>
          </a:prstGeom>
          <a:noFill/>
        </p:spPr>
        <p:txBody>
          <a:bodyPr wrap="none" rtlCol="0">
            <a:spAutoFit/>
          </a:bodyPr>
          <a:lstStyle/>
          <a:p>
            <a:r>
              <a:rPr lang="zh-CN" altLang="en-US" sz="1200" spc="300" dirty="0" smtClean="0">
                <a:latin typeface="方正姚体" pitchFamily="2" charset="-122"/>
                <a:ea typeface="方正姚体" pitchFamily="2" charset="-122"/>
              </a:rPr>
              <a:t>运泰利负责： </a:t>
            </a:r>
            <a:r>
              <a:rPr lang="zh-CN" altLang="en-US" sz="1000" spc="300" dirty="0" smtClean="0">
                <a:latin typeface="+mj-ea"/>
                <a:ea typeface="+mj-ea"/>
              </a:rPr>
              <a:t>机构设计、运动控制底层算法及驱动</a:t>
            </a:r>
          </a:p>
        </p:txBody>
      </p:sp>
      <p:sp>
        <p:nvSpPr>
          <p:cNvPr id="71" name="TextBox 70"/>
          <p:cNvSpPr txBox="1"/>
          <p:nvPr/>
        </p:nvSpPr>
        <p:spPr>
          <a:xfrm>
            <a:off x="0" y="920141"/>
            <a:ext cx="5634876" cy="276999"/>
          </a:xfrm>
          <a:prstGeom prst="rect">
            <a:avLst/>
          </a:prstGeom>
          <a:noFill/>
        </p:spPr>
        <p:txBody>
          <a:bodyPr wrap="none" rtlCol="0">
            <a:spAutoFit/>
          </a:bodyPr>
          <a:lstStyle/>
          <a:p>
            <a:r>
              <a:rPr lang="zh-CN" altLang="en-US" sz="1200" spc="300" dirty="0" smtClean="0">
                <a:latin typeface="方正姚体" pitchFamily="2" charset="-122"/>
                <a:ea typeface="方正姚体" pitchFamily="2" charset="-122"/>
              </a:rPr>
              <a:t>博明负责： </a:t>
            </a:r>
            <a:r>
              <a:rPr lang="zh-CN" altLang="en-US" sz="1000" spc="300" dirty="0" smtClean="0">
                <a:latin typeface="+mn-ea"/>
              </a:rPr>
              <a:t>视觉算法、</a:t>
            </a:r>
            <a:r>
              <a:rPr lang="en-US" altLang="zh-CN" sz="1000" spc="300" dirty="0" smtClean="0">
                <a:latin typeface="+mn-ea"/>
              </a:rPr>
              <a:t>AA</a:t>
            </a:r>
            <a:r>
              <a:rPr lang="zh-CN" altLang="en-US" sz="1000" spc="300" dirty="0" smtClean="0">
                <a:latin typeface="+mn-ea"/>
              </a:rPr>
              <a:t>优化算法、光学成像系统、标定系统、软件</a:t>
            </a:r>
            <a:r>
              <a:rPr lang="en-US" altLang="zh-CN" sz="1000" spc="300" dirty="0" smtClean="0">
                <a:latin typeface="+mn-ea"/>
              </a:rPr>
              <a:t>UI</a:t>
            </a:r>
            <a:endParaRPr lang="zh-CN" altLang="en-US" sz="1000" spc="300" dirty="0">
              <a:latin typeface="+mn-ea"/>
            </a:endParaRPr>
          </a:p>
        </p:txBody>
      </p:sp>
    </p:spTree>
    <p:extLst>
      <p:ext uri="{BB962C8B-B14F-4D97-AF65-F5344CB8AC3E}">
        <p14:creationId xmlns="" xmlns:p14="http://schemas.microsoft.com/office/powerpoint/2010/main" val="3861651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300"/>
                                        <p:tgtEl>
                                          <p:spTgt spid="51"/>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ppt_x</p:attrName>
                                        </p:attrNameLst>
                                      </p:cBhvr>
                                      <p:tavLst>
                                        <p:tav tm="0">
                                          <p:val>
                                            <p:strVal val="#ppt_x-#ppt_w*1.125000"/>
                                          </p:val>
                                        </p:tav>
                                        <p:tav tm="100000">
                                          <p:val>
                                            <p:strVal val="#ppt_x"/>
                                          </p:val>
                                        </p:tav>
                                      </p:tavLst>
                                    </p:anim>
                                    <p:animEffect transition="in" filter="wipe(right)">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1074</Words>
  <Application>Microsoft Office PowerPoint</Application>
  <PresentationFormat>全屏显示(16:9)</PresentationFormat>
  <Paragraphs>173</Paragraphs>
  <Slides>17</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Calibri</vt:lpstr>
      <vt:lpstr>微软雅黑</vt:lpstr>
      <vt:lpstr>方正姚体</vt:lpstr>
      <vt:lpstr>方正综艺简体</vt:lpstr>
      <vt:lpstr>超研澤中鋼筆行楷</vt:lpstr>
      <vt:lpstr>方正兰亭细黑_GBK</vt:lpstr>
      <vt:lpstr>方正兰亭细黑_GBK_M</vt:lpstr>
      <vt:lpstr>Watford DB</vt:lpstr>
      <vt:lpstr>造字工房劲黑（非商用）常规体</vt:lpstr>
      <vt:lpstr>等线</vt:lpstr>
      <vt:lpstr>Wingdings</vt:lpstr>
      <vt:lpstr>Times New Roman</vt:lpstr>
      <vt:lpstr>华文楷体</vt:lpstr>
      <vt:lpstr>方正大黑简体</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Company>www.microsoft.com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方伟</dc:creator>
  <cp:keywords>ppt</cp:keywords>
  <cp:lastModifiedBy>Liu Ping</cp:lastModifiedBy>
  <cp:revision>154</cp:revision>
  <dcterms:created xsi:type="dcterms:W3CDTF">2015-01-22T11:01:00Z</dcterms:created>
  <dcterms:modified xsi:type="dcterms:W3CDTF">2017-06-16T08:50:44Z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