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0" r:id="rId3"/>
    <p:sldId id="261" r:id="rId4"/>
    <p:sldId id="262" r:id="rId5"/>
    <p:sldId id="303" r:id="rId6"/>
    <p:sldId id="336" r:id="rId7"/>
    <p:sldId id="334" r:id="rId8"/>
    <p:sldId id="341" r:id="rId9"/>
    <p:sldId id="268" r:id="rId10"/>
    <p:sldId id="270"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4715" autoAdjust="0"/>
  </p:normalViewPr>
  <p:slideViewPr>
    <p:cSldViewPr snapToGrid="0">
      <p:cViewPr varScale="1">
        <p:scale>
          <a:sx n="61" d="100"/>
          <a:sy n="61" d="100"/>
        </p:scale>
        <p:origin x="1074" y="7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buFont typeface="Arial" panose="020B0604020202020204" pitchFamily="34" charset="0"/>
              <a:buNone/>
              <a:defRPr sz="1200">
                <a:latin typeface="Calibri" panose="020F0502020204030204" pitchFamily="34" charset="0"/>
              </a:defRPr>
            </a:lvl1pPr>
          </a:lstStyle>
          <a:p>
            <a:pPr>
              <a:defRPr/>
            </a:pPr>
            <a:endParaRPr lang="en-IN"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Calibri" panose="020F0502020204030204" pitchFamily="34" charset="0"/>
              </a:defRPr>
            </a:lvl1pPr>
          </a:lstStyle>
          <a:p>
            <a:pPr>
              <a:defRPr/>
            </a:pPr>
            <a:endParaRPr lang="en-I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lstStyle>
            <a:lvl1pPr eaLnBrk="1" hangingPunct="1">
              <a:buFont typeface="Arial" panose="020B0604020202020204" pitchFamily="34" charset="0"/>
              <a:buNone/>
              <a:defRPr sz="1200">
                <a:latin typeface="Calibri" panose="020F0502020204030204" pitchFamily="34" charset="0"/>
              </a:defRPr>
            </a:lvl1pPr>
          </a:lstStyle>
          <a:p>
            <a:pPr>
              <a:defRPr/>
            </a:pPr>
            <a:endParaRPr lang="en-I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pPr>
              <a:defRPr/>
            </a:pPr>
            <a:fld id="{48A7F5B9-59C0-4D12-9628-36ED449F6C44}" type="slidenum">
              <a:rPr lang="en-IN" altLang="en-US"/>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512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pPr>
              <a:buFontTx/>
              <a:buChar char="•"/>
            </a:pPr>
            <a:r>
              <a:rPr lang="en-US" altLang="zh-CN">
                <a:ea typeface="SimSun" panose="02010600030101010101" pitchFamily="2" charset="-122"/>
              </a:rPr>
              <a:t> Don’t include any decorative contents ( images , animations , sounds etc..)</a:t>
            </a:r>
          </a:p>
          <a:p>
            <a:pPr>
              <a:buFontTx/>
              <a:buChar char="•"/>
            </a:pPr>
            <a:r>
              <a:rPr lang="en-US" altLang="zh-CN">
                <a:ea typeface="SimSun" panose="02010600030101010101" pitchFamily="2" charset="-122"/>
              </a:rPr>
              <a:t> Don’t change background in to different colors.</a:t>
            </a:r>
          </a:p>
          <a:p>
            <a:pPr>
              <a:buFontTx/>
              <a:buChar char="•"/>
            </a:pPr>
            <a:r>
              <a:rPr lang="en-US" altLang="zh-CN">
                <a:ea typeface="SimSun" panose="02010600030101010101" pitchFamily="2" charset="-122"/>
              </a:rPr>
              <a:t> Ensure that date of presentation &amp; batch number is updated before sending this ppt.</a:t>
            </a:r>
          </a:p>
        </p:txBody>
      </p:sp>
      <p:sp>
        <p:nvSpPr>
          <p:cNvPr id="51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591F8B46-6552-420F-9AB6-6D9F08B6090C}" type="slidenum">
              <a:rPr lang="en-IN" altLang="en-US" smtClean="0"/>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7171"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pPr>
              <a:buFontTx/>
              <a:buChar char="•"/>
            </a:pPr>
            <a:r>
              <a:rPr lang="en-US" altLang="zh-CN">
                <a:ea typeface="SimSun" panose="02010600030101010101" pitchFamily="2" charset="-122"/>
              </a:rPr>
              <a:t>This order can be varied based on the project Domain</a:t>
            </a:r>
          </a:p>
          <a:p>
            <a:endParaRPr lang="en-US" altLang="zh-CN">
              <a:ea typeface="SimSun" panose="02010600030101010101" pitchFamily="2" charset="-122"/>
            </a:endParaRPr>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C57D6BC9-9379-4888-841C-0FDD8BCDDE24}" type="slidenum">
              <a:rPr lang="en-IN" altLang="en-US" smtClean="0"/>
              <a:t>2</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9219"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pPr>
              <a:buFontTx/>
              <a:buChar char="•"/>
            </a:pPr>
            <a:r>
              <a:rPr lang="en-US" altLang="zh-CN">
                <a:ea typeface="SimSun" panose="02010600030101010101" pitchFamily="2" charset="-122"/>
              </a:rPr>
              <a:t> About the domain of your project (i.e embedded, wireless n/w , Iot etc….)</a:t>
            </a:r>
          </a:p>
          <a:p>
            <a:pPr>
              <a:buFontTx/>
              <a:buChar char="•"/>
            </a:pPr>
            <a:r>
              <a:rPr lang="en-US" altLang="zh-CN">
                <a:ea typeface="SimSun" panose="02010600030101010101" pitchFamily="2" charset="-122"/>
              </a:rPr>
              <a:t> Problems related to your project can be highlighted (Context and background of the idea)</a:t>
            </a:r>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69F55304-014B-4CBD-8FDC-558B500A4041}" type="slidenum">
              <a:rPr lang="en-IN" altLang="en-US" smtClean="0"/>
              <a:t>3</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1267"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pPr>
              <a:buFontTx/>
              <a:buChar char="•"/>
            </a:pPr>
            <a:r>
              <a:rPr lang="en-US" altLang="zh-CN">
                <a:ea typeface="SimSun" panose="02010600030101010101" pitchFamily="2" charset="-122"/>
              </a:rPr>
              <a:t> Discuss about the problem statement identified in your project and their solutions  (not in paragraphs ….only bulletins )</a:t>
            </a:r>
          </a:p>
        </p:txBody>
      </p:sp>
      <p:sp>
        <p:nvSpPr>
          <p:cNvPr id="112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1387CFBD-7FE4-49C6-B771-774EEF8F8F41}" type="slidenum">
              <a:rPr lang="en-IN" altLang="en-US" smtClean="0"/>
              <a:t>4</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3315"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r>
              <a:rPr lang="en-US" altLang="zh-CN">
                <a:ea typeface="SimSun" panose="02010600030101010101" pitchFamily="2" charset="-122"/>
              </a:rPr>
              <a:t>A minimum of 2 to 3 journal papers to be used.</a:t>
            </a:r>
          </a:p>
          <a:p>
            <a:r>
              <a:rPr lang="en-US" altLang="zh-CN">
                <a:ea typeface="SimSun" panose="02010600030101010101" pitchFamily="2" charset="-122"/>
              </a:rPr>
              <a:t>Paper details : title of the paper (or ) Author name of the Journal paper</a:t>
            </a:r>
          </a:p>
          <a:p>
            <a:r>
              <a:rPr lang="en-US" altLang="zh-CN">
                <a:ea typeface="SimSun" panose="02010600030101010101" pitchFamily="2" charset="-122"/>
              </a:rPr>
              <a:t>Journal Detail : Name of the journal , year , volume no , issue no</a:t>
            </a:r>
          </a:p>
          <a:p>
            <a:r>
              <a:rPr lang="en-US" altLang="zh-CN">
                <a:ea typeface="SimSun" panose="02010600030101010101" pitchFamily="2" charset="-122"/>
              </a:rPr>
              <a:t>Methodology : Technique , Algorithm, Domain etc…</a:t>
            </a:r>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6B731723-A486-4735-BD6A-00222A7B791B}" type="slidenum">
              <a:rPr lang="en-IN" altLang="en-US" smtClean="0"/>
              <a:t>5</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SimSun" panose="02010600030101010101" pitchFamily="2" charset="-122"/>
              </a:rPr>
              <a:t>A minimum of 2 to 3 journal papers to be used.</a:t>
            </a:r>
          </a:p>
          <a:p>
            <a:r>
              <a:rPr lang="en-US" altLang="zh-CN">
                <a:ea typeface="SimSun" panose="02010600030101010101" pitchFamily="2" charset="-122"/>
              </a:rPr>
              <a:t>Paper details : title of the paper (or ) Author name of the Journal paper</a:t>
            </a:r>
          </a:p>
          <a:p>
            <a:r>
              <a:rPr lang="en-US" altLang="zh-CN">
                <a:ea typeface="SimSun" panose="02010600030101010101" pitchFamily="2" charset="-122"/>
              </a:rPr>
              <a:t>Journal Detail : Name of the journal , year , volume no , issue no</a:t>
            </a:r>
          </a:p>
          <a:p>
            <a:r>
              <a:rPr lang="en-US" altLang="zh-CN">
                <a:ea typeface="SimSun" panose="02010600030101010101" pitchFamily="2" charset="-122"/>
              </a:rPr>
              <a:t>Methodology : Technique , Algorithm, Domain etc…</a:t>
            </a:r>
          </a:p>
        </p:txBody>
      </p:sp>
      <p:sp>
        <p:nvSpPr>
          <p:cNvPr id="153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9A576E31-120D-4876-B995-4FEC5E0739CC}" type="slidenum">
              <a:rPr lang="en-IN" altLang="en-US" smtClean="0"/>
              <a:t>6</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7411"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r>
              <a:rPr lang="en-US" altLang="zh-CN">
                <a:ea typeface="SimSun" panose="02010600030101010101" pitchFamily="2" charset="-122"/>
              </a:rPr>
              <a:t>Mention the problem statement ….(what is your project work in statements …….not in paragraph ………only bulletin points)</a:t>
            </a:r>
          </a:p>
        </p:txBody>
      </p:sp>
      <p:sp>
        <p:nvSpPr>
          <p:cNvPr id="1741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0758A10E-AA94-461C-BE72-3A354F69DB3F}" type="slidenum">
              <a:rPr lang="en-IN" altLang="en-US" smtClean="0"/>
              <a:t>7</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8" name="Google Shape;16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0" i="0" u="none">
                <a:solidFill>
                  <a:srgbClr val="000000"/>
                </a:solidFill>
                <a:latin typeface="Arial" panose="020B0604020202020204"/>
                <a:ea typeface="Arial" panose="020B0604020202020204"/>
                <a:cs typeface="Arial" panose="020B0604020202020204"/>
                <a:sym typeface="Arial" panose="020B0604020202020204"/>
              </a:rPr>
              <a:t>8</a:t>
            </a:fld>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21507"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a:lstStyle/>
          <a:p>
            <a:pPr>
              <a:buFontTx/>
              <a:buChar char="•"/>
            </a:pPr>
            <a:r>
              <a:rPr lang="en-US" altLang="zh-CN">
                <a:ea typeface="SimSun" panose="02010600030101010101" pitchFamily="2" charset="-122"/>
              </a:rPr>
              <a:t> Provide the list of references as per journal format</a:t>
            </a:r>
          </a:p>
          <a:p>
            <a:pPr>
              <a:buFontTx/>
              <a:buChar char="•"/>
            </a:pPr>
            <a:r>
              <a:rPr lang="en-US" altLang="zh-CN">
                <a:ea typeface="SimSun" panose="02010600030101010101" pitchFamily="2" charset="-122"/>
              </a:rPr>
              <a:t> Avoid putting links as Google.com, Wikipedia.com etc…. Provide the http link of the page or article refered</a:t>
            </a:r>
          </a:p>
        </p:txBody>
      </p:sp>
      <p:sp>
        <p:nvSpPr>
          <p:cNvPr id="2150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buFontTx/>
              <a:buNone/>
            </a:pPr>
            <a:fld id="{9EA2BE86-4B31-4451-94C5-6C74BC2B6590}" type="slidenum">
              <a:rPr lang="en-IN" altLang="en-US" smtClean="0"/>
              <a:t>9</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4"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5" name="Footer Placeholder 4"/>
          <p:cNvSpPr>
            <a:spLocks noGrp="1"/>
          </p:cNvSpPr>
          <p:nvPr>
            <p:ph type="ftr" sz="quarter" idx="11"/>
          </p:nvPr>
        </p:nvSpPr>
        <p:spPr/>
        <p:txBody>
          <a:bodyPr/>
          <a:lstStyle>
            <a:lvl1pPr>
              <a:defRPr/>
            </a:lvl1pPr>
          </a:lstStyle>
          <a:p>
            <a:pPr>
              <a:defRPr/>
            </a:pPr>
            <a:r>
              <a:rPr lang="en-IN"/>
              <a:t>Batch no : 1</a:t>
            </a:r>
          </a:p>
        </p:txBody>
      </p:sp>
      <p:sp>
        <p:nvSpPr>
          <p:cNvPr id="6" name="Slide Number Placeholder 5"/>
          <p:cNvSpPr>
            <a:spLocks noGrp="1"/>
          </p:cNvSpPr>
          <p:nvPr>
            <p:ph type="sldNum" sz="quarter" idx="12"/>
          </p:nvPr>
        </p:nvSpPr>
        <p:spPr/>
        <p:txBody>
          <a:bodyPr/>
          <a:lstStyle>
            <a:lvl1pPr>
              <a:defRPr/>
            </a:lvl1pPr>
          </a:lstStyle>
          <a:p>
            <a:pPr>
              <a:defRPr/>
            </a:pPr>
            <a:fld id="{EEE627F3-1529-48FE-9426-91E1908060AE}" type="slidenum">
              <a:rPr lang="en-IN" altLang="en-US"/>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5" name="Footer Placeholder 4"/>
          <p:cNvSpPr>
            <a:spLocks noGrp="1"/>
          </p:cNvSpPr>
          <p:nvPr>
            <p:ph type="ftr" sz="quarter" idx="11"/>
          </p:nvPr>
        </p:nvSpPr>
        <p:spPr/>
        <p:txBody>
          <a:bodyPr/>
          <a:lstStyle>
            <a:lvl1pPr>
              <a:defRPr/>
            </a:lvl1pPr>
          </a:lstStyle>
          <a:p>
            <a:pPr>
              <a:defRPr/>
            </a:pPr>
            <a:r>
              <a:rPr lang="en-IN"/>
              <a:t>Batch no : 1</a:t>
            </a:r>
          </a:p>
        </p:txBody>
      </p:sp>
      <p:sp>
        <p:nvSpPr>
          <p:cNvPr id="6" name="Slide Number Placeholder 5"/>
          <p:cNvSpPr>
            <a:spLocks noGrp="1"/>
          </p:cNvSpPr>
          <p:nvPr>
            <p:ph type="sldNum" sz="quarter" idx="12"/>
          </p:nvPr>
        </p:nvSpPr>
        <p:spPr/>
        <p:txBody>
          <a:bodyPr/>
          <a:lstStyle>
            <a:lvl1pPr>
              <a:defRPr/>
            </a:lvl1pPr>
          </a:lstStyle>
          <a:p>
            <a:pPr>
              <a:defRPr/>
            </a:pPr>
            <a:fld id="{9757BB82-3D1F-47D3-A24E-9C9A37C9B2C5}" type="slidenum">
              <a:rPr lang="en-IN" altLang="en-US"/>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endParaRPr lang="en-IN"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5" name="Footer Placeholder 4"/>
          <p:cNvSpPr>
            <a:spLocks noGrp="1"/>
          </p:cNvSpPr>
          <p:nvPr>
            <p:ph type="ftr" sz="quarter" idx="11"/>
          </p:nvPr>
        </p:nvSpPr>
        <p:spPr/>
        <p:txBody>
          <a:bodyPr/>
          <a:lstStyle>
            <a:lvl1pPr>
              <a:defRPr/>
            </a:lvl1pPr>
          </a:lstStyle>
          <a:p>
            <a:pPr>
              <a:defRPr/>
            </a:pPr>
            <a:r>
              <a:rPr lang="en-IN"/>
              <a:t>Batch no : 1</a:t>
            </a:r>
          </a:p>
        </p:txBody>
      </p:sp>
      <p:sp>
        <p:nvSpPr>
          <p:cNvPr id="6" name="Slide Number Placeholder 5"/>
          <p:cNvSpPr>
            <a:spLocks noGrp="1"/>
          </p:cNvSpPr>
          <p:nvPr>
            <p:ph type="sldNum" sz="quarter" idx="12"/>
          </p:nvPr>
        </p:nvSpPr>
        <p:spPr/>
        <p:txBody>
          <a:bodyPr/>
          <a:lstStyle>
            <a:lvl1pPr>
              <a:defRPr/>
            </a:lvl1pPr>
          </a:lstStyle>
          <a:p>
            <a:pPr>
              <a:defRPr/>
            </a:pPr>
            <a:fld id="{34F3BCEF-3917-4533-9A34-889358675DCE}" type="slidenum">
              <a:rPr lang="en-IN" altLang="en-US"/>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5" name="Footer Placeholder 4"/>
          <p:cNvSpPr>
            <a:spLocks noGrp="1"/>
          </p:cNvSpPr>
          <p:nvPr>
            <p:ph type="ftr" sz="quarter" idx="11"/>
          </p:nvPr>
        </p:nvSpPr>
        <p:spPr/>
        <p:txBody>
          <a:bodyPr/>
          <a:lstStyle>
            <a:lvl1pPr>
              <a:defRPr/>
            </a:lvl1pPr>
          </a:lstStyle>
          <a:p>
            <a:pPr>
              <a:defRPr/>
            </a:pPr>
            <a:r>
              <a:rPr lang="en-IN"/>
              <a:t>Batch no : 1</a:t>
            </a:r>
          </a:p>
        </p:txBody>
      </p:sp>
      <p:sp>
        <p:nvSpPr>
          <p:cNvPr id="6" name="Slide Number Placeholder 5"/>
          <p:cNvSpPr>
            <a:spLocks noGrp="1"/>
          </p:cNvSpPr>
          <p:nvPr>
            <p:ph type="sldNum" sz="quarter" idx="12"/>
          </p:nvPr>
        </p:nvSpPr>
        <p:spPr/>
        <p:txBody>
          <a:bodyPr/>
          <a:lstStyle>
            <a:lvl1pPr>
              <a:defRPr/>
            </a:lvl1pPr>
          </a:lstStyle>
          <a:p>
            <a:pPr>
              <a:defRPr/>
            </a:pPr>
            <a:fld id="{7C1483BF-FB93-4863-AADE-4AADF0C0FA00}" type="slidenum">
              <a:rPr lang="en-IN" altLang="en-US"/>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5" name="Footer Placeholder 4"/>
          <p:cNvSpPr>
            <a:spLocks noGrp="1"/>
          </p:cNvSpPr>
          <p:nvPr>
            <p:ph type="ftr" sz="quarter" idx="11"/>
          </p:nvPr>
        </p:nvSpPr>
        <p:spPr/>
        <p:txBody>
          <a:bodyPr/>
          <a:lstStyle>
            <a:lvl1pPr>
              <a:defRPr/>
            </a:lvl1pPr>
          </a:lstStyle>
          <a:p>
            <a:pPr>
              <a:defRPr/>
            </a:pPr>
            <a:r>
              <a:rPr lang="en-IN"/>
              <a:t>Batch no : 1</a:t>
            </a:r>
          </a:p>
        </p:txBody>
      </p:sp>
      <p:sp>
        <p:nvSpPr>
          <p:cNvPr id="6" name="Slide Number Placeholder 5"/>
          <p:cNvSpPr>
            <a:spLocks noGrp="1"/>
          </p:cNvSpPr>
          <p:nvPr>
            <p:ph type="sldNum" sz="quarter" idx="12"/>
          </p:nvPr>
        </p:nvSpPr>
        <p:spPr/>
        <p:txBody>
          <a:bodyPr/>
          <a:lstStyle>
            <a:lvl1pPr>
              <a:defRPr/>
            </a:lvl1pPr>
          </a:lstStyle>
          <a:p>
            <a:pPr>
              <a:defRPr/>
            </a:pPr>
            <a:fld id="{5210ABCA-7C9C-4E9B-89BC-458DC7F29D6C}" type="slidenum">
              <a:rPr lang="en-IN" altLang="en-US"/>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6" name="Footer Placeholder 4"/>
          <p:cNvSpPr>
            <a:spLocks noGrp="1"/>
          </p:cNvSpPr>
          <p:nvPr>
            <p:ph type="ftr" sz="quarter" idx="11"/>
          </p:nvPr>
        </p:nvSpPr>
        <p:spPr/>
        <p:txBody>
          <a:bodyPr/>
          <a:lstStyle>
            <a:lvl1pPr>
              <a:defRPr/>
            </a:lvl1pPr>
          </a:lstStyle>
          <a:p>
            <a:pPr>
              <a:defRPr/>
            </a:pPr>
            <a:r>
              <a:rPr lang="en-IN"/>
              <a:t>Batch no : 1</a:t>
            </a:r>
          </a:p>
        </p:txBody>
      </p:sp>
      <p:sp>
        <p:nvSpPr>
          <p:cNvPr id="7" name="Slide Number Placeholder 5"/>
          <p:cNvSpPr>
            <a:spLocks noGrp="1"/>
          </p:cNvSpPr>
          <p:nvPr>
            <p:ph type="sldNum" sz="quarter" idx="12"/>
          </p:nvPr>
        </p:nvSpPr>
        <p:spPr/>
        <p:txBody>
          <a:bodyPr/>
          <a:lstStyle>
            <a:lvl1pPr>
              <a:defRPr/>
            </a:lvl1pPr>
          </a:lstStyle>
          <a:p>
            <a:pPr>
              <a:defRPr/>
            </a:pPr>
            <a:fld id="{86C55E56-5B9C-4520-AAB7-E4D95A5AF45E}" type="slidenum">
              <a:rPr lang="en-IN" altLang="en-US"/>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7"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8" name="Footer Placeholder 4"/>
          <p:cNvSpPr>
            <a:spLocks noGrp="1"/>
          </p:cNvSpPr>
          <p:nvPr>
            <p:ph type="ftr" sz="quarter" idx="11"/>
          </p:nvPr>
        </p:nvSpPr>
        <p:spPr/>
        <p:txBody>
          <a:bodyPr/>
          <a:lstStyle>
            <a:lvl1pPr>
              <a:defRPr/>
            </a:lvl1pPr>
          </a:lstStyle>
          <a:p>
            <a:pPr>
              <a:defRPr/>
            </a:pPr>
            <a:r>
              <a:rPr lang="en-IN"/>
              <a:t>Batch no : 1</a:t>
            </a:r>
          </a:p>
        </p:txBody>
      </p:sp>
      <p:sp>
        <p:nvSpPr>
          <p:cNvPr id="9" name="Slide Number Placeholder 5"/>
          <p:cNvSpPr>
            <a:spLocks noGrp="1"/>
          </p:cNvSpPr>
          <p:nvPr>
            <p:ph type="sldNum" sz="quarter" idx="12"/>
          </p:nvPr>
        </p:nvSpPr>
        <p:spPr/>
        <p:txBody>
          <a:bodyPr/>
          <a:lstStyle>
            <a:lvl1pPr>
              <a:defRPr/>
            </a:lvl1pPr>
          </a:lstStyle>
          <a:p>
            <a:pPr>
              <a:defRPr/>
            </a:pPr>
            <a:fld id="{999809C6-AE5E-4DF4-A113-01A620DD4FF8}" type="slidenum">
              <a:rPr lang="en-IN" altLang="en-US"/>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4" name="Footer Placeholder 4"/>
          <p:cNvSpPr>
            <a:spLocks noGrp="1"/>
          </p:cNvSpPr>
          <p:nvPr>
            <p:ph type="ftr" sz="quarter" idx="11"/>
          </p:nvPr>
        </p:nvSpPr>
        <p:spPr/>
        <p:txBody>
          <a:bodyPr/>
          <a:lstStyle>
            <a:lvl1pPr>
              <a:defRPr/>
            </a:lvl1pPr>
          </a:lstStyle>
          <a:p>
            <a:pPr>
              <a:defRPr/>
            </a:pPr>
            <a:r>
              <a:rPr lang="en-IN"/>
              <a:t>Batch no : 1</a:t>
            </a:r>
          </a:p>
        </p:txBody>
      </p:sp>
      <p:sp>
        <p:nvSpPr>
          <p:cNvPr id="5" name="Slide Number Placeholder 5"/>
          <p:cNvSpPr>
            <a:spLocks noGrp="1"/>
          </p:cNvSpPr>
          <p:nvPr>
            <p:ph type="sldNum" sz="quarter" idx="12"/>
          </p:nvPr>
        </p:nvSpPr>
        <p:spPr/>
        <p:txBody>
          <a:bodyPr/>
          <a:lstStyle>
            <a:lvl1pPr>
              <a:defRPr/>
            </a:lvl1pPr>
          </a:lstStyle>
          <a:p>
            <a:pPr>
              <a:defRPr/>
            </a:pPr>
            <a:fld id="{122F327C-0EA4-4AC8-B0F7-48F428ABC26E}" type="slidenum">
              <a:rPr lang="en-IN" altLang="en-US"/>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4788" y="0"/>
            <a:ext cx="309721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1.jpe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8620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lvl1pPr>
              <a:defRPr sz="1400">
                <a:latin typeface="Batang" pitchFamily="18" charset="-127"/>
              </a:defRPr>
            </a:lvl1pPr>
          </a:lstStyle>
          <a:p>
            <a:pPr>
              <a:defRPr/>
            </a:pPr>
            <a:r>
              <a:rPr lang="en-US" altLang="zh-CN"/>
              <a:t>05-02-2021</a:t>
            </a:r>
            <a:endParaRPr lang="en-IN" altLang="en-US"/>
          </a:p>
        </p:txBody>
      </p:sp>
      <p:sp>
        <p:nvSpPr>
          <p:cNvPr id="5" name="Footer Placeholder 4"/>
          <p:cNvSpPr>
            <a:spLocks noGrp="1"/>
          </p:cNvSpPr>
          <p:nvPr>
            <p:ph type="ftr" sz="quarter" idx="11"/>
          </p:nvPr>
        </p:nvSpPr>
        <p:spPr/>
        <p:txBody>
          <a:bodyPr/>
          <a:lstStyle>
            <a:lvl1pPr>
              <a:defRPr sz="1400" baseline="0">
                <a:latin typeface="Batang" pitchFamily="18" charset="-127"/>
              </a:defRPr>
            </a:lvl1pPr>
          </a:lstStyle>
          <a:p>
            <a:pPr>
              <a:defRPr/>
            </a:pPr>
            <a:r>
              <a:rPr lang="en-IN"/>
              <a:t>Batch no : 1</a:t>
            </a:r>
          </a:p>
        </p:txBody>
      </p:sp>
      <p:sp>
        <p:nvSpPr>
          <p:cNvPr id="6" name="Slide Number Placeholder 5"/>
          <p:cNvSpPr>
            <a:spLocks noGrp="1"/>
          </p:cNvSpPr>
          <p:nvPr>
            <p:ph type="sldNum" sz="quarter" idx="12"/>
          </p:nvPr>
        </p:nvSpPr>
        <p:spPr/>
        <p:txBody>
          <a:bodyPr/>
          <a:lstStyle>
            <a:lvl1pPr>
              <a:defRPr sz="1400">
                <a:latin typeface="Batang" pitchFamily="18" charset="-127"/>
              </a:defRPr>
            </a:lvl1pPr>
          </a:lstStyle>
          <a:p>
            <a:pPr>
              <a:defRPr/>
            </a:pPr>
            <a:fld id="{6BABC1BA-3C1F-41E2-95D5-03176936EC32}" type="slidenum">
              <a:rPr lang="en-IN" altLang="en-US"/>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6" name="Footer Placeholder 4"/>
          <p:cNvSpPr>
            <a:spLocks noGrp="1"/>
          </p:cNvSpPr>
          <p:nvPr>
            <p:ph type="ftr" sz="quarter" idx="11"/>
          </p:nvPr>
        </p:nvSpPr>
        <p:spPr/>
        <p:txBody>
          <a:bodyPr/>
          <a:lstStyle>
            <a:lvl1pPr>
              <a:defRPr/>
            </a:lvl1pPr>
          </a:lstStyle>
          <a:p>
            <a:pPr>
              <a:defRPr/>
            </a:pPr>
            <a:r>
              <a:rPr lang="en-IN"/>
              <a:t>Batch no : 1</a:t>
            </a:r>
          </a:p>
        </p:txBody>
      </p:sp>
      <p:sp>
        <p:nvSpPr>
          <p:cNvPr id="7" name="Slide Number Placeholder 5"/>
          <p:cNvSpPr>
            <a:spLocks noGrp="1"/>
          </p:cNvSpPr>
          <p:nvPr>
            <p:ph type="sldNum" sz="quarter" idx="12"/>
          </p:nvPr>
        </p:nvSpPr>
        <p:spPr/>
        <p:txBody>
          <a:bodyPr/>
          <a:lstStyle>
            <a:lvl1pPr>
              <a:defRPr/>
            </a:lvl1pPr>
          </a:lstStyle>
          <a:p>
            <a:pPr>
              <a:defRPr/>
            </a:pPr>
            <a:fld id="{2340B710-657B-4077-8CCD-4567EDA5C1EC}" type="slidenum">
              <a:rPr lang="en-IN" altLang="en-US"/>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zh-CN"/>
              <a:t>05-02-2021</a:t>
            </a:r>
            <a:endParaRPr lang="en-IN" altLang="en-US"/>
          </a:p>
        </p:txBody>
      </p:sp>
      <p:sp>
        <p:nvSpPr>
          <p:cNvPr id="6" name="Footer Placeholder 4"/>
          <p:cNvSpPr>
            <a:spLocks noGrp="1"/>
          </p:cNvSpPr>
          <p:nvPr>
            <p:ph type="ftr" sz="quarter" idx="11"/>
          </p:nvPr>
        </p:nvSpPr>
        <p:spPr/>
        <p:txBody>
          <a:bodyPr/>
          <a:lstStyle>
            <a:lvl1pPr>
              <a:defRPr/>
            </a:lvl1pPr>
          </a:lstStyle>
          <a:p>
            <a:pPr>
              <a:defRPr/>
            </a:pPr>
            <a:r>
              <a:rPr lang="en-IN"/>
              <a:t>Batch no : 1</a:t>
            </a:r>
          </a:p>
        </p:txBody>
      </p:sp>
      <p:sp>
        <p:nvSpPr>
          <p:cNvPr id="7" name="Slide Number Placeholder 5"/>
          <p:cNvSpPr>
            <a:spLocks noGrp="1"/>
          </p:cNvSpPr>
          <p:nvPr>
            <p:ph type="sldNum" sz="quarter" idx="12"/>
          </p:nvPr>
        </p:nvSpPr>
        <p:spPr/>
        <p:txBody>
          <a:bodyPr/>
          <a:lstStyle>
            <a:lvl1pPr>
              <a:defRPr/>
            </a:lvl1pPr>
          </a:lstStyle>
          <a:p>
            <a:pPr>
              <a:defRPr/>
            </a:pPr>
            <a:fld id="{764514F1-0DDC-43CE-9405-0A59D04526E6}" type="slidenum">
              <a:rPr lang="en-IN" altLang="en-US"/>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IN" altLang="en-US"/>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I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Calibri" panose="020F0502020204030204" pitchFamily="34" charset="0"/>
                <a:ea typeface="SimSun" panose="02010600030101010101" pitchFamily="2" charset="-122"/>
              </a:defRPr>
            </a:lvl1pPr>
          </a:lstStyle>
          <a:p>
            <a:pPr>
              <a:defRPr/>
            </a:pPr>
            <a:r>
              <a:rPr lang="en-US" altLang="zh-CN"/>
              <a:t>05-02-2021</a:t>
            </a:r>
            <a:endParaRPr lang="en-I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cs typeface="+mn-cs"/>
              </a:defRPr>
            </a:lvl1pPr>
          </a:lstStyle>
          <a:p>
            <a:pPr>
              <a:defRPr/>
            </a:pPr>
            <a:r>
              <a:rPr lang="en-IN"/>
              <a:t>Batch no : 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latin typeface="Calibri" panose="020F0502020204030204" pitchFamily="34" charset="0"/>
              </a:defRPr>
            </a:lvl1pPr>
          </a:lstStyle>
          <a:p>
            <a:pPr>
              <a:defRPr/>
            </a:pPr>
            <a:fld id="{591BF3CB-3D88-43BA-BE03-F4DEB1688642}" type="slidenum">
              <a:rPr lang="en-IN" altLang="en-US"/>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defRPr>
      </a:lvl2pPr>
      <a:lvl3pPr algn="l" rtl="0" eaLnBrk="0" fontAlgn="base" hangingPunct="0">
        <a:lnSpc>
          <a:spcPct val="90000"/>
        </a:lnSpc>
        <a:spcBef>
          <a:spcPct val="0"/>
        </a:spcBef>
        <a:spcAft>
          <a:spcPct val="0"/>
        </a:spcAft>
        <a:defRPr sz="4400">
          <a:solidFill>
            <a:schemeClr val="tx1"/>
          </a:solidFill>
          <a:latin typeface="Calibri Light" panose="020F0302020204030204"/>
        </a:defRPr>
      </a:lvl3pPr>
      <a:lvl4pPr algn="l" rtl="0" eaLnBrk="0" fontAlgn="base" hangingPunct="0">
        <a:lnSpc>
          <a:spcPct val="90000"/>
        </a:lnSpc>
        <a:spcBef>
          <a:spcPct val="0"/>
        </a:spcBef>
        <a:spcAft>
          <a:spcPct val="0"/>
        </a:spcAft>
        <a:defRPr sz="4400">
          <a:solidFill>
            <a:schemeClr val="tx1"/>
          </a:solidFill>
          <a:latin typeface="Calibri Light" panose="020F0302020204030204"/>
        </a:defRPr>
      </a:lvl4pPr>
      <a:lvl5pPr algn="l" rtl="0" eaLnBrk="0" fontAlgn="base" hangingPunct="0">
        <a:lnSpc>
          <a:spcPct val="90000"/>
        </a:lnSpc>
        <a:spcBef>
          <a:spcPct val="0"/>
        </a:spcBef>
        <a:spcAft>
          <a:spcPct val="0"/>
        </a:spcAft>
        <a:defRPr sz="4400">
          <a:solidFill>
            <a:schemeClr val="tx1"/>
          </a:solidFill>
          <a:latin typeface="Calibri Light" panose="020F0302020204030204"/>
        </a:defRPr>
      </a:lvl5pPr>
      <a:lvl6pPr marL="457200" algn="l" rtl="0" fontAlgn="base">
        <a:lnSpc>
          <a:spcPct val="90000"/>
        </a:lnSpc>
        <a:spcBef>
          <a:spcPct val="0"/>
        </a:spcBef>
        <a:spcAft>
          <a:spcPct val="0"/>
        </a:spcAft>
        <a:defRPr sz="4400">
          <a:solidFill>
            <a:schemeClr val="tx1"/>
          </a:solidFill>
          <a:latin typeface="Calibri Light" panose="020F0302020204030204"/>
        </a:defRPr>
      </a:lvl6pPr>
      <a:lvl7pPr marL="914400" algn="l" rtl="0" fontAlgn="base">
        <a:lnSpc>
          <a:spcPct val="90000"/>
        </a:lnSpc>
        <a:spcBef>
          <a:spcPct val="0"/>
        </a:spcBef>
        <a:spcAft>
          <a:spcPct val="0"/>
        </a:spcAft>
        <a:defRPr sz="4400">
          <a:solidFill>
            <a:schemeClr val="tx1"/>
          </a:solidFill>
          <a:latin typeface="Calibri Light" panose="020F0302020204030204"/>
        </a:defRPr>
      </a:lvl7pPr>
      <a:lvl8pPr marL="1371600" algn="l" rtl="0" fontAlgn="base">
        <a:lnSpc>
          <a:spcPct val="90000"/>
        </a:lnSpc>
        <a:spcBef>
          <a:spcPct val="0"/>
        </a:spcBef>
        <a:spcAft>
          <a:spcPct val="0"/>
        </a:spcAft>
        <a:defRPr sz="4400">
          <a:solidFill>
            <a:schemeClr val="tx1"/>
          </a:solidFill>
          <a:latin typeface="Calibri Light" panose="020F0302020204030204"/>
        </a:defRPr>
      </a:lvl8pPr>
      <a:lvl9pPr marL="1828800" algn="l" rtl="0" fontAlgn="base">
        <a:lnSpc>
          <a:spcPct val="90000"/>
        </a:lnSpc>
        <a:spcBef>
          <a:spcPct val="0"/>
        </a:spcBef>
        <a:spcAft>
          <a:spcPct val="0"/>
        </a:spcAft>
        <a:defRPr sz="4400">
          <a:solidFill>
            <a:schemeClr val="tx1"/>
          </a:solidFill>
          <a:latin typeface="Calibri Light" panose="020F0302020204030204"/>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7"/>
          <p:cNvSpPr txBox="1">
            <a:spLocks noChangeArrowheads="1"/>
          </p:cNvSpPr>
          <p:nvPr/>
        </p:nvSpPr>
        <p:spPr bwMode="auto">
          <a:xfrm>
            <a:off x="838200" y="1506538"/>
            <a:ext cx="99885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000" b="1">
                <a:latin typeface="Bell MT" panose="02020503060305020303" pitchFamily="18" charset="0"/>
                <a:ea typeface="SimSun" panose="02010600030101010101" pitchFamily="2" charset="-122"/>
              </a:rPr>
              <a:t>Deep learning based sentiment analysis on drug reviews</a:t>
            </a:r>
          </a:p>
        </p:txBody>
      </p:sp>
      <p:sp>
        <p:nvSpPr>
          <p:cNvPr id="4099" name="TextBox 8"/>
          <p:cNvSpPr txBox="1">
            <a:spLocks noChangeArrowheads="1"/>
          </p:cNvSpPr>
          <p:nvPr/>
        </p:nvSpPr>
        <p:spPr bwMode="auto">
          <a:xfrm>
            <a:off x="8153400" y="3300413"/>
            <a:ext cx="3770313"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Presented by</a:t>
            </a:r>
          </a:p>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1.Arulpriya R      (722820115001)</a:t>
            </a:r>
          </a:p>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2.Keerthana V     (722820115017)</a:t>
            </a:r>
          </a:p>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3.Kiruthika D      (722820115019)</a:t>
            </a:r>
          </a:p>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4.Subasri M         (722820115035)</a:t>
            </a:r>
          </a:p>
        </p:txBody>
      </p:sp>
      <p:sp>
        <p:nvSpPr>
          <p:cNvPr id="4100" name="TextBox 1"/>
          <p:cNvSpPr txBox="1">
            <a:spLocks noChangeArrowheads="1"/>
          </p:cNvSpPr>
          <p:nvPr/>
        </p:nvSpPr>
        <p:spPr bwMode="auto">
          <a:xfrm>
            <a:off x="268288" y="3429000"/>
            <a:ext cx="66262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     Guided by</a:t>
            </a:r>
          </a:p>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     </a:t>
            </a:r>
            <a:r>
              <a:rPr lang="en-US" altLang="zh-CN" sz="2000" b="1" dirty="0" err="1">
                <a:latin typeface="Times New Roman" panose="02020603050405020304" pitchFamily="18" charset="0"/>
                <a:ea typeface="SimSun" panose="02010600030101010101" pitchFamily="2" charset="-122"/>
              </a:rPr>
              <a:t>Dr.C.GANESH</a:t>
            </a:r>
            <a:endParaRPr lang="en-US" altLang="zh-CN" sz="2000" b="1" dirty="0">
              <a:latin typeface="Times New Roman" panose="02020603050405020304" pitchFamily="18" charset="0"/>
              <a:ea typeface="SimSun" panose="02010600030101010101" pitchFamily="2" charset="-122"/>
            </a:endParaRPr>
          </a:p>
          <a:p>
            <a:pPr eaLnBrk="1" hangingPunct="1">
              <a:lnSpc>
                <a:spcPct val="150000"/>
              </a:lnSpc>
              <a:spcBef>
                <a:spcPct val="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     ASSISTANT PROFESSOR </a:t>
            </a:r>
          </a:p>
          <a:p>
            <a:pPr eaLnBrk="1" hangingPunct="1">
              <a:lnSpc>
                <a:spcPct val="100000"/>
              </a:lnSpc>
              <a:spcBef>
                <a:spcPct val="2000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     DEPARTMENT  OF CCE</a:t>
            </a:r>
          </a:p>
          <a:p>
            <a:pPr eaLnBrk="1" hangingPunct="1">
              <a:lnSpc>
                <a:spcPct val="100000"/>
              </a:lnSpc>
              <a:spcBef>
                <a:spcPct val="20000"/>
              </a:spcBef>
              <a:buFont typeface="Arial" panose="020B0604020202020204" pitchFamily="34" charset="0"/>
              <a:buNone/>
            </a:pPr>
            <a:r>
              <a:rPr lang="en-US" altLang="zh-CN" sz="2000" b="1" dirty="0">
                <a:latin typeface="Times New Roman" panose="02020603050405020304" pitchFamily="18" charset="0"/>
                <a:ea typeface="SimSun" panose="02010600030101010101" pitchFamily="2" charset="-122"/>
              </a:rPr>
              <a:t>     SRI ESHWAR COLLEGE OF ENGINEERING.</a:t>
            </a:r>
          </a:p>
        </p:txBody>
      </p:sp>
      <p:sp>
        <p:nvSpPr>
          <p:cNvPr id="4101" name="Date Placeholder 10"/>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rPr>
              <a:t>12-07-2023</a:t>
            </a:r>
            <a:endParaRPr lang="en-IN" altLang="en-US" sz="1400">
              <a:solidFill>
                <a:srgbClr val="898989"/>
              </a:solidFill>
              <a:latin typeface="Batang" pitchFamily="18" charset="-127"/>
            </a:endParaRPr>
          </a:p>
        </p:txBody>
      </p:sp>
      <p:sp>
        <p:nvSpPr>
          <p:cNvPr id="4102" name="Slide Number Placeholder 1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FBEEE3C7-BA21-439E-A595-BEFF193D8C36}" type="slidenum">
              <a:rPr lang="en-IN" altLang="en-US" sz="1400" smtClean="0">
                <a:solidFill>
                  <a:srgbClr val="898989"/>
                </a:solidFill>
                <a:latin typeface="Batang" pitchFamily="18" charset="-127"/>
              </a:rPr>
              <a:t>1</a:t>
            </a:fld>
            <a:endParaRPr lang="en-IN" altLang="en-US" sz="1400">
              <a:solidFill>
                <a:srgbClr val="898989"/>
              </a:solidFill>
              <a:latin typeface="Batang" pitchFamily="18" charset="-127"/>
            </a:endParaRPr>
          </a:p>
        </p:txBody>
      </p:sp>
      <p:sp>
        <p:nvSpPr>
          <p:cNvPr id="13" name="Footer Placeholder 1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4104" name="AutoShape 10" descr="data:image/jpeg;base64,/9j/4AAQSkZJRgABAQAAAQABAAD/2wCEAAkGBxASEBUSEBIVFhUXGBcXFRcVFRgYGRUWFRUYGBgYGBgYHiggGBolHhUWIjEhJSkrLi4uGh8zODMtNygtLisBCgoKDg0OGBAQGi0fHyYtLSsxLS0tLS0tLSsyKy8rLS0rKy0tLS0tLS0tMDctLSsrLS0tLS0tListLS0rLSstN//AABEIAOEA4QMBIgACEQEDEQH/xAAcAAEAAgMBAQEAAAAAAAAAAAAABAUBAwYCBwj/xABPEAACAQIDBQIHDAYHBgcAAAABAgMAEQQSIQUTMUFRImEGFDIzcXOBFSM0QlJTVHKRsbPTB2KTlLLSJIKSobTB0UNjg6PD4URkdHWi5PD/xAAZAQEBAAMBAAAAAAAAAAAAAAAAAQIDBQT/xAAnEQEAAgECBQQCAwAAAAAAAAAAAQIRAyEEMUFRcQUSExVSYTIzgf/aAAwDAQACEQMRAD8A+40pSgUpSgUpSgUpSgUpSgUrF6gbaxTxxgoQCWVcxFwuY8bcL8hfS5F6CwpVD4O7RmkJWUOOyHtIFDpdmWzZAAQctxoDxvyq9vRZjCNiNowxsFkkVSeAZgDqbDjUkGqHGiSN3QRCTxlrISwAU7o3WS+uQCNj2b8ToL3q4wMJSJEJuVVQSeJIAFzRG+lUu3ds+L9AAMzM1yFBbKBZRckm/ot7KnbMxZlTMRZgSrC9xdTY2PMc6LjbKZSlKIUpSgUpSgUpSgUpSgUpSgUpSgUpSgUpSgUpSgVHx6O0bCM2cghT0P2H7jW+9KCu2C7tArObk34m5AzEAE2GYi1r2F6nyRhgQwBB0IIuCO8VC2F8HT2/xGm08S4KxRD3x75SeCKuXM562zCw5kiggbHgh8XMCkIXM+iWDW3rrmHoAA9lbdh4VvElAfK0iFgVFhG0gv2FJNgL8L1rTZsceKgIF2EUwzHVj2o2JJ9LsfbWNnbR3ceEiyM29jHaFrLlQG7f3UXGeTTsxXyYQu2YtM7DUnKPF5hlBbU8Dx610tc/g/N4L1jfgT10FEU/hLhhuHlBKuiMUZTYju7xoND0raMTBh3jw97M+bINSWI1Ylup43PGvPhDKDC0Q1eRSqKOJPXuUczwr1igPGofqTffFRYnusgazXlWr1RClKUClKUClKUClKUClKUClKUClKUClKUCsGs0oKVsVivHhFZNxuy1/jXBt95FXNV5+GL6lvxFqwIoszlA2Cf6On9b+NqxP8Mi9VP/AB4esTbMsxeBt251ItdHP66df1hY1ElkZ3UEbrEJmyX1jlBALKGHEHKptowyg20oiZiPhcPq5/vhqBsz/wAF6h/4Yqjz49p5F3QKtlaHrlkdgZeHyFivf9detWECA4hFiFkw6MhPIMwXKg6kBbn0j2BHwXm8F6xvwJ6tNo4lkChAC7sEW+guQTc9wCk1VwwNlEAIWWE54mPkupDKDbmLOysOV79K3PjBIYNCrLNZ0PFG3MmneOh5ig1YuJolyxsXxMtrtpfKpu3G4RACQNCLkcTetkaSb3DrK133c9yOt47cAATa3ICpa/Cz6lfxGrziD/S4fqTffFQV+y55osEZpGzkqHXMzELcAXJbW17sQNAOFe9jbUmaUxyXtdwMyBDePL2lsdYzm0PHhU3YSg4SEHUbtQb89Kj+DmDjRHKqAd7Mt+eVZnCqDyUAAAcBRYwuqUpRClKUClKUClKUClKUClKUClKUClKUClKUFcx/pg9S34i1Y1CxuAzsHV2R1BAZbcCQbMp0YXA7++tAx0sfn47j5yIEj+smrL7Mw76C0qvx3nsP6x/wZKlYbEJIuZGDKeYNxUbHeew/rH/BkoOa2MxEspHEPjSPYMPXT7GiCwRgDiik95YXYnqSSSTXL7I85L9bG/dh66vZfmIvVp/CKDRtJRvsMee9Yew4eYkei4H2CoOOFsalv91/Diqn7SPvuG9a3+HmqBj/AIan/C/hxVBjB4giNJQM+IxKhgOAVQAbX+LGmf0kt1NZgzZ2WEiSY6SzMOxH+oB3ckHpY9a6dyuFw5UkEYGWxHEdnD8K6vDwIihUUKo0AHKg8YDDCKNIwSQqhQTa5sLXNtL1F2D5t/X4j8d6nyyBQWYgAC5J4ADmagbAvuibEBpJnW4sSrysym3K4INBZUpSgUpSgUpSgUpSgUpSgUpSgV5dwBc6Aak9BXqou0sOJYnjJtmUrfpccaDxhNqQyNlRiTa4urLmHVcwGYajUX41MvXN4PYMm8LSMVBdpDu5WJLsuXQlRkS3xdbm2ulWnuUPnp/2zUWcdFhel6r/AHJHz0/7Zq0s74ZruzPAeLMbtEepPOM6ej0cCLelYBrNBAn2WhYuhMbn48ehP1gQVb2g1Cw07P4qz2LbyQEgWByxyre1zbhV5XP7O8nC+tm+6agqtkD3yX6+N/hw9dTsth4vEeW7Q/8AwFc7hcK2YGO2ZmnlTukimKN7HRwp+qKstlTcUUWR49/ED8QP5SHuBNx6SOVBswXaHjcxsMuaMHhFGRe5/XI4n2emGxLTRSvdWd7qh0KQxxy9puhJk16XUVswi51wsTeQIFlYfKKCMKD3Ate3UCoxbeKrubb+MyyH5GGjCsI17znUH0t3UEabtYaFBxGECW/XxG6EY9PvbE9AL1108yopZiAoFyTwArntnqBIZJrKEUTt0DShlX2JHGF9pqfDA07CSYEIDeOM8+jyDrwIXl6eAYjhbEEPICsQ1SMixc8nkHTovtPQWwoBWaATUKfa+HRiryorDiCRcVtx2JEcbO2uUcBxJ5Ad5NhWvZWGKRjPq7XeQjm7atbuHAdwFBq93cJ8/H/aFasT4R4RELGZSALnKbn2AVbVrliDAqwBB0IIuD6RRYxndrwOMSaNZIzdWAKnhoakV4ijCgKoAA0AAsAK90J/RSsA1miFKUoFYNYe/KuK2fj8QZgFfNJ2Lq0jHU+dDxaiJV1sQBwGpvRYjLopNuRLM0LBwVAJIjZlOboVBqPtTGwzR5MzjUHWCYqbcmGUXHdcVLBxfyYP7b/y1olxUzK8Wkc9gy2N1ZMwzFWK8eI1GhINiKEoeHmVEVfHMUcoAucOCTYW1JgrdFKzkrFi5C4FwssSKGt/wlJHeDpW7BbWWNQmLkWOUXvvGVQ4voynQMLWvbnyFbJ58NibJHPGXXtIY3VmQj4wse/Xre1EStnYwSpe2VgcrqeKMOIP+R5jWpLLfjXOyYl1fObJMOzICshjlX4rKVB9nMag1s92ZekX2T/l0EhScKbHWAnQ/Mk/FP8Au+nT0Wtbg1SQbZVlO9VcnBnjJdF6iQWDJ35hbvr3ho5kFsO8TxGxTO7XUH4oZQcy9OnCgua5fZeNjIwYDeXLiCuh1yibNy5Xrnv0q7TxsWBe0kMYvEbxSyCa+8+KLDs6a69a+V4SHFFI2XFyiwugDv2M41y2bS99bdaxtaK827R0L6s4pGX3TY2OjaSDK17rjWGjaqMSoJ4Vq2XtWEJh3LdlsAZFOVtUURszWtpowNuNfFI8JiltlxkosCBZnGUMbsBZtATqa8rgMQAFGLksqGNRmayxkAFAM2ikACw6Vj8tO7f9fxH4vumDx0aNEGa27wJkfRtEJj14a+Q2g10qA20YlgGZiNzs5jL2W7AlWLJy1vu30F/JNfHPFMV9Ml1XIe0/kD4nleT3cK8tgsSQwOLlIZQrDM3aVeCt2tQOlT5qdz6/iPxfa9p4+MRYvMT2Y8NA3ZbSWS4ReGtzNGLjTtdxrrxX5hxkGJEbs2LlYGzsCzdpksVJ7WpGVbHlYV9Z/RntPGyYKK8mHkHb85NIZjZz5QynT/Ks62i3Jo1tC+jOLxh9GpVZvMZ8jD/tH/kpvMZ8jD/tH/krJpYxHvuIWP4sVpH6Fz5tT6NW9i1ZgVC2ZhjGhzkF2YvIRwzNyF9coAAHcKm5h1oMmq2TGytIyQKhCWDs7EDOdcoyg3IFifrCtm08YUQBNZHOWMdWPM9wALHuFacPiMNh1ETzRhhq2eRQzM2pYgnmbmg95sZ8mD+2/wDLWufx0qQogUkEA5nNiRobZdakw7Uw7sFSaJmPALIpJ9ABvUu9BC2RHMsdpmu1zbUEheQJAAJ77Cp1YzCgNBmlKUGKWqtxU8rTbmJlSyByzKWvmZlAAuNOybnvFasFth2S5gkYgspMYUoSjFSVLNextfWguKh7RwYkUWOV1OZHHFG6+ixII5gmtfum30af7I/56e6TfRp/sj/noNUONnA7eEkzcyjQ5Seq5pAbekA1F2rjlKgTYeRNboxkwylWHNSZtDU2TaMlrLhpb8s27Vb95zGw9hqJGUjf3wNNiGF2CKDkXooJsidLm576CuG2nH+3P24L86vUe2JWICysSeABwZJ9AE9XHjn/AJSX+zH/AD14fEwuRHNAyB9BvFXKx6XUmx9NqCrdJGk7QO+A0VgsMxUc4pUYo46qSR1tWsRRX18WvfXf4M7y/PMVIBPeBY1ZYzCsi5ZA0sPEHUywnkQeLAdR2h31pTaSgWGPQjlmjBb2m4ufZQfPf0pPCMIyKMBmO7IMamPEW3nxEIN00Oub5Wmlcrs/zKfVX7hXafpY2hnwbqMZhZB72THurTn3zQq28sE04ZTwbXXTlPBvCCUwRE2D5FuOVwK0a+8RDrelWitrTPSHmldJtbZOAgaSM4mUyJcW3Wha1wM1R9leD4eHxjESiGG9gbXZz0UV55pOcOvHFUmvumJiPHPwo6VcYrAYTNEuHxDPndUYNHlKhjbMOtT9qbFwEEjRPipc68t1cXIuNR6anskniqZiMTv+nHbT8zJ9U/dXZfoxnhOFjRk2azAPfeyBZ7Zz5YMZ01HPpXG7S8zJ9U/dXcfow2hlwcStisCBZ7RPEd8DnOrOJdRz8kcq9HD8pcj1b+dfDr23HzOzf2q/lVGkxKCx8QwpU8GLIgb0CVFJHeBapz7RUiwnww9XEWf+qMx19hrfg8BKbsqrHfi0y72WTvazAIOi3Ps4V6HJU/j0f0DCftYP9KePR/QMJ+1g/wBK6L3Om+di/dx/PT3On+di/dx/PQUWGx9jePDYeE8DLGVkKA8TliUn7bDrV5gcTg40AWaI31JaRCzMeLMb6k1GxUQTTFKrJ8WaNShjJ07ViSv1gbdbcykLcLicO45GUKX9rKwDem320EvFYnByKUaWEg/7xQQRwIN9COtQsHtSQyGCOSCZlGa5kYNkOgzZUZSe8H2CvTYm3+1wepAHZ5ngPLqUuFnBzDxcG1riJgbdL5uFF8qbb74nMN4sajs5e3K0Z7R3lyqqc9suW4621q/2KX3K581+1bN5WTMcmb9bLlvWnY64rteMEHhlta19cxW3BPJsD2uN71aAVDO2ClKzWSIuMwEcts63I4G5BAPEXUg2PSo+0cAWiWOEiMKRYC4XKARl7BBA56HkKsSaptoL4ytsNiFBUnMUc6EqQDdDxB1sdDzqDbDs6UKAcZOSAATaDWw4+aqsi2iCzqcRjQUYr8HRgbcwUgItUjG4oRSLHJjJQzglQIo2JA4+TEaeND6ViP3Yfk0XGHg4tfpWM/dv/rVabHWER3hNwSSW1zM3MuTrm9NVjY8rqmIka3FZcOwUj6yRqVPfr6K8DFox3qZopDa5VGmilHfutG7jdWFEdLWnFYdZFKOoZTxB51S+6U3zyfuOJ/Mp7pzfPJ+44n8ygmphMQoypOpUcN5EXa3QsHF/Ta9Q5NpkEg47DAjQ+9cP+bUfE4l3HvjtIBqVWJ8PHbrLJIT2R0B16GveHxYyj+kOo5LDhjuwOQUtGxI7760HC/pY2gr4R18cikb3r3tILXG8Ou8uxHDhm5d9UHgV57CfWj+4V0n6WcexwTxied0O6JD4QqhO95zhFVT2R2fR1rkNg4pohDItiUCML8LgDjatGt0l1PTazb3xHZ1vhhisH4xOvi777MRvN4bZrccnTurz4UITgMCyebEeVrcA9he/fxqJivCppCxfC4Us3FjES3puW41F2R4Qz4dSi5HjPGOUZlrXNq5nfm92nw+pFazjeO889sf4h7LHv8XrE/jFdV4aYvBDFSq+HdpbDt7whblBY5eg00qix235JDHaKGMRsHCxJlBYdddamYnwveRiz4TCMx4s0RJ+0tWNZrETGWzU09S963mvSev7cltLzL/VP3V236L9pImEhXx6JGtJ71Jh9B2zrvbqW9Gbn3VxW0/MyfVP3V3X6LtqSLgok8YMagPYS4VhCPfDwxF1DNrwzdelbtDlLn+rf2V8O192f/PYP9mfz6mA4oqHSbDuLXAETgMO596bemxqKu1GJsuNwTE8AFOp6eeP3GsQFg53Q3UurPAx7EnV4yNLn5Q/rAGt7krbAY5ZAdCrro6Hih6HqOhGhqXVHNPhJCDPAc40s+HZivUZgpBHoNq15NnfR1/dX/koLLaGOWOygZ5GvljHFupN9FXqTpUVcJN81hR3ZSbe21aoWS+TBQhC1sz7ooqAcCbgZ26KPbYVLj2Hh7duNZG+M8ihmY8ySR/dwHKgi4nZLvYPFhTYhh2W0I4GpTDF203Hd5devcTCfR4f2a/6U9xMJ9Hh/Zr/AKUGjZ800cLvi9MuvIm1hfyNLZrhRxta+tNlbfinkaNcwZb3DZTw4+STqL6iveI2BhWUgQxqeIZUUMrA3VlNtCCAR6K07K2EsMjS3XM1/ITICWOrMLm7fYBc6amosYxOVzelYpVYou1sM0kLotrsLC/A9xtyPD21RbM2VOZMztLGAXIYtFmyta0S5cw3a2J1tryHPqLUsKMonbCrl2bIO1HO5ccN4EZT3Gyg2PcRXqLbCAWlV43GjLkdhfuZRZh3irKgFEVs22Y7e9B3c6KoRxc95YWUd5qnxGz4DI2+Mjy6GTcw5lBPAXEZ1tyJvqDzFdBtLFbtMwF2NlRflO2ij/vyF6bNwm7SxN2JzO3ynPE/5DuAoOc9ysL0xX7ufyqe5WF6Yr93P5VddUHas7KoWPzkhyJ3E6lv6qhm9lBQLszCgg2xVwbj+jnQjn5qpu8HzuN/Yt+VU73Nf6VP/wAr8unua/0qf/lfl0Hzb9LRkODez40x+93Ekcaw5t58YsglzcLW04d9cXgPNJ9VfuFfWPDvwMlxeGZIsRK0hyWWWXLFZXzEsiLlLcdbX4dK+XYLwP2mww4SWICbeLHcnTc3zZjk00U2rVq0m0PdwPFV0LTNilYwPgttOUxhZovfElkW50CwuEa5y8ydO6tcXg5tJo4pBLHaXDvilF9REiqxBAXRu2umvOtPwS6f22l2ltpXpvBLagJG+i7OH8aOuhj10HZ8rT0a1qm8GtpKkzGWO0MMc7i+pSUMVA7Gp7Bp8En22l2lp2l5mT6p+6u5/RdLMuDh98xqpZwAsEUkAOc6rkUy348dONcZj/BLaSpPvJYisTwxSWPE4gxqpHZ8kb0EnS1jxtX1bwK8DpcJho0kxEyyrmBEUxaIAuSMsbqVBtbXLfjW7Sp7YczjuJrr3i1VjPiWKkGSVgeKyYKXIR+tZAbd9QsylQGKLHfsmRTPCrfqSKytF0s9ugq7kwuIj7cc0kpHGOTd2ccwCqLZuhvbrRcLDON7EWRjoWTsvccVcEEEjhZga2vCpxBD9IwH9g/n17hwSOcqTYFm6LGxP2Cerb3Ib6TP9kP5VRcThchCTOzIxG7lIUPFLy1RQADyNuNwb3FBrjTCr2cRCsbjjoxVh8pGHEd3Ec62x4bAyHJHlDEXBUsrC3Nb8xpwqVhtpBCY8SypIvMkKsg4B1v/AHrxB7rE69q4jDTRFRPCGtdG3i9huTDXQ0G/Z2La5im84ouDykTk46HkRyPcRVga5+EwmJVmxUe8ViyukylkudAHbytNCSNeYr2m7Zgq7QkLNwCvASbanhHQWU+0oUbK8iqdNCeF+F+l++pYNctithT5zlZnBLG7uAGzoEImUL2lW1xbqRpe9dLhosqKt72AFzzsAL0XZtpSlEKh7UikaMrE2VrjmVuARcZgCVuLi9ja9TKUFRhtmT5Bnxc2a2uXdWv3Zoybek3rb7mSfS8R9kH5VWVasTOsaM7myqCSegHGgiQbLs4d5pZCt8okyWUniQERdbaXPU1YVUYTwlwciB1nQA/KOU+0HUVu93MJ8/H/AGxRZjG0rAmqzB++zvL8VLxR95B98b7QF/qnrWvGbaiZcmHlRpWsqAHNZj8YgchqT6KscHhljjVE4KABfU6cyeZ50RvpStcsqqCzEADUk6ADrQZkcAXJAA1JPAAVQYLyMIeHalPsKSkH7CDUqNDiTmcEQA3VCLGXozjknRTxtc8qgbVm3khF7KuaMHoAubESexLRg9XNA2b5pf8A0SX+xv8AvUmEdpf/AEn+a1GhUvmU9jOqtMfmcOAd3CD1IuT0zMeYqbhVLh5yMqmMpEvC0YBOY97aWHIAc70Fdih7yP8A2+X+GOt+1fKnt9Hg/FlrduD4tBKgu8caG2nbQoudO+41HeBVNj5AgyqbqyKqnrBIHkiv3q0br6GoLba4+Geqj/6ldDXPbX/8Z6qP/qV0NANVeMwrRsZoBc/7SPgJQOY6SAcDzAseVrSsGg04PFLIgdDcH2EdQQdQe416xMCupVxdSLEHmKg4jByI5lw+W7ecjYlVf9YEA5X77G4076z4xi/o8f7wfyqDwmExIAXPE4GgMkbFrcsxzWLWtc86xJhsSAbDDE20G7YXPIXzaVs8Yxf0eP8Abn8qqXau0MSJMrDd+RZUmUdli2eTO6jNlsOzbnre4osRlb7GWRoycREitmsLIBdbDUgFra5hx1AB51KbZ0JdXMa5kvlbKLrcWNq87HlZ4UZ+JHG1swubNblcWNu+ptDkxas0pRClKUClKUCvMiAixFwdCDzBr1Sg1QQKihUUKo4BRYD0AVtpSgxas0pQa55lRSzEBQLkngAKrIoWxDB5VIiGqRni55PIOnROXE66Ddt8e8H68X4yVYUCuVwo97mPTDPb+tLPf7bD7K6DHY9Y7CxZ28hF8pj3dB1J0FUUcRRZ0a2YYXtWNwCzTta/toPODXPM0B8hnzuPlCPDYQBD3EuCfq1aYlTPI0I0iS296uSAwjHRbFSTzvbrVbsj4Yf+J/h8DVxs7z2J9Yv4EVBNKALYch91cLtDyIPUYX8LFV3b8D6K4TaHm4PUYX8LFUHSy4cSS4mMkgNHECRxF95wrYMRiIvOpvF+XGLMB+tGSb+lSfQK94b4TN9WH/qVYGg0YPGRyjNGwYc7cj0I4g9xqRULFbMjc59Vfk6HK3tI8odxuK04WWVZt1IQ90Lq4GVrKyghhwv2uIt6KCzpSlArXLCreUoPMXANj7a2UoMAVmlKBSlKBSlKBSlKBSlKBSlKBSlKCu2/5g/Xh/GSt+1MQY4JZF4ojsL8LqpIv9lVXhNtEKN0AM14nJZwigb26i54lt2wA7uVSNp4oS4CZxcXimBB0KlVYMp7wQR7KGGncskhiiOaZlDSzuLlUJIFh6VayjQcT3+sThcoXCxab0O0jk3YoModifjO2dRflcnkBUmL4bJ6iH8SesO4bGKBrkhkDfql3iKg95CN9lBV4ciPFu50QSPHm5Kz4fB5LnkDkIv1tVnhnyYiVG03pV0PJgsaIy/WGS9uhFecDErvi1YXUzAEHUEHDQcqg4oEYbEqWJOHJaJz5QtEsi3PMjNa/McaC32njN2gAGZ2OWNL2LMR/cANSeQBrk9tRZCqXvkSCMkcMyRYkn+5lPtFdBiJVTETSMLiLDow7hmmLW7yEX7BUfZuCvMVmAYmEO44gvO7h+PEARIo7hQTYJlGLlUmxZIyoOmYLnzZetri9uFxVneqaHBgs2Gl7aKqvGSTmQEsLZuN1y6MNdft9SzS4ZSzEywqLknzkYHEn5wfYfTQXFV0nwxPUyfiR1PBqvkP9MT1Mn4kdBZUrF6zQKUpQKUpQKUpQKUpQKUpQKUpQKUpQKUpQVe09jLMwcmxsAbqrAhSWW4YcQWax/WNa9obHZsNuI2sNc92IMga+fMyi4JLZjbjw4GrisGgpGwzNNLGXIY4aFS40N88120rXglaMHDwEM+YmWXKckeblYklmAsAtzYAXPXdhcUrY+ZRe6wxA6HiHlPHno4qRsBRuF9Ln7ZG1osxhIwODWJbLc3OZmJuzsQAWY8zYD7BVTtHzO0PQf8ACx10Fc9tHzW0PQf8LHRHjasyl8aAQSMIAQDqD/SD9xH21YYf4W/qIfxJq8bawkawYmRVUO0MgZgNTaNrXNQ8Zi5Yp5HWIlfF0s58jMjvYHn8cfZUXGeSyjceNv6qO/d25Kx4R/A5/Vv/AAmt2zsEIwbnM7G7seLN/kBwA5CtPhH8Dn9W/wDCaqLGquTYinFris75lUplv2bG+tvb93SrQVmixMxyYArNKUQpSlApSlApSlApSlApSlApSlApSlApSlArBrNKCFtHEbpC4XM11UDhdnYKoJ5C7DWqnwW2mHURaMLOVdQyg5ZAHBVtRYuuvO/K1XuKwyyKUcXU8R/+4HvrRgdmpESwLMxFszsWNugJ4DnpxOpou2N02qDFYV5Ri40PlSICLlcy7mLMuYA5bi4varyYHKcvGxt6baVzez4FDRbuKRZgRv3ZXGYZe3vHOktzw1NtOFqIn47CzNg91mzSFAjkEAsDYSZSwsGKlrEi16jbWxDJhBHLYysmtioAy2zMWYhVGo58TXQWqt2zskTgAkCwI7S5lZSQSrLcXF1U6EG4FCMdUnAY1ZVLKCLGzA2uDYG2mh0INxxBFY2phN9C8YNswtfiLXFwba2PA+mvOy8CIUKg3JN2NgLmwUWA4ABQAOgqbSDboi7Nw7RxKjuXIvdjfmSbakmw4aknSpVKUClKUClKUClKUClKUClKUClKUClKUClKUClKUClKUClKUGDXkf5n7qUoPVDSlArNKUClKUClKUClKUClKUClKUClKUH/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sz="1800">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2253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BD91C9CE-6CB0-45A3-A231-114B2A402DEA}" type="slidenum">
              <a:rPr lang="en-IN" altLang="en-US" sz="1400" smtClean="0">
                <a:solidFill>
                  <a:srgbClr val="898989"/>
                </a:solidFill>
                <a:latin typeface="Batang" pitchFamily="18" charset="-127"/>
              </a:rPr>
              <a:t>10</a:t>
            </a:fld>
            <a:endParaRPr lang="en-IN" altLang="en-US" sz="1400">
              <a:solidFill>
                <a:srgbClr val="898989"/>
              </a:solidFill>
              <a:latin typeface="Batang" pitchFamily="18" charset="-127"/>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713" y="1204913"/>
            <a:ext cx="4776787"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078163" y="808038"/>
            <a:ext cx="5837237" cy="5195887"/>
          </a:xfrm>
          <a:prstGeom prst="rect">
            <a:avLst/>
          </a:prstGeom>
          <a:solidFill>
            <a:schemeClr val="bg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ltLang="zh-CN">
              <a:solidFill>
                <a:srgbClr val="FFFFFF"/>
              </a:solidFill>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614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DACBA132-CAFA-44E2-AE73-C021FC15DE65}" type="slidenum">
              <a:rPr lang="en-IN" altLang="en-US" sz="1400" smtClean="0">
                <a:solidFill>
                  <a:srgbClr val="898989"/>
                </a:solidFill>
                <a:latin typeface="Batang" pitchFamily="18" charset="-127"/>
              </a:rPr>
              <a:t>2</a:t>
            </a:fld>
            <a:endParaRPr lang="en-IN" altLang="en-US" sz="1400">
              <a:solidFill>
                <a:srgbClr val="898989"/>
              </a:solidFill>
              <a:latin typeface="Batang" pitchFamily="18" charset="-127"/>
            </a:endParaRPr>
          </a:p>
        </p:txBody>
      </p:sp>
      <p:sp>
        <p:nvSpPr>
          <p:cNvPr id="6149" name="Title 1"/>
          <p:cNvSpPr txBox="1">
            <a:spLocks noChangeArrowheads="1"/>
          </p:cNvSpPr>
          <p:nvPr/>
        </p:nvSpPr>
        <p:spPr bwMode="auto">
          <a:xfrm>
            <a:off x="457200" y="274638"/>
            <a:ext cx="1109821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Times New Roman" panose="02020603050405020304" pitchFamily="18" charset="0"/>
                <a:ea typeface="SimSun" panose="02010600030101010101" pitchFamily="2" charset="-122"/>
              </a:rPr>
              <a:t>Presentation Outline</a:t>
            </a:r>
          </a:p>
        </p:txBody>
      </p:sp>
      <p:sp>
        <p:nvSpPr>
          <p:cNvPr id="6150" name="Content Placeholder 2"/>
          <p:cNvSpPr txBox="1">
            <a:spLocks noChangeArrowheads="1"/>
          </p:cNvSpPr>
          <p:nvPr/>
        </p:nvSpPr>
        <p:spPr bwMode="auto">
          <a:xfrm>
            <a:off x="484188" y="1025525"/>
            <a:ext cx="11098212"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ct val="150000"/>
              </a:lnSpc>
              <a:spcBef>
                <a:spcPts val="1000"/>
              </a:spcBef>
            </a:pPr>
            <a:r>
              <a:rPr lang="en-US" altLang="zh-CN" sz="2600">
                <a:latin typeface="Times New Roman" panose="02020603050405020304" pitchFamily="18" charset="0"/>
                <a:ea typeface="SimSun" panose="02010600030101010101" pitchFamily="2" charset="-122"/>
              </a:rPr>
              <a:t>Introduction</a:t>
            </a:r>
          </a:p>
          <a:p>
            <a:pPr lvl="1">
              <a:lnSpc>
                <a:spcPct val="150000"/>
              </a:lnSpc>
              <a:spcBef>
                <a:spcPts val="1000"/>
              </a:spcBef>
            </a:pPr>
            <a:r>
              <a:rPr lang="en-US" altLang="zh-CN" sz="2600">
                <a:latin typeface="Times New Roman" panose="02020603050405020304" pitchFamily="18" charset="0"/>
                <a:ea typeface="SimSun" panose="02010600030101010101" pitchFamily="2" charset="-122"/>
              </a:rPr>
              <a:t>Abstract</a:t>
            </a:r>
          </a:p>
          <a:p>
            <a:pPr lvl="1">
              <a:lnSpc>
                <a:spcPct val="150000"/>
              </a:lnSpc>
              <a:spcBef>
                <a:spcPts val="1000"/>
              </a:spcBef>
            </a:pPr>
            <a:r>
              <a:rPr lang="en-US" altLang="zh-CN" sz="2600">
                <a:latin typeface="Times New Roman" panose="02020603050405020304" pitchFamily="18" charset="0"/>
                <a:ea typeface="SimSun" panose="02010600030101010101" pitchFamily="2" charset="-122"/>
                <a:sym typeface="+mn-ea"/>
              </a:rPr>
              <a:t>Literature Survey</a:t>
            </a:r>
          </a:p>
          <a:p>
            <a:pPr lvl="1">
              <a:lnSpc>
                <a:spcPct val="150000"/>
              </a:lnSpc>
              <a:spcBef>
                <a:spcPts val="1000"/>
              </a:spcBef>
            </a:pPr>
            <a:r>
              <a:rPr lang="en-US" altLang="zh-CN" sz="2600">
                <a:latin typeface="Times New Roman" panose="02020603050405020304" pitchFamily="18" charset="0"/>
                <a:ea typeface="SimSun" panose="02010600030101010101" pitchFamily="2" charset="-122"/>
              </a:rPr>
              <a:t>Objective</a:t>
            </a:r>
          </a:p>
          <a:p>
            <a:pPr lvl="1">
              <a:lnSpc>
                <a:spcPct val="150000"/>
              </a:lnSpc>
              <a:spcBef>
                <a:spcPts val="1000"/>
              </a:spcBef>
            </a:pPr>
            <a:r>
              <a:rPr lang="en-US" altLang="zh-CN" sz="2600">
                <a:latin typeface="Times New Roman" panose="02020603050405020304" pitchFamily="18" charset="0"/>
                <a:ea typeface="SimSun" panose="02010600030101010101" pitchFamily="2" charset="-122"/>
              </a:rPr>
              <a:t>Expected Outcome</a:t>
            </a:r>
          </a:p>
          <a:p>
            <a:pPr lvl="1">
              <a:lnSpc>
                <a:spcPct val="150000"/>
              </a:lnSpc>
              <a:spcBef>
                <a:spcPts val="1000"/>
              </a:spcBef>
            </a:pPr>
            <a:r>
              <a:rPr lang="en-US" altLang="zh-CN" sz="2600">
                <a:latin typeface="Times New Roman" panose="02020603050405020304" pitchFamily="18" charset="0"/>
                <a:ea typeface="SimSun" panose="02010600030101010101" pitchFamily="2" charset="-122"/>
              </a:rPr>
              <a:t>Execution Plan</a:t>
            </a:r>
          </a:p>
          <a:p>
            <a:pPr lvl="1">
              <a:lnSpc>
                <a:spcPct val="150000"/>
              </a:lnSpc>
              <a:spcBef>
                <a:spcPts val="1000"/>
              </a:spcBef>
            </a:pPr>
            <a:r>
              <a:rPr lang="en-US" altLang="zh-CN" sz="2600">
                <a:latin typeface="Times New Roman" panose="02020603050405020304" pitchFamily="18" charset="0"/>
                <a:ea typeface="SimSun" panose="02010600030101010101" pitchFamily="2" charset="-122"/>
              </a:rPr>
              <a:t>References</a:t>
            </a:r>
          </a:p>
          <a:p>
            <a:pPr lvl="1">
              <a:spcBef>
                <a:spcPts val="1000"/>
              </a:spcBef>
            </a:pPr>
            <a:endParaRPr lang="en-US" altLang="zh-CN" sz="2600">
              <a:latin typeface="Times New Roman" panose="02020603050405020304"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819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70C0F620-0A6E-4177-88CA-11D2E22328B9}" type="slidenum">
              <a:rPr lang="en-IN" altLang="en-US" sz="1400" smtClean="0">
                <a:solidFill>
                  <a:srgbClr val="898989"/>
                </a:solidFill>
                <a:latin typeface="Batang" pitchFamily="18" charset="-127"/>
              </a:rPr>
              <a:t>3</a:t>
            </a:fld>
            <a:endParaRPr lang="en-IN" altLang="en-US" sz="1400">
              <a:solidFill>
                <a:srgbClr val="898989"/>
              </a:solidFill>
              <a:latin typeface="Batang" pitchFamily="18" charset="-127"/>
            </a:endParaRPr>
          </a:p>
        </p:txBody>
      </p:sp>
      <p:sp>
        <p:nvSpPr>
          <p:cNvPr id="8197" name="Title 1"/>
          <p:cNvSpPr txBox="1">
            <a:spLocks noChangeArrowheads="1"/>
          </p:cNvSpPr>
          <p:nvPr/>
        </p:nvSpPr>
        <p:spPr bwMode="auto">
          <a:xfrm>
            <a:off x="457200" y="403225"/>
            <a:ext cx="110982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Times New Roman" panose="02020603050405020304" pitchFamily="18" charset="0"/>
                <a:ea typeface="SimSun" panose="02010600030101010101" pitchFamily="2" charset="-122"/>
              </a:rPr>
              <a:t>Introduction</a:t>
            </a:r>
          </a:p>
        </p:txBody>
      </p:sp>
      <p:sp>
        <p:nvSpPr>
          <p:cNvPr id="8198" name="Content Placeholder 2"/>
          <p:cNvSpPr txBox="1">
            <a:spLocks noChangeArrowheads="1"/>
          </p:cNvSpPr>
          <p:nvPr/>
        </p:nvSpPr>
        <p:spPr bwMode="auto">
          <a:xfrm>
            <a:off x="457200" y="1354138"/>
            <a:ext cx="11098213" cy="5249862"/>
          </a:xfrm>
          <a:prstGeom prst="rect">
            <a:avLst/>
          </a:prstGeom>
          <a:no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defRPr/>
            </a:pPr>
            <a:r>
              <a:rPr lang="en-US" altLang="zh-CN" sz="2600" dirty="0">
                <a:latin typeface="Times New Roman" panose="02020603050405020304" pitchFamily="18" charset="0"/>
                <a:ea typeface="SimSun" panose="02010600030101010101" pitchFamily="2" charset="-122"/>
              </a:rPr>
              <a:t>DOMAIN :  Artificial Intelligence</a:t>
            </a:r>
          </a:p>
          <a:p>
            <a:pPr>
              <a:buFont typeface="Arial" panose="020B0604020202020204" pitchFamily="34" charset="0"/>
              <a:buNone/>
              <a:defRPr/>
            </a:pPr>
            <a:endParaRPr lang="en-US" altLang="zh-CN" sz="2600" dirty="0">
              <a:latin typeface="Times New Roman" panose="02020603050405020304" pitchFamily="18" charset="0"/>
              <a:ea typeface="SimSun" panose="02010600030101010101" pitchFamily="2" charset="-122"/>
            </a:endParaRPr>
          </a:p>
          <a:p>
            <a:pPr>
              <a:buFont typeface="Wingdings" panose="05000000000000000000" pitchFamily="2" charset="2"/>
              <a:buNone/>
              <a:defRPr/>
            </a:pPr>
            <a:r>
              <a:rPr lang="en-US" altLang="zh-CN" sz="2600" dirty="0">
                <a:latin typeface="Times New Roman" panose="02020603050405020304" pitchFamily="18" charset="0"/>
                <a:ea typeface="SimSun" panose="02010600030101010101" pitchFamily="2" charset="-122"/>
              </a:rPr>
              <a:t>DESCRIPTION:</a:t>
            </a:r>
          </a:p>
          <a:p>
            <a:pPr marL="342900" indent="-342900" algn="just">
              <a:defRPr/>
            </a:pPr>
            <a:r>
              <a:rPr lang="en-US" altLang="zh-CN" sz="2400" dirty="0">
                <a:latin typeface="Times New Roman" panose="02020603050405020304" pitchFamily="18" charset="0"/>
                <a:ea typeface="SimSun" panose="02010600030101010101" pitchFamily="2" charset="-122"/>
              </a:rPr>
              <a:t>Sentiment analysis, also known as opinion mining, has become an increasingly important field of research in natural language processing (NLP). </a:t>
            </a:r>
          </a:p>
          <a:p>
            <a:pPr marL="342900" indent="-342900" algn="just">
              <a:defRPr/>
            </a:pPr>
            <a:r>
              <a:rPr lang="en-US" altLang="zh-CN" sz="2400" dirty="0">
                <a:latin typeface="Times New Roman" panose="02020603050405020304" pitchFamily="18" charset="0"/>
                <a:ea typeface="SimSun" panose="02010600030101010101" pitchFamily="2" charset="-122"/>
              </a:rPr>
              <a:t>It involves the automatic extraction of sentiment or emotion expressed in textual data, allowing for a deeper understanding of people's opinions and attitudes. </a:t>
            </a:r>
          </a:p>
          <a:p>
            <a:pPr marL="342900" indent="-342900" algn="just">
              <a:defRPr/>
            </a:pPr>
            <a:r>
              <a:rPr lang="en-US" altLang="zh-CN" sz="2400" dirty="0">
                <a:latin typeface="Times New Roman" panose="02020603050405020304" pitchFamily="18" charset="0"/>
                <a:ea typeface="SimSun" panose="02010600030101010101" pitchFamily="2" charset="-122"/>
              </a:rPr>
              <a:t>In the domain of healthcare, sentiment analysis on drug reviews plays a vital role in uncovering valuable insights from user-generated feedback regarding pharmaceutical products.</a:t>
            </a:r>
          </a:p>
          <a:p>
            <a:pPr>
              <a:buFont typeface="Arial" panose="020B0604020202020204" pitchFamily="34" charset="0"/>
              <a:buNone/>
              <a:defRPr/>
            </a:pPr>
            <a:endParaRPr lang="en-US" altLang="zh-CN" dirty="0">
              <a:latin typeface="Times New Roman" panose="02020603050405020304" pitchFamily="18" charset="0"/>
              <a:ea typeface="SimSun" panose="02010600030101010101" pitchFamily="2" charset="-122"/>
            </a:endParaRPr>
          </a:p>
          <a:p>
            <a:pPr>
              <a:defRPr/>
            </a:pP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10244"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0120F98B-9ACB-4D8F-815B-C50F696F6265}" type="slidenum">
              <a:rPr lang="en-IN" altLang="en-US" sz="1400" smtClean="0">
                <a:solidFill>
                  <a:srgbClr val="898989"/>
                </a:solidFill>
                <a:latin typeface="Batang" pitchFamily="18" charset="-127"/>
              </a:rPr>
              <a:t>4</a:t>
            </a:fld>
            <a:endParaRPr lang="en-IN" altLang="en-US" sz="1400">
              <a:solidFill>
                <a:srgbClr val="898989"/>
              </a:solidFill>
              <a:latin typeface="Batang" pitchFamily="18" charset="-127"/>
            </a:endParaRPr>
          </a:p>
        </p:txBody>
      </p:sp>
      <p:sp>
        <p:nvSpPr>
          <p:cNvPr id="10245" name="Title 1"/>
          <p:cNvSpPr txBox="1">
            <a:spLocks noChangeArrowheads="1"/>
          </p:cNvSpPr>
          <p:nvPr/>
        </p:nvSpPr>
        <p:spPr bwMode="auto">
          <a:xfrm>
            <a:off x="546100" y="433388"/>
            <a:ext cx="110982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Times New Roman" panose="02020603050405020304" pitchFamily="18" charset="0"/>
                <a:ea typeface="SimSun" panose="02010600030101010101" pitchFamily="2" charset="-122"/>
              </a:rPr>
              <a:t>Abstract</a:t>
            </a:r>
          </a:p>
        </p:txBody>
      </p:sp>
      <p:sp>
        <p:nvSpPr>
          <p:cNvPr id="10246" name="Content Placeholder 2"/>
          <p:cNvSpPr txBox="1">
            <a:spLocks noChangeArrowheads="1"/>
          </p:cNvSpPr>
          <p:nvPr/>
        </p:nvSpPr>
        <p:spPr bwMode="auto">
          <a:xfrm>
            <a:off x="781050" y="1330325"/>
            <a:ext cx="110966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r>
              <a:rPr lang="en-US" altLang="zh-CN" sz="2400">
                <a:latin typeface="Times New Roman" panose="02020603050405020304" pitchFamily="18" charset="0"/>
                <a:ea typeface="Arial Unicode MS" panose="020B0604020202020204" pitchFamily="34" charset="-128"/>
                <a:cs typeface="Arial Unicode MS" panose="020B0604020202020204" pitchFamily="34" charset="-128"/>
              </a:rPr>
              <a:t>Sentiment analysis on drug reviews plays a crucial role in understanding user opinions and experiences with pharmaceutical products. </a:t>
            </a:r>
          </a:p>
          <a:p>
            <a:pPr algn="just"/>
            <a:r>
              <a:rPr lang="en-US" altLang="zh-CN" sz="2400">
                <a:latin typeface="Times New Roman" panose="02020603050405020304" pitchFamily="18" charset="0"/>
                <a:ea typeface="Arial Unicode MS" panose="020B0604020202020204" pitchFamily="34" charset="-128"/>
                <a:cs typeface="Arial Unicode MS" panose="020B0604020202020204" pitchFamily="34" charset="-128"/>
              </a:rPr>
              <a:t>In this project, we propose a deep learning-based approach for sentiment analysis on drug reviews. </a:t>
            </a:r>
          </a:p>
          <a:p>
            <a:pPr algn="just"/>
            <a:r>
              <a:rPr lang="en-US" altLang="zh-CN" sz="2400">
                <a:latin typeface="Times New Roman" panose="02020603050405020304" pitchFamily="18" charset="0"/>
                <a:ea typeface="Arial Unicode MS" panose="020B0604020202020204" pitchFamily="34" charset="-128"/>
                <a:cs typeface="Arial Unicode MS" panose="020B0604020202020204" pitchFamily="34" charset="-128"/>
              </a:rPr>
              <a:t>Leveraging the power of recurrent neural networks (RNNs) or convolutional neural networks (CNNs), our system aims to accurately classify sentiment expressed in drug reviews as positive, negative, or neutral.</a:t>
            </a:r>
          </a:p>
          <a:p>
            <a:pPr algn="just"/>
            <a:r>
              <a:rPr lang="en-US" altLang="zh-CN" sz="2400">
                <a:latin typeface="Times New Roman" panose="02020603050405020304" pitchFamily="18" charset="0"/>
                <a:ea typeface="Arial Unicode MS" panose="020B0604020202020204" pitchFamily="34" charset="-128"/>
                <a:cs typeface="Arial Unicode MS" panose="020B0604020202020204" pitchFamily="34" charset="-128"/>
              </a:rPr>
              <a:t>The project begins with the collection of a diverse dataset of drug reviews from reliable sources. </a:t>
            </a:r>
          </a:p>
          <a:p>
            <a:pPr algn="just"/>
            <a:r>
              <a:rPr lang="en-US" altLang="zh-CN" sz="2400">
                <a:latin typeface="Times New Roman" panose="02020603050405020304" pitchFamily="18" charset="0"/>
                <a:ea typeface="Arial Unicode MS" panose="020B0604020202020204" pitchFamily="34" charset="-128"/>
                <a:cs typeface="Arial Unicode MS" panose="020B0604020202020204" pitchFamily="34" charset="-128"/>
              </a:rPr>
              <a:t>The collected data is then preprocessed to remove noise and standardize the text format.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1229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A975FB81-CDB9-4FC8-84A1-40F58CC718CD}" type="slidenum">
              <a:rPr lang="en-IN" altLang="en-US" sz="1400" smtClean="0">
                <a:solidFill>
                  <a:srgbClr val="898989"/>
                </a:solidFill>
                <a:latin typeface="Batang" pitchFamily="18" charset="-127"/>
              </a:rPr>
              <a:t>5</a:t>
            </a:fld>
            <a:endParaRPr lang="en-IN" altLang="en-US" sz="1400">
              <a:solidFill>
                <a:srgbClr val="898989"/>
              </a:solidFill>
              <a:latin typeface="Batang" pitchFamily="18" charset="-127"/>
            </a:endParaRPr>
          </a:p>
        </p:txBody>
      </p:sp>
      <p:sp>
        <p:nvSpPr>
          <p:cNvPr id="12293" name="Title 1"/>
          <p:cNvSpPr txBox="1">
            <a:spLocks noChangeArrowheads="1"/>
          </p:cNvSpPr>
          <p:nvPr/>
        </p:nvSpPr>
        <p:spPr bwMode="auto">
          <a:xfrm>
            <a:off x="457200" y="274638"/>
            <a:ext cx="1109821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Arial" panose="020B0604020202020204" pitchFamily="34" charset="0"/>
                <a:ea typeface="SimSun" panose="02010600030101010101" pitchFamily="2" charset="-122"/>
              </a:rPr>
              <a:t>Literature Survey</a:t>
            </a:r>
            <a:endParaRPr lang="en-US" altLang="zh-CN" sz="4400">
              <a:latin typeface="Times New Roman" panose="02020603050405020304" pitchFamily="18" charset="0"/>
              <a:ea typeface="SimSun" panose="02010600030101010101" pitchFamily="2" charset="-122"/>
            </a:endParaRPr>
          </a:p>
        </p:txBody>
      </p:sp>
      <p:sp>
        <p:nvSpPr>
          <p:cNvPr id="12294" name="Content Placeholder 2"/>
          <p:cNvSpPr txBox="1">
            <a:spLocks noChangeArrowheads="1"/>
          </p:cNvSpPr>
          <p:nvPr/>
        </p:nvSpPr>
        <p:spPr bwMode="auto">
          <a:xfrm>
            <a:off x="484188" y="1025525"/>
            <a:ext cx="11098212"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endParaRPr lang="en-US" altLang="zh-CN">
              <a:latin typeface="Times New Roman" panose="02020603050405020304" pitchFamily="18" charset="0"/>
              <a:ea typeface="SimSun" panose="02010600030101010101" pitchFamily="2" charset="-122"/>
            </a:endParaRPr>
          </a:p>
        </p:txBody>
      </p:sp>
      <p:graphicFrame>
        <p:nvGraphicFramePr>
          <p:cNvPr id="4" name="Content Placeholder 3"/>
          <p:cNvGraphicFramePr>
            <a:graphicFrameLocks noGrp="1"/>
          </p:cNvGraphicFramePr>
          <p:nvPr>
            <p:extLst>
              <p:ext uri="{D42A27DB-BD31-4B8C-83A1-F6EECF244321}">
                <p14:modId xmlns:p14="http://schemas.microsoft.com/office/powerpoint/2010/main" val="3961114852"/>
              </p:ext>
            </p:extLst>
          </p:nvPr>
        </p:nvGraphicFramePr>
        <p:xfrm>
          <a:off x="280988" y="1042988"/>
          <a:ext cx="11358561" cy="5076825"/>
        </p:xfrm>
        <a:graphic>
          <a:graphicData uri="http://schemas.openxmlformats.org/drawingml/2006/table">
            <a:tbl>
              <a:tblPr firstRow="1" bandRow="1">
                <a:tableStyleId>{5C22544A-7EE6-4342-B048-85BDC9FD1C3A}</a:tableStyleId>
              </a:tblPr>
              <a:tblGrid>
                <a:gridCol w="2273026">
                  <a:extLst>
                    <a:ext uri="{9D8B030D-6E8A-4147-A177-3AD203B41FA5}">
                      <a16:colId xmlns:a16="http://schemas.microsoft.com/office/drawing/2014/main" val="20000"/>
                    </a:ext>
                  </a:extLst>
                </a:gridCol>
                <a:gridCol w="2364827">
                  <a:extLst>
                    <a:ext uri="{9D8B030D-6E8A-4147-A177-3AD203B41FA5}">
                      <a16:colId xmlns:a16="http://schemas.microsoft.com/office/drawing/2014/main" val="20001"/>
                    </a:ext>
                  </a:extLst>
                </a:gridCol>
                <a:gridCol w="2975479">
                  <a:extLst>
                    <a:ext uri="{9D8B030D-6E8A-4147-A177-3AD203B41FA5}">
                      <a16:colId xmlns:a16="http://schemas.microsoft.com/office/drawing/2014/main" val="20002"/>
                    </a:ext>
                  </a:extLst>
                </a:gridCol>
                <a:gridCol w="3745229">
                  <a:extLst>
                    <a:ext uri="{9D8B030D-6E8A-4147-A177-3AD203B41FA5}">
                      <a16:colId xmlns:a16="http://schemas.microsoft.com/office/drawing/2014/main" val="20003"/>
                    </a:ext>
                  </a:extLst>
                </a:gridCol>
              </a:tblGrid>
              <a:tr h="1184424">
                <a:tc>
                  <a:txBody>
                    <a:bodyPr/>
                    <a:lstStyle/>
                    <a:p>
                      <a:pPr>
                        <a:buNone/>
                      </a:pPr>
                      <a:endParaRPr lang="en-US" sz="1800" dirty="0"/>
                    </a:p>
                    <a:p>
                      <a:pPr>
                        <a:buNone/>
                      </a:pPr>
                      <a:r>
                        <a:rPr lang="en-US" sz="1800" dirty="0"/>
                        <a:t>   Paper details</a:t>
                      </a:r>
                    </a:p>
                    <a:p>
                      <a:pPr>
                        <a:buNone/>
                      </a:pPr>
                      <a:endParaRPr lang="en-US" sz="1800" dirty="0"/>
                    </a:p>
                  </a:txBody>
                  <a:tcPr marL="91441" marR="91441" marT="45725" marB="45725"/>
                </a:tc>
                <a:tc>
                  <a:txBody>
                    <a:bodyPr/>
                    <a:lstStyle/>
                    <a:p>
                      <a:pPr>
                        <a:buNone/>
                      </a:pPr>
                      <a:endParaRPr lang="en-US" sz="1800" dirty="0"/>
                    </a:p>
                    <a:p>
                      <a:pPr>
                        <a:buNone/>
                      </a:pPr>
                      <a:r>
                        <a:rPr lang="en-US" sz="1800" dirty="0"/>
                        <a:t>    Journal  details</a:t>
                      </a:r>
                    </a:p>
                  </a:txBody>
                  <a:tcPr marL="91441" marR="91441" marT="45725" marB="45725"/>
                </a:tc>
                <a:tc>
                  <a:txBody>
                    <a:bodyPr/>
                    <a:lstStyle/>
                    <a:p>
                      <a:pPr>
                        <a:buNone/>
                      </a:pPr>
                      <a:endParaRPr lang="en-US" sz="1800" dirty="0"/>
                    </a:p>
                    <a:p>
                      <a:pPr>
                        <a:buNone/>
                      </a:pPr>
                      <a:r>
                        <a:rPr lang="en-US" sz="1800" dirty="0"/>
                        <a:t>             Methodology</a:t>
                      </a:r>
                    </a:p>
                  </a:txBody>
                  <a:tcPr marL="91441" marR="91441" marT="45725" marB="45725"/>
                </a:tc>
                <a:tc>
                  <a:txBody>
                    <a:bodyPr/>
                    <a:lstStyle/>
                    <a:p>
                      <a:pPr>
                        <a:buNone/>
                      </a:pPr>
                      <a:r>
                        <a:rPr lang="en-US" sz="1800" dirty="0"/>
                        <a:t>     Advantages/</a:t>
                      </a:r>
                    </a:p>
                    <a:p>
                      <a:pPr>
                        <a:buNone/>
                      </a:pPr>
                      <a:r>
                        <a:rPr lang="en-US" sz="1800" dirty="0"/>
                        <a:t>  Disadvantages</a:t>
                      </a:r>
                    </a:p>
                  </a:txBody>
                  <a:tcPr marL="91441" marR="91441" marT="45725" marB="45725"/>
                </a:tc>
                <a:extLst>
                  <a:ext uri="{0D108BD9-81ED-4DB2-BD59-A6C34878D82A}">
                    <a16:rowId xmlns:a16="http://schemas.microsoft.com/office/drawing/2014/main" val="10000"/>
                  </a:ext>
                </a:extLst>
              </a:tr>
              <a:tr h="3892401">
                <a:tc>
                  <a:txBody>
                    <a:bodyPr/>
                    <a:lstStyle/>
                    <a:p>
                      <a:pPr algn="just">
                        <a:buNone/>
                      </a:pPr>
                      <a:r>
                        <a:rPr lang="en-IN" dirty="0">
                          <a:latin typeface="Times New Roman" panose="02020603050405020304" pitchFamily="18" charset="0"/>
                          <a:cs typeface="Times New Roman" panose="02020603050405020304" pitchFamily="18" charset="0"/>
                        </a:rPr>
                        <a:t>A performance comparison of supervised machine learning models for COVID-19 tweets sentiment analysis.</a:t>
                      </a:r>
                      <a:endParaRPr lang="en-US" sz="1800" dirty="0">
                        <a:latin typeface="Times New Roman" panose="02020603050405020304" pitchFamily="18" charset="0"/>
                        <a:cs typeface="Times New Roman" panose="02020603050405020304" pitchFamily="18" charset="0"/>
                      </a:endParaRPr>
                    </a:p>
                  </a:txBody>
                  <a:tcPr marL="91441" marR="91441" marT="45725" marB="45725"/>
                </a:tc>
                <a:tc>
                  <a:txBody>
                    <a:bodyPr/>
                    <a:lstStyle/>
                    <a:p>
                      <a:pPr algn="just">
                        <a:buNone/>
                      </a:pPr>
                      <a:r>
                        <a:rPr lang="en-IN" dirty="0">
                          <a:latin typeface="Times New Roman" panose="02020603050405020304" pitchFamily="18" charset="0"/>
                          <a:cs typeface="Times New Roman" panose="02020603050405020304" pitchFamily="18" charset="0"/>
                        </a:rPr>
                        <a:t>F. Rustam, M. Khalid, W. Aslam, V. </a:t>
                      </a:r>
                      <a:r>
                        <a:rPr lang="en-IN" dirty="0" err="1">
                          <a:latin typeface="Times New Roman" panose="02020603050405020304" pitchFamily="18" charset="0"/>
                          <a:cs typeface="Times New Roman" panose="02020603050405020304" pitchFamily="18" charset="0"/>
                        </a:rPr>
                        <a:t>Rupapara</a:t>
                      </a:r>
                      <a:r>
                        <a:rPr lang="en-IN" dirty="0">
                          <a:latin typeface="Times New Roman" panose="02020603050405020304" pitchFamily="18" charset="0"/>
                          <a:cs typeface="Times New Roman" panose="02020603050405020304" pitchFamily="18" charset="0"/>
                        </a:rPr>
                        <a:t>, A. Mehmood, and G. S. Choi, ``A performance comparison of supervised machine learning models for COVID-19 tweets sentiment analysis,'' </a:t>
                      </a:r>
                      <a:r>
                        <a:rPr lang="en-IN" dirty="0" err="1">
                          <a:latin typeface="Times New Roman" panose="02020603050405020304" pitchFamily="18" charset="0"/>
                          <a:cs typeface="Times New Roman" panose="02020603050405020304" pitchFamily="18" charset="0"/>
                        </a:rPr>
                        <a:t>PLoS</a:t>
                      </a:r>
                      <a:r>
                        <a:rPr lang="en-IN" dirty="0">
                          <a:latin typeface="Times New Roman" panose="02020603050405020304" pitchFamily="18" charset="0"/>
                          <a:cs typeface="Times New Roman" panose="02020603050405020304" pitchFamily="18" charset="0"/>
                        </a:rPr>
                        <a:t> ONE, vol. 16, no. 2, Feb. 2021, Art. no. e0245909.</a:t>
                      </a:r>
                      <a:endParaRPr lang="en-US" sz="1800" dirty="0">
                        <a:latin typeface="Times New Roman" panose="02020603050405020304" pitchFamily="18" charset="0"/>
                        <a:cs typeface="Times New Roman" panose="02020603050405020304" pitchFamily="18" charset="0"/>
                      </a:endParaRPr>
                    </a:p>
                  </a:txBody>
                  <a:tcPr marL="91441" marR="91441" marT="45725" marB="45725"/>
                </a:tc>
                <a:tc>
                  <a:txBody>
                    <a:bodyPr/>
                    <a:lstStyle/>
                    <a:p>
                      <a:pPr algn="just">
                        <a:buNone/>
                      </a:pPr>
                      <a:r>
                        <a:rPr lang="en-US" dirty="0">
                          <a:latin typeface="Times New Roman" panose="02020603050405020304" pitchFamily="18" charset="0"/>
                          <a:cs typeface="Times New Roman" panose="02020603050405020304" pitchFamily="18" charset="0"/>
                        </a:rPr>
                        <a:t>The problem statement can be defined as </a:t>
                      </a:r>
                      <a:r>
                        <a:rPr lang="en-US">
                          <a:latin typeface="Times New Roman" panose="02020603050405020304" pitchFamily="18" charset="0"/>
                          <a:cs typeface="Times New Roman" panose="02020603050405020304" pitchFamily="18" charset="0"/>
                        </a:rPr>
                        <a:t>given drug </a:t>
                      </a:r>
                      <a:r>
                        <a:rPr lang="en-US" dirty="0">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eview </a:t>
                      </a:r>
                      <a:r>
                        <a:rPr lang="en-US" dirty="0">
                          <a:latin typeface="Times New Roman" panose="02020603050405020304" pitchFamily="18" charset="0"/>
                          <a:cs typeface="Times New Roman" panose="02020603050405020304" pitchFamily="18" charset="0"/>
                        </a:rPr>
                        <a:t>Dataset from the UCI Machine Learning Repository, do sentiment analysis of user reviews for disease and medicine using WIT.AI. Generate the average sentiment of particular drug and also extract most positive review and most negative review of that drug. </a:t>
                      </a:r>
                      <a:endParaRPr lang="en-US" sz="1800" dirty="0">
                        <a:latin typeface="Times New Roman" panose="02020603050405020304" pitchFamily="18" charset="0"/>
                        <a:cs typeface="Times New Roman" panose="02020603050405020304" pitchFamily="18" charset="0"/>
                      </a:endParaRPr>
                    </a:p>
                  </a:txBody>
                  <a:tcPr marL="91441" marR="91441" marT="45725" marB="45725"/>
                </a:tc>
                <a:tc>
                  <a:txBody>
                    <a:bodyPr/>
                    <a:lstStyle/>
                    <a:p>
                      <a:pPr indent="0">
                        <a:buFont typeface="Arial" panose="020B0604020202020204" pitchFamily="34" charse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can help identify potential drug interactions and adverse reactions.</a:t>
                      </a:r>
                    </a:p>
                    <a:p>
                      <a:pPr indent="0">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indent="0">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indent="0">
                        <a:buFont typeface="Arial" panose="020B0604020202020204" pitchFamily="34" charset="0"/>
                        <a:buNone/>
                      </a:pPr>
                      <a:r>
                        <a:rPr lang="en-US" sz="1800" u="none" dirty="0">
                          <a:latin typeface="Times New Roman" panose="02020603050405020304" pitchFamily="18" charset="0"/>
                          <a:cs typeface="Times New Roman" panose="02020603050405020304" pitchFamily="18" charset="0"/>
                        </a:rPr>
                        <a:t>Using machine learning a</a:t>
                      </a:r>
                      <a:r>
                        <a:rPr lang="en-US" sz="1800" dirty="0">
                          <a:latin typeface="Times New Roman" panose="02020603050405020304" pitchFamily="18" charset="0"/>
                          <a:cs typeface="Times New Roman" panose="02020603050405020304" pitchFamily="18" charset="0"/>
                        </a:rPr>
                        <a:t>ccuracy was low.</a:t>
                      </a:r>
                    </a:p>
                  </a:txBody>
                  <a:tcPr marL="91441" marR="91441"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1434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C1B2C09B-D203-4948-A224-1203A769A96D}" type="slidenum">
              <a:rPr lang="en-IN" altLang="en-US" sz="1400" smtClean="0">
                <a:solidFill>
                  <a:srgbClr val="898989"/>
                </a:solidFill>
                <a:latin typeface="Batang" pitchFamily="18" charset="-127"/>
              </a:rPr>
              <a:t>6</a:t>
            </a:fld>
            <a:endParaRPr lang="en-IN" altLang="en-US" sz="1400">
              <a:solidFill>
                <a:srgbClr val="898989"/>
              </a:solidFill>
              <a:latin typeface="Batang" pitchFamily="18" charset="-127"/>
            </a:endParaRPr>
          </a:p>
        </p:txBody>
      </p:sp>
      <p:sp>
        <p:nvSpPr>
          <p:cNvPr id="14341" name="Title 1"/>
          <p:cNvSpPr txBox="1">
            <a:spLocks noChangeArrowheads="1"/>
          </p:cNvSpPr>
          <p:nvPr/>
        </p:nvSpPr>
        <p:spPr bwMode="auto">
          <a:xfrm>
            <a:off x="457200" y="274638"/>
            <a:ext cx="1109821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Arial" panose="020B0604020202020204" pitchFamily="34" charset="0"/>
                <a:ea typeface="SimSun" panose="02010600030101010101" pitchFamily="2" charset="-122"/>
              </a:rPr>
              <a:t>Literature Survey</a:t>
            </a:r>
            <a:endParaRPr lang="en-US" altLang="zh-CN" sz="4400">
              <a:latin typeface="Times New Roman" panose="02020603050405020304" pitchFamily="18" charset="0"/>
              <a:ea typeface="SimSun" panose="02010600030101010101" pitchFamily="2" charset="-122"/>
            </a:endParaRPr>
          </a:p>
        </p:txBody>
      </p:sp>
      <p:sp>
        <p:nvSpPr>
          <p:cNvPr id="14342" name="Content Placeholder 2"/>
          <p:cNvSpPr txBox="1">
            <a:spLocks noChangeArrowheads="1"/>
          </p:cNvSpPr>
          <p:nvPr/>
        </p:nvSpPr>
        <p:spPr bwMode="auto">
          <a:xfrm>
            <a:off x="484188" y="1025525"/>
            <a:ext cx="11098212"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endParaRPr lang="en-US" altLang="zh-CN">
              <a:latin typeface="Times New Roman" panose="02020603050405020304" pitchFamily="18" charset="0"/>
              <a:ea typeface="SimSun" panose="02010600030101010101" pitchFamily="2" charset="-122"/>
            </a:endParaRPr>
          </a:p>
        </p:txBody>
      </p:sp>
      <p:graphicFrame>
        <p:nvGraphicFramePr>
          <p:cNvPr id="4" name="Content Placeholder 3"/>
          <p:cNvGraphicFramePr>
            <a:graphicFrameLocks noGrp="1"/>
          </p:cNvGraphicFramePr>
          <p:nvPr/>
        </p:nvGraphicFramePr>
        <p:xfrm>
          <a:off x="280988" y="1042988"/>
          <a:ext cx="11358561" cy="5116512"/>
        </p:xfrm>
        <a:graphic>
          <a:graphicData uri="http://schemas.openxmlformats.org/drawingml/2006/table">
            <a:tbl>
              <a:tblPr firstRow="1" bandRow="1">
                <a:tableStyleId>{5C22544A-7EE6-4342-B048-85BDC9FD1C3A}</a:tableStyleId>
              </a:tblPr>
              <a:tblGrid>
                <a:gridCol w="2258464">
                  <a:extLst>
                    <a:ext uri="{9D8B030D-6E8A-4147-A177-3AD203B41FA5}">
                      <a16:colId xmlns:a16="http://schemas.microsoft.com/office/drawing/2014/main" val="20000"/>
                    </a:ext>
                  </a:extLst>
                </a:gridCol>
                <a:gridCol w="2237500">
                  <a:extLst>
                    <a:ext uri="{9D8B030D-6E8A-4147-A177-3AD203B41FA5}">
                      <a16:colId xmlns:a16="http://schemas.microsoft.com/office/drawing/2014/main" val="20001"/>
                    </a:ext>
                  </a:extLst>
                </a:gridCol>
                <a:gridCol w="2948151">
                  <a:extLst>
                    <a:ext uri="{9D8B030D-6E8A-4147-A177-3AD203B41FA5}">
                      <a16:colId xmlns:a16="http://schemas.microsoft.com/office/drawing/2014/main" val="20002"/>
                    </a:ext>
                  </a:extLst>
                </a:gridCol>
                <a:gridCol w="3914446">
                  <a:extLst>
                    <a:ext uri="{9D8B030D-6E8A-4147-A177-3AD203B41FA5}">
                      <a16:colId xmlns:a16="http://schemas.microsoft.com/office/drawing/2014/main" val="20003"/>
                    </a:ext>
                  </a:extLst>
                </a:gridCol>
              </a:tblGrid>
              <a:tr h="1184461">
                <a:tc>
                  <a:txBody>
                    <a:bodyPr/>
                    <a:lstStyle/>
                    <a:p>
                      <a:pPr>
                        <a:buNone/>
                      </a:pPr>
                      <a:endParaRPr lang="en-US" sz="1800" dirty="0"/>
                    </a:p>
                    <a:p>
                      <a:pPr>
                        <a:buNone/>
                      </a:pPr>
                      <a:r>
                        <a:rPr lang="en-US" sz="1800" dirty="0"/>
                        <a:t>   Paper details</a:t>
                      </a:r>
                    </a:p>
                    <a:p>
                      <a:pPr>
                        <a:buNone/>
                      </a:pPr>
                      <a:endParaRPr lang="en-US" sz="1800" dirty="0"/>
                    </a:p>
                  </a:txBody>
                  <a:tcPr marL="91441" marR="91441" marT="45726" marB="45726"/>
                </a:tc>
                <a:tc>
                  <a:txBody>
                    <a:bodyPr/>
                    <a:lstStyle/>
                    <a:p>
                      <a:pPr>
                        <a:buNone/>
                      </a:pPr>
                      <a:endParaRPr lang="en-US" sz="1800"/>
                    </a:p>
                    <a:p>
                      <a:pPr>
                        <a:buNone/>
                      </a:pPr>
                      <a:r>
                        <a:rPr lang="en-US" sz="1800"/>
                        <a:t>  Journal  details</a:t>
                      </a:r>
                    </a:p>
                  </a:txBody>
                  <a:tcPr marL="91441" marR="91441" marT="45726" marB="45726"/>
                </a:tc>
                <a:tc>
                  <a:txBody>
                    <a:bodyPr/>
                    <a:lstStyle/>
                    <a:p>
                      <a:pPr>
                        <a:buNone/>
                      </a:pPr>
                      <a:endParaRPr lang="en-US" sz="1800" dirty="0"/>
                    </a:p>
                    <a:p>
                      <a:pPr>
                        <a:buNone/>
                      </a:pPr>
                      <a:r>
                        <a:rPr lang="en-US" sz="1800" dirty="0"/>
                        <a:t>      Methodology</a:t>
                      </a:r>
                    </a:p>
                  </a:txBody>
                  <a:tcPr marL="91441" marR="91441" marT="45726" marB="45726"/>
                </a:tc>
                <a:tc>
                  <a:txBody>
                    <a:bodyPr/>
                    <a:lstStyle/>
                    <a:p>
                      <a:pPr>
                        <a:buNone/>
                      </a:pPr>
                      <a:r>
                        <a:rPr lang="en-US" sz="1800" dirty="0"/>
                        <a:t>        Advantages/</a:t>
                      </a:r>
                    </a:p>
                    <a:p>
                      <a:pPr>
                        <a:buNone/>
                      </a:pPr>
                      <a:r>
                        <a:rPr lang="en-US" sz="1800" dirty="0"/>
                        <a:t>        Disadvantages</a:t>
                      </a:r>
                    </a:p>
                  </a:txBody>
                  <a:tcPr marL="91441" marR="91441" marT="45726" marB="45726"/>
                </a:tc>
                <a:extLst>
                  <a:ext uri="{0D108BD9-81ED-4DB2-BD59-A6C34878D82A}">
                    <a16:rowId xmlns:a16="http://schemas.microsoft.com/office/drawing/2014/main" val="10000"/>
                  </a:ext>
                </a:extLst>
              </a:tr>
              <a:tr h="3932051">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800" dirty="0"/>
                        <a:t>Sentiment analysis of </a:t>
                      </a:r>
                      <a:r>
                        <a:rPr lang="en-IN" sz="1800" dirty="0" err="1"/>
                        <a:t>Altmetric</a:t>
                      </a:r>
                      <a:r>
                        <a:rPr lang="en-IN" sz="1800" dirty="0"/>
                        <a:t> data using a human-augmented, artificial intelligence (AI) approach.</a:t>
                      </a:r>
                      <a:endParaRPr lang="en-US" sz="1800" dirty="0"/>
                    </a:p>
                  </a:txBody>
                  <a:tcPr marL="91441" marR="91441" marT="45726" marB="45726"/>
                </a:tc>
                <a:tc>
                  <a:txBody>
                    <a:bodyPr/>
                    <a:lstStyle/>
                    <a:p>
                      <a:pPr algn="just">
                        <a:buNone/>
                      </a:pPr>
                      <a:r>
                        <a:rPr lang="en-IN" sz="1800" dirty="0"/>
                        <a:t>M. Lewis, R. Li, M. Booth, M. Latymer, C. </a:t>
                      </a:r>
                      <a:r>
                        <a:rPr lang="en-IN" sz="1800" dirty="0" err="1"/>
                        <a:t>Borlenghi</a:t>
                      </a:r>
                      <a:r>
                        <a:rPr lang="en-IN" sz="1800" dirty="0"/>
                        <a:t>, and M. </a:t>
                      </a:r>
                      <a:r>
                        <a:rPr lang="en-IN" sz="1800" dirty="0" err="1"/>
                        <a:t>Kissner</a:t>
                      </a:r>
                      <a:r>
                        <a:rPr lang="en-IN" sz="1800" dirty="0"/>
                        <a:t>, "Sentiment analysis of </a:t>
                      </a:r>
                      <a:r>
                        <a:rPr lang="en-IN" sz="1800" dirty="0" err="1"/>
                        <a:t>Altmetric</a:t>
                      </a:r>
                      <a:r>
                        <a:rPr lang="en-IN" sz="1800" dirty="0"/>
                        <a:t> data using a human-augmented, artificial intelligence (AI) approach," (in English), Current Medical Research and Opinion, Meeting Abstract vol. 37, pp. 16-16, Apr 2021.</a:t>
                      </a:r>
                      <a:endParaRPr lang="en-US" sz="1800" dirty="0">
                        <a:latin typeface="Times New Roman" panose="02020603050405020304" pitchFamily="18" charset="0"/>
                        <a:cs typeface="Times New Roman" panose="02020603050405020304" pitchFamily="18" charset="0"/>
                      </a:endParaRPr>
                    </a:p>
                  </a:txBody>
                  <a:tcPr marL="91441" marR="91441" marT="45726" marB="45726"/>
                </a:tc>
                <a:tc>
                  <a:txBody>
                    <a:bodyPr/>
                    <a:lstStyle/>
                    <a:p>
                      <a:pPr algn="just">
                        <a:buNone/>
                      </a:pPr>
                      <a:r>
                        <a:rPr lang="en-US" sz="1800" dirty="0">
                          <a:latin typeface="Times New Roman" panose="02020603050405020304" pitchFamily="18" charset="0"/>
                          <a:cs typeface="Times New Roman" panose="02020603050405020304" pitchFamily="18" charset="0"/>
                        </a:rPr>
                        <a:t>The objective of this proposed research is to measure the effectiveness level of a particular drug. Currently most of the text mining researches are based on unsupervised machine learning methods to cluster data.</a:t>
                      </a:r>
                    </a:p>
                  </a:txBody>
                  <a:tcPr marL="91441" marR="91441" marT="45726" marB="45726"/>
                </a:tc>
                <a:tc>
                  <a:txBody>
                    <a:bodyPr/>
                    <a:lstStyle/>
                    <a:p>
                      <a:pPr indent="0" algn="just">
                        <a:buFont typeface="Arial" panose="020B0604020202020204" pitchFamily="34" charse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Sentiment analysis helps you determine patient’s needs and improve your marketing efforts.</a:t>
                      </a:r>
                    </a:p>
                    <a:p>
                      <a:pPr indent="0" algn="just">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indent="0" algn="just">
                        <a:buFont typeface="Arial" panose="020B0604020202020204" pitchFamily="34" charse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show only the methodology that one can use to extract sentiment from the data and perform classification to build a recommender system.</a:t>
                      </a:r>
                    </a:p>
                    <a:p>
                      <a:pPr indent="0" algn="just">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txBody>
                  <a:tcPr marL="91441" marR="91441" marT="45726" marB="45726"/>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1638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B086FB72-941C-4C98-9036-FC1784CBC5B3}" type="slidenum">
              <a:rPr lang="en-IN" altLang="en-US" sz="1400" smtClean="0">
                <a:solidFill>
                  <a:srgbClr val="898989"/>
                </a:solidFill>
                <a:latin typeface="Batang" pitchFamily="18" charset="-127"/>
              </a:rPr>
              <a:t>7</a:t>
            </a:fld>
            <a:endParaRPr lang="en-IN" altLang="en-US" sz="1400">
              <a:solidFill>
                <a:srgbClr val="898989"/>
              </a:solidFill>
              <a:latin typeface="Batang" pitchFamily="18" charset="-127"/>
            </a:endParaRPr>
          </a:p>
        </p:txBody>
      </p:sp>
      <p:sp>
        <p:nvSpPr>
          <p:cNvPr id="16389" name="Title 1"/>
          <p:cNvSpPr txBox="1">
            <a:spLocks noChangeArrowheads="1"/>
          </p:cNvSpPr>
          <p:nvPr/>
        </p:nvSpPr>
        <p:spPr bwMode="auto">
          <a:xfrm>
            <a:off x="457200" y="274638"/>
            <a:ext cx="1109821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Times New Roman" panose="02020603050405020304" pitchFamily="18" charset="0"/>
                <a:ea typeface="SimSun" panose="02010600030101010101" pitchFamily="2" charset="-122"/>
              </a:rPr>
              <a:t>Objective</a:t>
            </a:r>
          </a:p>
        </p:txBody>
      </p:sp>
      <p:sp>
        <p:nvSpPr>
          <p:cNvPr id="16390" name="Content Placeholder 2"/>
          <p:cNvSpPr txBox="1">
            <a:spLocks noChangeArrowheads="1"/>
          </p:cNvSpPr>
          <p:nvPr/>
        </p:nvSpPr>
        <p:spPr bwMode="auto">
          <a:xfrm>
            <a:off x="457200" y="1106488"/>
            <a:ext cx="11098213" cy="5249862"/>
          </a:xfrm>
          <a:prstGeom prst="rect">
            <a:avLst/>
          </a:prstGeom>
          <a:noFill/>
          <a:ln>
            <a:noFill/>
          </a:ln>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a:spcBef>
                <a:spcPts val="1000"/>
              </a:spcBef>
              <a:defRPr/>
            </a:pPr>
            <a:r>
              <a:rPr lang="en-US" altLang="zh-CN" dirty="0">
                <a:latin typeface="Times New Roman" panose="02020603050405020304" pitchFamily="18" charset="0"/>
                <a:ea typeface="SimSun" panose="02010600030101010101" pitchFamily="2" charset="-122"/>
              </a:rPr>
              <a:t>The objective of the deep learning-based sentiment analysis on drug review project is to develop an advanced natural language processing (NLP) system that utilizes deep learning techniques to accurately analyze and classify sentiment expressed in user-generated drug reviews.</a:t>
            </a:r>
          </a:p>
          <a:p>
            <a:pPr lvl="1" algn="just">
              <a:spcBef>
                <a:spcPts val="1000"/>
              </a:spcBef>
              <a:defRPr/>
            </a:pPr>
            <a:r>
              <a:rPr lang="en-US" altLang="zh-CN" dirty="0">
                <a:latin typeface="Times New Roman" panose="02020603050405020304" pitchFamily="18" charset="0"/>
                <a:ea typeface="SimSun" panose="02010600030101010101" pitchFamily="2" charset="-122"/>
              </a:rPr>
              <a:t> The primary goals of the project are as follows:</a:t>
            </a:r>
          </a:p>
          <a:p>
            <a:pPr marL="457200" lvl="1" indent="0" algn="just">
              <a:spcBef>
                <a:spcPts val="1000"/>
              </a:spcBef>
              <a:buFont typeface="Arial" panose="020B0604020202020204" pitchFamily="34" charset="0"/>
              <a:buNone/>
              <a:defRPr/>
            </a:pPr>
            <a:endParaRPr lang="en-US" altLang="zh-CN" dirty="0">
              <a:latin typeface="Times New Roman" panose="02020603050405020304" pitchFamily="18" charset="0"/>
              <a:ea typeface="SimSun" panose="02010600030101010101" pitchFamily="2" charset="-122"/>
            </a:endParaRPr>
          </a:p>
        </p:txBody>
      </p:sp>
      <p:sp>
        <p:nvSpPr>
          <p:cNvPr id="16391" name="TextBox 1"/>
          <p:cNvSpPr txBox="1">
            <a:spLocks noChangeArrowheads="1"/>
          </p:cNvSpPr>
          <p:nvPr/>
        </p:nvSpPr>
        <p:spPr bwMode="auto">
          <a:xfrm>
            <a:off x="1544638" y="3097213"/>
            <a:ext cx="6243637"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800100" indent="-3429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a:lnSpc>
                <a:spcPct val="100000"/>
              </a:lnSpc>
              <a:spcBef>
                <a:spcPts val="1000"/>
              </a:spcBef>
              <a:buFont typeface="Wingdings" panose="05000000000000000000" pitchFamily="2" charset="2"/>
              <a:buChar char="Ø"/>
            </a:pPr>
            <a:r>
              <a:rPr lang="en-IN" altLang="en-US">
                <a:latin typeface="Times New Roman" panose="02020603050405020304" pitchFamily="18" charset="0"/>
                <a:cs typeface="Times New Roman" panose="02020603050405020304" pitchFamily="18" charset="0"/>
              </a:rPr>
              <a:t>Accurate Sentiment Classification</a:t>
            </a:r>
          </a:p>
          <a:p>
            <a:pPr lvl="1" algn="just">
              <a:lnSpc>
                <a:spcPct val="100000"/>
              </a:lnSpc>
              <a:spcBef>
                <a:spcPts val="1000"/>
              </a:spcBef>
              <a:buFont typeface="Wingdings" panose="05000000000000000000" pitchFamily="2" charset="2"/>
              <a:buChar char="Ø"/>
            </a:pPr>
            <a:r>
              <a:rPr lang="en-IN" altLang="en-US">
                <a:latin typeface="Times New Roman" panose="02020603050405020304" pitchFamily="18" charset="0"/>
                <a:cs typeface="Times New Roman" panose="02020603050405020304" pitchFamily="18" charset="0"/>
              </a:rPr>
              <a:t>Contextual Understanding</a:t>
            </a:r>
          </a:p>
          <a:p>
            <a:pPr lvl="1" algn="just">
              <a:lnSpc>
                <a:spcPct val="100000"/>
              </a:lnSpc>
              <a:spcBef>
                <a:spcPts val="1000"/>
              </a:spcBef>
              <a:buFont typeface="Wingdings" panose="05000000000000000000" pitchFamily="2" charset="2"/>
              <a:buChar char="Ø"/>
            </a:pPr>
            <a:r>
              <a:rPr lang="en-IN" altLang="en-US">
                <a:latin typeface="Times New Roman" panose="02020603050405020304" pitchFamily="18" charset="0"/>
                <a:cs typeface="Times New Roman" panose="02020603050405020304" pitchFamily="18" charset="0"/>
              </a:rPr>
              <a:t> Robust Generalization</a:t>
            </a:r>
          </a:p>
          <a:p>
            <a:pPr lvl="1" algn="just">
              <a:lnSpc>
                <a:spcPct val="100000"/>
              </a:lnSpc>
              <a:spcBef>
                <a:spcPts val="1000"/>
              </a:spcBef>
              <a:buFont typeface="Wingdings" panose="05000000000000000000" pitchFamily="2" charset="2"/>
              <a:buChar char="Ø"/>
            </a:pPr>
            <a:r>
              <a:rPr lang="en-IN" altLang="en-US">
                <a:latin typeface="Times New Roman" panose="02020603050405020304" pitchFamily="18" charset="0"/>
                <a:cs typeface="Times New Roman" panose="02020603050405020304" pitchFamily="18" charset="0"/>
              </a:rPr>
              <a:t>Efficient Processing</a:t>
            </a:r>
          </a:p>
          <a:p>
            <a:pPr lvl="1" algn="just">
              <a:lnSpc>
                <a:spcPct val="100000"/>
              </a:lnSpc>
              <a:spcBef>
                <a:spcPts val="1000"/>
              </a:spcBef>
              <a:buFont typeface="Wingdings" panose="05000000000000000000" pitchFamily="2" charset="2"/>
              <a:buChar char="Ø"/>
            </a:pPr>
            <a:r>
              <a:rPr lang="en-IN" altLang="en-US">
                <a:latin typeface="Times New Roman" panose="02020603050405020304" pitchFamily="18" charset="0"/>
                <a:cs typeface="Times New Roman" panose="02020603050405020304" pitchFamily="18" charset="0"/>
              </a:rPr>
              <a:t>Practical Applicability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Batang"/>
              <a:buNone/>
            </a:pPr>
            <a:r>
              <a:rPr lang="en-US">
                <a:solidFill>
                  <a:srgbClr val="898989"/>
                </a:solidFill>
                <a:latin typeface="Batang"/>
                <a:ea typeface="Batang"/>
                <a:cs typeface="Batang"/>
                <a:sym typeface="Batang"/>
              </a:rPr>
              <a:t>12-07-2023</a:t>
            </a:r>
            <a:endParaRPr lang="en-US" sz="1400" b="0" i="0" u="none">
              <a:solidFill>
                <a:srgbClr val="898989"/>
              </a:solidFill>
              <a:latin typeface="Batang"/>
              <a:ea typeface="Batang"/>
              <a:cs typeface="Batang"/>
              <a:sym typeface="Batang"/>
            </a:endParaRPr>
          </a:p>
        </p:txBody>
      </p:sp>
      <p:sp>
        <p:nvSpPr>
          <p:cNvPr id="172" name="Google Shape;172;p21"/>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400"/>
              <a:buFont typeface="Batang"/>
              <a:buNone/>
            </a:pPr>
            <a:r>
              <a:rPr lang="en-US" sz="1400" b="0" i="0" u="none">
                <a:solidFill>
                  <a:srgbClr val="898989"/>
                </a:solidFill>
                <a:latin typeface="Batang"/>
                <a:ea typeface="Batang"/>
                <a:cs typeface="Batang"/>
                <a:sym typeface="Batang"/>
              </a:rPr>
              <a:t>Batch no : 1</a:t>
            </a:r>
          </a:p>
        </p:txBody>
      </p:sp>
      <p:sp>
        <p:nvSpPr>
          <p:cNvPr id="173" name="Google Shape;173;p21"/>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400"/>
              <a:buFont typeface="Batang"/>
              <a:buNone/>
            </a:pPr>
            <a:fld id="{00000000-1234-1234-1234-123412341234}" type="slidenum">
              <a:rPr lang="en-US" sz="1400" b="0" i="0" u="none">
                <a:solidFill>
                  <a:srgbClr val="898989"/>
                </a:solidFill>
                <a:latin typeface="Batang"/>
                <a:ea typeface="Batang"/>
                <a:cs typeface="Batang"/>
                <a:sym typeface="Batang"/>
              </a:rPr>
              <a:t>8</a:t>
            </a:fld>
            <a:endParaRPr lang="en-US" sz="1400" b="0" i="0" u="none">
              <a:solidFill>
                <a:srgbClr val="898989"/>
              </a:solidFill>
              <a:latin typeface="Batang"/>
              <a:ea typeface="Batang"/>
              <a:cs typeface="Batang"/>
              <a:sym typeface="Batang"/>
            </a:endParaRPr>
          </a:p>
        </p:txBody>
      </p:sp>
      <p:sp>
        <p:nvSpPr>
          <p:cNvPr id="174" name="Google Shape;174;p21"/>
          <p:cNvSpPr txBox="1"/>
          <p:nvPr/>
        </p:nvSpPr>
        <p:spPr>
          <a:xfrm>
            <a:off x="457200" y="274637"/>
            <a:ext cx="11098212" cy="8334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800"/>
              <a:buFont typeface="Times New Roman" panose="02020603050405020304"/>
              <a:buNone/>
            </a:pPr>
            <a:r>
              <a:rPr lang="en-US" sz="4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Execution Plan</a:t>
            </a:r>
          </a:p>
        </p:txBody>
      </p:sp>
      <p:graphicFrame>
        <p:nvGraphicFramePr>
          <p:cNvPr id="2" name="Table 1"/>
          <p:cNvGraphicFramePr/>
          <p:nvPr/>
        </p:nvGraphicFramePr>
        <p:xfrm>
          <a:off x="838835" y="1633220"/>
          <a:ext cx="10779125" cy="3996055"/>
        </p:xfrm>
        <a:graphic>
          <a:graphicData uri="http://schemas.openxmlformats.org/drawingml/2006/table">
            <a:tbl>
              <a:tblPr firstRow="1" bandRow="1">
                <a:tableStyleId>{5C22544A-7EE6-4342-B048-85BDC9FD1C3A}</a:tableStyleId>
              </a:tblPr>
              <a:tblGrid>
                <a:gridCol w="1184275">
                  <a:extLst>
                    <a:ext uri="{9D8B030D-6E8A-4147-A177-3AD203B41FA5}">
                      <a16:colId xmlns:a16="http://schemas.microsoft.com/office/drawing/2014/main" val="20000"/>
                    </a:ext>
                  </a:extLst>
                </a:gridCol>
                <a:gridCol w="2052320">
                  <a:extLst>
                    <a:ext uri="{9D8B030D-6E8A-4147-A177-3AD203B41FA5}">
                      <a16:colId xmlns:a16="http://schemas.microsoft.com/office/drawing/2014/main" val="20001"/>
                    </a:ext>
                  </a:extLst>
                </a:gridCol>
                <a:gridCol w="7542530">
                  <a:extLst>
                    <a:ext uri="{9D8B030D-6E8A-4147-A177-3AD203B41FA5}">
                      <a16:colId xmlns:a16="http://schemas.microsoft.com/office/drawing/2014/main" val="20002"/>
                    </a:ext>
                  </a:extLst>
                </a:gridCol>
              </a:tblGrid>
              <a:tr h="763270">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S.NO</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REVIEW</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PROGRESS/ACTIVITY</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0"/>
                  </a:ext>
                </a:extLst>
              </a:tr>
              <a:tr h="1077595">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1st Review</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Pre-processing , selection and execution of suitable deep learning model.</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1"/>
                  </a:ext>
                </a:extLst>
              </a:tr>
              <a:tr h="1077595">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2nd Review</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dirty="0">
                          <a:solidFill>
                            <a:schemeClr val="tx1"/>
                          </a:solidFill>
                          <a:latin typeface="Times New Roman" panose="02020603050405020304" pitchFamily="18" charset="0"/>
                          <a:cs typeface="Times New Roman" panose="02020603050405020304" pitchFamily="18" charset="0"/>
                        </a:rPr>
                        <a:t>Optimization of parameters and testing of the model.</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2"/>
                  </a:ext>
                </a:extLst>
              </a:tr>
              <a:tr h="1077595">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a:solidFill>
                            <a:schemeClr val="tx1"/>
                          </a:solidFill>
                          <a:latin typeface="Times New Roman" panose="02020603050405020304" pitchFamily="18" charset="0"/>
                          <a:cs typeface="Times New Roman" panose="02020603050405020304" pitchFamily="18" charset="0"/>
                        </a:rPr>
                        <a:t>3rd Review</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buNone/>
                      </a:pPr>
                      <a:r>
                        <a:rPr lang="en-US" sz="2500" dirty="0">
                          <a:solidFill>
                            <a:schemeClr val="tx1"/>
                          </a:solidFill>
                          <a:latin typeface="Times New Roman" panose="02020603050405020304" pitchFamily="18" charset="0"/>
                          <a:cs typeface="Times New Roman" panose="02020603050405020304" pitchFamily="18" charset="0"/>
                        </a:rPr>
                        <a:t>Final detection and evaluation of output parameters.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r>
              <a:rPr lang="en-US" altLang="en-US" sz="1400">
                <a:solidFill>
                  <a:srgbClr val="898989"/>
                </a:solidFill>
                <a:latin typeface="Batang" pitchFamily="18" charset="-127"/>
                <a:sym typeface="+mn-ea"/>
              </a:rPr>
              <a:t>12-07-2023</a:t>
            </a:r>
            <a:endParaRPr lang="en-IN" altLang="en-US" sz="1400">
              <a:solidFill>
                <a:srgbClr val="898989"/>
              </a:solidFill>
              <a:latin typeface="Batang" pitchFamily="18" charset="-127"/>
            </a:endParaRPr>
          </a:p>
        </p:txBody>
      </p:sp>
      <p:sp>
        <p:nvSpPr>
          <p:cNvPr id="3" name="Footer Placeholder 2"/>
          <p:cNvSpPr>
            <a:spLocks noGrp="1"/>
          </p:cNvSpPr>
          <p:nvPr>
            <p:ph type="ftr" sz="quarter" idx="11"/>
          </p:nvPr>
        </p:nvSpPr>
        <p:spPr/>
        <p:txBody>
          <a:bodyPr/>
          <a:lstStyle/>
          <a:p>
            <a:pPr>
              <a:defRPr/>
            </a:pPr>
            <a:r>
              <a:rPr lang="en-IN" dirty="0"/>
              <a:t>Batch no : </a:t>
            </a:r>
            <a:r>
              <a:rPr lang="en-US" dirty="0"/>
              <a:t>3</a:t>
            </a:r>
            <a:endParaRPr lang="en-US" altLang="en-IN" dirty="0"/>
          </a:p>
        </p:txBody>
      </p:sp>
      <p:sp>
        <p:nvSpPr>
          <p:cNvPr id="20484"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fld id="{B6C057CC-0183-48C8-99DC-E49ED2A9CD42}" type="slidenum">
              <a:rPr lang="en-IN" altLang="en-US" sz="1400" smtClean="0">
                <a:solidFill>
                  <a:srgbClr val="898989"/>
                </a:solidFill>
                <a:latin typeface="Batang" pitchFamily="18" charset="-127"/>
              </a:rPr>
              <a:t>9</a:t>
            </a:fld>
            <a:endParaRPr lang="en-IN" altLang="en-US" sz="1400">
              <a:solidFill>
                <a:srgbClr val="898989"/>
              </a:solidFill>
              <a:latin typeface="Batang" pitchFamily="18" charset="-127"/>
            </a:endParaRPr>
          </a:p>
        </p:txBody>
      </p:sp>
      <p:sp>
        <p:nvSpPr>
          <p:cNvPr id="20485" name="Title 1"/>
          <p:cNvSpPr txBox="1">
            <a:spLocks noChangeArrowheads="1"/>
          </p:cNvSpPr>
          <p:nvPr/>
        </p:nvSpPr>
        <p:spPr bwMode="auto">
          <a:xfrm>
            <a:off x="457200" y="274638"/>
            <a:ext cx="1109821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pPr>
            <a:r>
              <a:rPr lang="en-US" altLang="zh-CN" sz="4400">
                <a:latin typeface="Times New Roman" panose="02020603050405020304" pitchFamily="18" charset="0"/>
                <a:ea typeface="SimSun" panose="02010600030101010101" pitchFamily="2" charset="-122"/>
              </a:rPr>
              <a:t>References</a:t>
            </a:r>
          </a:p>
        </p:txBody>
      </p:sp>
      <p:sp>
        <p:nvSpPr>
          <p:cNvPr id="20486" name="Content Placeholder 2"/>
          <p:cNvSpPr txBox="1">
            <a:spLocks noChangeArrowheads="1"/>
          </p:cNvSpPr>
          <p:nvPr/>
        </p:nvSpPr>
        <p:spPr bwMode="auto">
          <a:xfrm>
            <a:off x="460375" y="1289050"/>
            <a:ext cx="11098213"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SimSun" panose="02010600030101010101" pitchFamily="2" charset="-122"/>
              <a:buAutoNum type="arabicPeriod"/>
            </a:pPr>
            <a:r>
              <a:rPr lang="en-IN" altLang="en-US" sz="2400">
                <a:latin typeface="Times New Roman" panose="02020603050405020304" pitchFamily="18" charset="0"/>
                <a:cs typeface="Times New Roman" panose="02020603050405020304" pitchFamily="18" charset="0"/>
              </a:rPr>
              <a:t>F. Rustam, M. Khalid, W. Aslam, V. Rupapara, A. Mehmood, and G. S. Choi, ``A performance comparison of supervised machine learning models for COVID-19 tweets sentiment analysis,'' PLoS ONE, vol. 16, no. 2, Feb. 2021, Art. no. e0245909.</a:t>
            </a:r>
            <a:endParaRPr lang="en-US" altLang="en-US" sz="2400">
              <a:latin typeface="Times New Roman" panose="02020603050405020304" pitchFamily="18" charset="0"/>
              <a:cs typeface="Times New Roman" panose="02020603050405020304" pitchFamily="18" charset="0"/>
            </a:endParaRPr>
          </a:p>
          <a:p>
            <a:pPr algn="just">
              <a:buFont typeface="SimSun" panose="02010600030101010101" pitchFamily="2" charset="-122"/>
              <a:buAutoNum type="arabicPeriod"/>
            </a:pPr>
            <a:r>
              <a:rPr lang="en-IN" altLang="en-US" sz="2400">
                <a:latin typeface="Times New Roman" panose="02020603050405020304" pitchFamily="18" charset="0"/>
                <a:cs typeface="Times New Roman" panose="02020603050405020304" pitchFamily="18" charset="0"/>
              </a:rPr>
              <a:t>M. Lewis, R. Li, M. Booth, M. Latymer, C. Borlenghi, and M. Kissner, "Sentiment analysis of Altmetric data using a human-augmented, artificial intelligence (AI) approach," (in English), Current Medical Research and Opinion, Meeting Abstract vol. 37, pp. 16-16, Apr 2021.</a:t>
            </a:r>
          </a:p>
          <a:p>
            <a:pPr algn="just">
              <a:buFont typeface="SimSun" panose="02010600030101010101" pitchFamily="2" charset="-122"/>
              <a:buAutoNum type="arabicPeriod"/>
            </a:pPr>
            <a:r>
              <a:rPr lang="en-US" altLang="en-US" sz="2400">
                <a:latin typeface="Times New Roman" panose="02020603050405020304" pitchFamily="18" charset="0"/>
                <a:cs typeface="Times New Roman" panose="02020603050405020304" pitchFamily="18" charset="0"/>
              </a:rPr>
              <a:t>M. Levis, C. L. Westgate, J. Gui, B. V. Watts, and B. Shiner, "Natural language processing of clinical mental health notes may add predictive value to existing suicide risk models," (in English), Psychological Medicine, Article vol. 51, no. 8, pp. 1382-1391, Jun 2021, Art. no. Pii s0033291720000173. </a:t>
            </a:r>
          </a:p>
          <a:p>
            <a:pPr algn="just">
              <a:buFont typeface="SimSun" panose="02010600030101010101" pitchFamily="2" charset="-122"/>
              <a:buAutoNum type="arabicPeriod"/>
            </a:pPr>
            <a:endParaRPr lang="en-US" altLang="zh-CN" sz="2600">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1243</Words>
  <Application>Microsoft Office PowerPoint</Application>
  <PresentationFormat>Widescreen</PresentationFormat>
  <Paragraphs>145</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Batang</vt:lpstr>
      <vt:lpstr>SimSun</vt:lpstr>
      <vt:lpstr>Arial</vt:lpstr>
      <vt:lpstr>Bell MT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dc:creator>
  <cp:lastModifiedBy>Subasri manthiriyappan</cp:lastModifiedBy>
  <cp:revision>257</cp:revision>
  <dcterms:created xsi:type="dcterms:W3CDTF">2020-05-09T16:38:00Z</dcterms:created>
  <dcterms:modified xsi:type="dcterms:W3CDTF">2023-07-12T05:18:34Z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1033-11.2.0.11213</vt:lpwstr>
  </property>
  <property fmtid="{D5CDD505-2E9C-101B-9397-08002B2CF9AE}" pid="3" name="ICV">
    <vt:lpwstr>C3612053712C4BFFA2C315E785C8A88B</vt:lpwstr>
  </property>
</Properties>
</file>