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7038" y="1675168"/>
            <a:ext cx="15406623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0785" y="4726785"/>
            <a:ext cx="9739129" cy="2515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00599" y="0"/>
            <a:ext cx="10488295" cy="10287000"/>
            <a:chOff x="7800599" y="0"/>
            <a:chExt cx="10488295" cy="10287000"/>
          </a:xfrm>
        </p:grpSpPr>
        <p:sp>
          <p:nvSpPr>
            <p:cNvPr id="3" name="object 3"/>
            <p:cNvSpPr/>
            <p:nvPr/>
          </p:nvSpPr>
          <p:spPr>
            <a:xfrm>
              <a:off x="7800599" y="0"/>
              <a:ext cx="10488295" cy="10287000"/>
            </a:xfrm>
            <a:custGeom>
              <a:avLst/>
              <a:gdLst/>
              <a:ahLst/>
              <a:cxnLst/>
              <a:rect l="l" t="t" r="r" b="b"/>
              <a:pathLst>
                <a:path w="10488294" h="10287000">
                  <a:moveTo>
                    <a:pt x="1048791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487917" y="0"/>
                  </a:lnTo>
                  <a:lnTo>
                    <a:pt x="10487917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3189" y="3978990"/>
              <a:ext cx="492125" cy="457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66847" y="1453119"/>
            <a:ext cx="9013825" cy="73526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20"/>
              </a:spcBef>
              <a:tabLst>
                <a:tab pos="1059180" algn="l"/>
              </a:tabLst>
            </a:pPr>
            <a:r>
              <a:rPr dirty="0" sz="6850" spc="165" b="1">
                <a:solidFill>
                  <a:srgbClr val="FFFFFF"/>
                </a:solidFill>
                <a:latin typeface="Palatino Linotype"/>
                <a:cs typeface="Palatino Linotype"/>
              </a:rPr>
              <a:t>Enhancing</a:t>
            </a:r>
            <a:r>
              <a:rPr dirty="0" sz="6850" spc="-22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185" b="1">
                <a:solidFill>
                  <a:srgbClr val="FFFFFF"/>
                </a:solidFill>
                <a:latin typeface="Palatino Linotype"/>
                <a:cs typeface="Palatino Linotype"/>
              </a:rPr>
              <a:t>Prediction </a:t>
            </a:r>
            <a:r>
              <a:rPr dirty="0" sz="6850" spc="-170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-35" b="1">
                <a:solidFill>
                  <a:srgbClr val="FFFFFF"/>
                </a:solidFill>
                <a:latin typeface="Palatino Linotype"/>
                <a:cs typeface="Palatino Linotype"/>
              </a:rPr>
              <a:t>Model</a:t>
            </a:r>
            <a:r>
              <a:rPr dirty="0" sz="6850" spc="10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235" b="1">
                <a:solidFill>
                  <a:srgbClr val="FFFFFF"/>
                </a:solidFill>
                <a:latin typeface="Palatino Linotype"/>
                <a:cs typeface="Palatino Linotype"/>
              </a:rPr>
              <a:t>Performance: </a:t>
            </a:r>
            <a:r>
              <a:rPr dirty="0" sz="6850" spc="2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32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6850" b="1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dirty="0" sz="6850" spc="25" b="1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6850" spc="-95" b="1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dirty="0" sz="6850" spc="150" b="1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6850" spc="-15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6850" spc="125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6850" spc="-15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6850" spc="85" b="1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6850" spc="120" b="1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dirty="0" sz="6850" spc="-47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-570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6850" spc="5" b="1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dirty="0" sz="6850" spc="-330" b="1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dirty="0" sz="6850" spc="225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6850" spc="114" b="1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6850" spc="415" b="1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6850" spc="3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6850" spc="5" b="1">
                <a:solidFill>
                  <a:srgbClr val="FFFFFF"/>
                </a:solidFill>
                <a:latin typeface="Palatino Linotype"/>
                <a:cs typeface="Palatino Linotype"/>
              </a:rPr>
              <a:t>d  </a:t>
            </a:r>
            <a:r>
              <a:rPr dirty="0" sz="6850" spc="90" b="1">
                <a:solidFill>
                  <a:srgbClr val="FFFFFF"/>
                </a:solidFill>
                <a:latin typeface="Palatino Linotype"/>
                <a:cs typeface="Palatino Linotype"/>
              </a:rPr>
              <a:t>Techniques </a:t>
            </a:r>
            <a:r>
              <a:rPr dirty="0" sz="6850" spc="180" b="1">
                <a:solidFill>
                  <a:srgbClr val="FFFFFF"/>
                </a:solidFill>
                <a:latin typeface="Palatino Linotype"/>
                <a:cs typeface="Palatino Linotype"/>
              </a:rPr>
              <a:t>through </a:t>
            </a:r>
            <a:r>
              <a:rPr dirty="0" sz="6850" spc="18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170" b="1">
                <a:solidFill>
                  <a:srgbClr val="FFFFFF"/>
                </a:solidFill>
                <a:latin typeface="Palatino Linotype"/>
                <a:cs typeface="Palatino Linotype"/>
              </a:rPr>
              <a:t>Hyperparameter </a:t>
            </a:r>
            <a:r>
              <a:rPr dirty="0" sz="6850" spc="17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70" b="1">
                <a:solidFill>
                  <a:srgbClr val="FFFFFF"/>
                </a:solidFill>
                <a:latin typeface="Palatino Linotype"/>
                <a:cs typeface="Palatino Linotype"/>
              </a:rPr>
              <a:t>Tuning </a:t>
            </a:r>
            <a:r>
              <a:rPr dirty="0" sz="6850" spc="114" b="1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dirty="0" sz="6850" spc="185" b="1">
                <a:solidFill>
                  <a:srgbClr val="FFFFFF"/>
                </a:solidFill>
                <a:latin typeface="Palatino Linotype"/>
                <a:cs typeface="Palatino Linotype"/>
              </a:rPr>
              <a:t>Feature </a:t>
            </a:r>
            <a:r>
              <a:rPr dirty="0" sz="6850" spc="19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850" spc="130" b="1">
                <a:solidFill>
                  <a:srgbClr val="FFFFFF"/>
                </a:solidFill>
                <a:latin typeface="Palatino Linotype"/>
                <a:cs typeface="Palatino Linotype"/>
              </a:rPr>
              <a:t>Engineering</a:t>
            </a:r>
            <a:endParaRPr sz="68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3188" y="3978990"/>
            <a:ext cx="492125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325183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2202" y="3201902"/>
            <a:ext cx="5647055" cy="46850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300" spc="1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Enhancing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Prediction 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5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300" spc="-2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1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5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5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3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6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8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14" b="1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4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9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4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7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300" spc="-15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50">
                <a:solidFill>
                  <a:srgbClr val="FFFFFF"/>
                </a:solidFill>
                <a:latin typeface="Verdana"/>
                <a:cs typeface="Verdana"/>
              </a:rPr>
              <a:t>improving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00" spc="45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Verdana"/>
                <a:cs typeface="Verdana"/>
              </a:rPr>
              <a:t>prediction </a:t>
            </a:r>
            <a:r>
              <a:rPr dirty="0" sz="2300" spc="5">
                <a:solidFill>
                  <a:srgbClr val="FFFFFF"/>
                </a:solidFill>
                <a:latin typeface="Verdana"/>
                <a:cs typeface="Verdana"/>
              </a:rPr>
              <a:t>models.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discuss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3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leveraged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achieve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results. </a:t>
            </a:r>
            <a:r>
              <a:rPr dirty="0" sz="2300" spc="-7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5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305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186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U</a:t>
            </a:r>
            <a:r>
              <a:rPr dirty="0" spc="155"/>
              <a:t>n</a:t>
            </a:r>
            <a:r>
              <a:rPr dirty="0" spc="110"/>
              <a:t>d</a:t>
            </a:r>
            <a:r>
              <a:rPr dirty="0" spc="140"/>
              <a:t>e</a:t>
            </a:r>
            <a:r>
              <a:rPr dirty="0" spc="60"/>
              <a:t>r</a:t>
            </a:r>
            <a:r>
              <a:rPr dirty="0" spc="195"/>
              <a:t>s</a:t>
            </a:r>
            <a:r>
              <a:rPr dirty="0" spc="50"/>
              <a:t>t</a:t>
            </a:r>
            <a:r>
              <a:rPr dirty="0" spc="45"/>
              <a:t>a</a:t>
            </a:r>
            <a:r>
              <a:rPr dirty="0" spc="155"/>
              <a:t>n</a:t>
            </a:r>
            <a:r>
              <a:rPr dirty="0" spc="110"/>
              <a:t>d</a:t>
            </a:r>
            <a:r>
              <a:rPr dirty="0" spc="100"/>
              <a:t>i</a:t>
            </a:r>
            <a:r>
              <a:rPr dirty="0" spc="135"/>
              <a:t>n</a:t>
            </a:r>
            <a:r>
              <a:rPr dirty="0" spc="140"/>
              <a:t>g</a:t>
            </a:r>
            <a:r>
              <a:rPr dirty="0" spc="-50"/>
              <a:t> </a:t>
            </a:r>
            <a:r>
              <a:rPr dirty="0" spc="10"/>
              <a:t>H</a:t>
            </a:r>
            <a:r>
              <a:rPr dirty="0" spc="50"/>
              <a:t>y</a:t>
            </a:r>
            <a:r>
              <a:rPr dirty="0" spc="114"/>
              <a:t>p</a:t>
            </a:r>
            <a:r>
              <a:rPr dirty="0" spc="140"/>
              <a:t>e</a:t>
            </a:r>
            <a:r>
              <a:rPr dirty="0" spc="60"/>
              <a:t>r</a:t>
            </a:r>
            <a:r>
              <a:rPr dirty="0" spc="114"/>
              <a:t>p</a:t>
            </a:r>
            <a:r>
              <a:rPr dirty="0" spc="45"/>
              <a:t>a</a:t>
            </a:r>
            <a:r>
              <a:rPr dirty="0" spc="60"/>
              <a:t>r</a:t>
            </a:r>
            <a:r>
              <a:rPr dirty="0" spc="45"/>
              <a:t>a</a:t>
            </a:r>
            <a:r>
              <a:rPr dirty="0" spc="190"/>
              <a:t>m</a:t>
            </a:r>
            <a:r>
              <a:rPr dirty="0" spc="160"/>
              <a:t>e</a:t>
            </a:r>
            <a:r>
              <a:rPr dirty="0" spc="35"/>
              <a:t>t</a:t>
            </a:r>
            <a:r>
              <a:rPr dirty="0" spc="140"/>
              <a:t>e</a:t>
            </a:r>
            <a:r>
              <a:rPr dirty="0" spc="60"/>
              <a:t>r</a:t>
            </a:r>
            <a:r>
              <a:rPr dirty="0" spc="-165"/>
              <a:t> </a:t>
            </a:r>
            <a:r>
              <a:rPr dirty="0" spc="-125"/>
              <a:t>T</a:t>
            </a:r>
            <a:r>
              <a:rPr dirty="0" spc="130"/>
              <a:t>u</a:t>
            </a:r>
            <a:r>
              <a:rPr dirty="0" spc="155"/>
              <a:t>n</a:t>
            </a:r>
            <a:r>
              <a:rPr dirty="0" spc="100"/>
              <a:t>i</a:t>
            </a:r>
            <a:r>
              <a:rPr dirty="0" spc="135"/>
              <a:t>n</a:t>
            </a:r>
            <a:r>
              <a:rPr dirty="0" spc="14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69965" cy="53651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dirty="0" sz="2450" spc="170">
                <a:latin typeface="Verdana"/>
                <a:cs typeface="Verdana"/>
              </a:rPr>
              <a:t>H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 b="1">
                <a:latin typeface="Verdana"/>
                <a:cs typeface="Verdana"/>
              </a:rPr>
              <a:t>p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175" b="1">
                <a:latin typeface="Verdana"/>
                <a:cs typeface="Verdana"/>
              </a:rPr>
              <a:t>r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10" b="1">
                <a:latin typeface="Verdana"/>
                <a:cs typeface="Verdana"/>
              </a:rPr>
              <a:t>m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85" b="1">
                <a:latin typeface="Verdana"/>
                <a:cs typeface="Verdana"/>
              </a:rPr>
              <a:t>t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160" b="1">
                <a:latin typeface="Verdana"/>
                <a:cs typeface="Verdana"/>
              </a:rPr>
              <a:t>r</a:t>
            </a:r>
            <a:r>
              <a:rPr dirty="0" sz="2450" spc="-140" b="1">
                <a:latin typeface="Verdana"/>
                <a:cs typeface="Verdana"/>
              </a:rPr>
              <a:t>s</a:t>
            </a:r>
            <a:r>
              <a:rPr dirty="0" sz="2450" spc="-190" b="1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75">
                <a:latin typeface="Verdana"/>
                <a:cs typeface="Verdana"/>
              </a:rPr>
              <a:t>through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training.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plays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crucial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role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-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 b="1">
                <a:latin typeface="Verdana"/>
                <a:cs typeface="Verdana"/>
              </a:rPr>
              <a:t>g</a:t>
            </a:r>
            <a:r>
              <a:rPr dirty="0" sz="2450" spc="-165" b="1">
                <a:latin typeface="Verdana"/>
                <a:cs typeface="Verdana"/>
              </a:rPr>
              <a:t>r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5" b="1">
                <a:latin typeface="Verdana"/>
                <a:cs typeface="Verdana"/>
              </a:rPr>
              <a:t>d  </a:t>
            </a:r>
            <a:r>
              <a:rPr dirty="0" sz="2450" spc="-135" b="1">
                <a:latin typeface="Verdana"/>
                <a:cs typeface="Verdana"/>
              </a:rPr>
              <a:t>search</a:t>
            </a:r>
            <a:r>
              <a:rPr dirty="0" sz="2450" spc="-13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5" b="1">
                <a:latin typeface="Verdana"/>
                <a:cs typeface="Verdana"/>
              </a:rPr>
              <a:t>random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-135" b="1">
                <a:latin typeface="Verdana"/>
                <a:cs typeface="Verdana"/>
              </a:rPr>
              <a:t>search</a:t>
            </a:r>
            <a:r>
              <a:rPr dirty="0" sz="2450" spc="-13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 b="1">
                <a:latin typeface="Verdana"/>
                <a:cs typeface="Verdana"/>
              </a:rPr>
              <a:t>Bayesian </a:t>
            </a:r>
            <a:r>
              <a:rPr dirty="0" sz="2450" spc="-819" b="1">
                <a:latin typeface="Verdana"/>
                <a:cs typeface="Verdana"/>
              </a:rPr>
              <a:t> </a:t>
            </a:r>
            <a:r>
              <a:rPr dirty="0" sz="2450" spc="-65" b="1">
                <a:latin typeface="Verdana"/>
                <a:cs typeface="Verdana"/>
              </a:rPr>
              <a:t>o</a:t>
            </a:r>
            <a:r>
              <a:rPr dirty="0" sz="2450" spc="-10" b="1">
                <a:latin typeface="Verdana"/>
                <a:cs typeface="Verdana"/>
              </a:rPr>
              <a:t>p</a:t>
            </a:r>
            <a:r>
              <a:rPr dirty="0" sz="2450" spc="-40" b="1">
                <a:latin typeface="Verdana"/>
                <a:cs typeface="Verdana"/>
              </a:rPr>
              <a:t>t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b="1">
                <a:latin typeface="Verdana"/>
                <a:cs typeface="Verdana"/>
              </a:rPr>
              <a:t>m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120" b="1">
                <a:latin typeface="Verdana"/>
                <a:cs typeface="Verdana"/>
              </a:rPr>
              <a:t>z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40" b="1">
                <a:latin typeface="Verdana"/>
                <a:cs typeface="Verdana"/>
              </a:rPr>
              <a:t>t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65" b="1">
                <a:latin typeface="Verdana"/>
                <a:cs typeface="Verdana"/>
              </a:rPr>
              <a:t>o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spc="-190" b="1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y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  </a:t>
            </a:r>
            <a:r>
              <a:rPr dirty="0" sz="2450" spc="100">
                <a:latin typeface="Verdana"/>
                <a:cs typeface="Verdana"/>
              </a:rPr>
              <a:t>h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85">
                <a:latin typeface="Verdana"/>
                <a:cs typeface="Verdana"/>
              </a:rPr>
              <a:t>g,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>
                <a:latin typeface="Verdana"/>
                <a:cs typeface="Verdana"/>
              </a:rPr>
              <a:t>capabilities.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2202" y="2112651"/>
            <a:ext cx="5605145" cy="612711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432560">
              <a:lnSpc>
                <a:spcPts val="2630"/>
              </a:lnSpc>
              <a:spcBef>
                <a:spcPts val="195"/>
              </a:spcBef>
            </a:pPr>
            <a:r>
              <a:rPr dirty="0" sz="2200" spc="75" b="1">
                <a:solidFill>
                  <a:srgbClr val="FFFFFF"/>
                </a:solidFill>
                <a:latin typeface="Times New Roman"/>
                <a:cs typeface="Times New Roman"/>
              </a:rPr>
              <a:t>Unleashing</a:t>
            </a:r>
            <a:r>
              <a:rPr dirty="0" sz="22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9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dirty="0" sz="22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9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Times New Roman"/>
                <a:cs typeface="Times New Roman"/>
              </a:rPr>
              <a:t>Feature </a:t>
            </a:r>
            <a:r>
              <a:rPr dirty="0" sz="2200" spc="-5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85" b="1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2200"/>
              </a:lnSpc>
            </a:pP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engineering 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involves 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transforming 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raw </a:t>
            </a:r>
            <a:r>
              <a:rPr dirty="0" sz="2300" spc="40">
                <a:solidFill>
                  <a:srgbClr val="FFFFFF"/>
                </a:solidFill>
                <a:latin typeface="Verdana"/>
                <a:cs typeface="Verdana"/>
              </a:rPr>
              <a:t>data into </a:t>
            </a:r>
            <a:r>
              <a:rPr dirty="0" sz="23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relevant </a:t>
            </a:r>
            <a:r>
              <a:rPr dirty="0" sz="2300" spc="4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prediction.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4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1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34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2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1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7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4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34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9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4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7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3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3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9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carefully </a:t>
            </a:r>
            <a:r>
              <a:rPr dirty="0" sz="2300" spc="70">
                <a:solidFill>
                  <a:srgbClr val="FFFFFF"/>
                </a:solidFill>
                <a:latin typeface="Verdana"/>
                <a:cs typeface="Verdana"/>
              </a:rPr>
              <a:t>designing 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300" spc="45">
                <a:solidFill>
                  <a:srgbClr val="FFFFFF"/>
                </a:solidFill>
                <a:latin typeface="Verdana"/>
                <a:cs typeface="Verdana"/>
              </a:rPr>
              <a:t>selecting </a:t>
            </a:r>
            <a:r>
              <a:rPr dirty="0" sz="23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15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extract 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valuable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insights </a:t>
            </a:r>
            <a:r>
              <a:rPr dirty="0" sz="23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d  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ll  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295">
                <a:latin typeface="Trebuchet MS"/>
                <a:cs typeface="Trebuchet MS"/>
              </a:rPr>
              <a:t>Conclusion</a:t>
            </a:r>
            <a:endParaRPr sz="8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ctr" marR="5080">
              <a:lnSpc>
                <a:spcPct val="102200"/>
              </a:lnSpc>
              <a:spcBef>
                <a:spcPts val="70"/>
              </a:spcBef>
            </a:pPr>
            <a:r>
              <a:rPr dirty="0" spc="-235"/>
              <a:t>I</a:t>
            </a:r>
            <a:r>
              <a:rPr dirty="0" spc="105"/>
              <a:t>n</a:t>
            </a:r>
            <a:r>
              <a:rPr dirty="0" spc="-175"/>
              <a:t> </a:t>
            </a:r>
            <a:r>
              <a:rPr dirty="0" spc="30"/>
              <a:t>t</a:t>
            </a:r>
            <a:r>
              <a:rPr dirty="0" spc="105"/>
              <a:t>h</a:t>
            </a:r>
            <a:r>
              <a:rPr dirty="0" spc="-5"/>
              <a:t>i</a:t>
            </a:r>
            <a:r>
              <a:rPr dirty="0" spc="-55"/>
              <a:t>s</a:t>
            </a:r>
            <a:r>
              <a:rPr dirty="0" spc="-175"/>
              <a:t> </a:t>
            </a:r>
            <a:r>
              <a:rPr dirty="0" spc="125"/>
              <a:t>p</a:t>
            </a:r>
            <a:r>
              <a:rPr dirty="0" spc="-75"/>
              <a:t>r</a:t>
            </a:r>
            <a:r>
              <a:rPr dirty="0" spc="30"/>
              <a:t>e</a:t>
            </a:r>
            <a:r>
              <a:rPr dirty="0" spc="-55"/>
              <a:t>s</a:t>
            </a:r>
            <a:r>
              <a:rPr dirty="0" spc="30"/>
              <a:t>e</a:t>
            </a:r>
            <a:r>
              <a:rPr dirty="0" spc="105"/>
              <a:t>n</a:t>
            </a:r>
            <a:r>
              <a:rPr dirty="0" spc="30"/>
              <a:t>t</a:t>
            </a:r>
            <a:r>
              <a:rPr dirty="0" spc="-10"/>
              <a:t>a</a:t>
            </a:r>
            <a:r>
              <a:rPr dirty="0" spc="30"/>
              <a:t>t</a:t>
            </a:r>
            <a:r>
              <a:rPr dirty="0" spc="-5"/>
              <a:t>i</a:t>
            </a:r>
            <a:r>
              <a:rPr dirty="0" spc="55"/>
              <a:t>o</a:t>
            </a:r>
            <a:r>
              <a:rPr dirty="0" spc="105"/>
              <a:t>n</a:t>
            </a:r>
            <a:r>
              <a:rPr dirty="0" spc="-300"/>
              <a:t>,</a:t>
            </a:r>
            <a:r>
              <a:rPr dirty="0" spc="-175"/>
              <a:t> </a:t>
            </a:r>
            <a:r>
              <a:rPr dirty="0" spc="105"/>
              <a:t>w</a:t>
            </a:r>
            <a:r>
              <a:rPr dirty="0" spc="30"/>
              <a:t>e</a:t>
            </a:r>
            <a:r>
              <a:rPr dirty="0" spc="-175"/>
              <a:t> </a:t>
            </a:r>
            <a:r>
              <a:rPr dirty="0" spc="105"/>
              <a:t>h</a:t>
            </a:r>
            <a:r>
              <a:rPr dirty="0" spc="-35"/>
              <a:t>a</a:t>
            </a:r>
            <a:r>
              <a:rPr dirty="0" spc="-125"/>
              <a:t>v</a:t>
            </a:r>
            <a:r>
              <a:rPr dirty="0" spc="30"/>
              <a:t>e</a:t>
            </a:r>
            <a:r>
              <a:rPr dirty="0" spc="-175"/>
              <a:t> </a:t>
            </a:r>
            <a:r>
              <a:rPr dirty="0" spc="-5"/>
              <a:t>e</a:t>
            </a:r>
            <a:r>
              <a:rPr dirty="0" spc="-105"/>
              <a:t>x</a:t>
            </a:r>
            <a:r>
              <a:rPr dirty="0" spc="125"/>
              <a:t>p</a:t>
            </a:r>
            <a:r>
              <a:rPr dirty="0" spc="-5"/>
              <a:t>l</a:t>
            </a:r>
            <a:r>
              <a:rPr dirty="0" spc="55"/>
              <a:t>o</a:t>
            </a:r>
            <a:r>
              <a:rPr dirty="0" spc="-75"/>
              <a:t>r</a:t>
            </a:r>
            <a:r>
              <a:rPr dirty="0" spc="30"/>
              <a:t>e</a:t>
            </a:r>
            <a:r>
              <a:rPr dirty="0" spc="125"/>
              <a:t>d</a:t>
            </a:r>
            <a:r>
              <a:rPr dirty="0" spc="-175"/>
              <a:t> </a:t>
            </a:r>
            <a:r>
              <a:rPr dirty="0" spc="30"/>
              <a:t>t</a:t>
            </a:r>
            <a:r>
              <a:rPr dirty="0" spc="105"/>
              <a:t>h</a:t>
            </a:r>
            <a:r>
              <a:rPr dirty="0" spc="30"/>
              <a:t>e</a:t>
            </a:r>
            <a:r>
              <a:rPr dirty="0" spc="-175"/>
              <a:t> </a:t>
            </a:r>
            <a:r>
              <a:rPr dirty="0" spc="-55"/>
              <a:t>s</a:t>
            </a:r>
            <a:r>
              <a:rPr dirty="0" spc="-5"/>
              <a:t>i</a:t>
            </a:r>
            <a:r>
              <a:rPr dirty="0" spc="140"/>
              <a:t>g</a:t>
            </a:r>
            <a:r>
              <a:rPr dirty="0" spc="105"/>
              <a:t>n</a:t>
            </a:r>
            <a:r>
              <a:rPr dirty="0" spc="-5"/>
              <a:t>i</a:t>
            </a:r>
            <a:r>
              <a:rPr dirty="0" spc="140"/>
              <a:t>ﬁ</a:t>
            </a:r>
            <a:r>
              <a:rPr dirty="0" spc="95"/>
              <a:t>c</a:t>
            </a:r>
            <a:r>
              <a:rPr dirty="0" spc="-10"/>
              <a:t>a</a:t>
            </a:r>
            <a:r>
              <a:rPr dirty="0" spc="105"/>
              <a:t>n</a:t>
            </a:r>
            <a:r>
              <a:rPr dirty="0" spc="75"/>
              <a:t>c</a:t>
            </a:r>
            <a:r>
              <a:rPr dirty="0" spc="30"/>
              <a:t>e</a:t>
            </a:r>
            <a:r>
              <a:rPr dirty="0" spc="-175"/>
              <a:t> </a:t>
            </a:r>
            <a:r>
              <a:rPr dirty="0" spc="55"/>
              <a:t>o</a:t>
            </a:r>
            <a:r>
              <a:rPr dirty="0" spc="-20"/>
              <a:t>f</a:t>
            </a:r>
            <a:r>
              <a:rPr dirty="0" spc="-175"/>
              <a:t> </a:t>
            </a:r>
            <a:r>
              <a:rPr dirty="0" spc="80"/>
              <a:t>h</a:t>
            </a:r>
            <a:r>
              <a:rPr dirty="0" spc="-90"/>
              <a:t>y</a:t>
            </a:r>
            <a:r>
              <a:rPr dirty="0" spc="125"/>
              <a:t>p</a:t>
            </a:r>
            <a:r>
              <a:rPr dirty="0" spc="30"/>
              <a:t>e</a:t>
            </a:r>
            <a:r>
              <a:rPr dirty="0" spc="-65"/>
              <a:t>r</a:t>
            </a:r>
            <a:r>
              <a:rPr dirty="0" spc="114"/>
              <a:t>p</a:t>
            </a:r>
            <a:r>
              <a:rPr dirty="0" spc="-10"/>
              <a:t>a</a:t>
            </a:r>
            <a:r>
              <a:rPr dirty="0" spc="-65"/>
              <a:t>r</a:t>
            </a:r>
            <a:r>
              <a:rPr dirty="0" spc="-10"/>
              <a:t>a</a:t>
            </a:r>
            <a:r>
              <a:rPr dirty="0" spc="200"/>
              <a:t>m</a:t>
            </a:r>
            <a:r>
              <a:rPr dirty="0" spc="30"/>
              <a:t>e</a:t>
            </a:r>
            <a:r>
              <a:rPr dirty="0" spc="-10"/>
              <a:t>t</a:t>
            </a:r>
            <a:r>
              <a:rPr dirty="0" spc="30"/>
              <a:t>e</a:t>
            </a:r>
            <a:r>
              <a:rPr dirty="0" spc="-40"/>
              <a:t>r  </a:t>
            </a:r>
            <a:r>
              <a:rPr dirty="0" spc="30"/>
              <a:t>t</a:t>
            </a:r>
            <a:r>
              <a:rPr dirty="0" spc="95"/>
              <a:t>u</a:t>
            </a:r>
            <a:r>
              <a:rPr dirty="0" spc="105"/>
              <a:t>n</a:t>
            </a:r>
            <a:r>
              <a:rPr dirty="0" spc="-5"/>
              <a:t>i</a:t>
            </a:r>
            <a:r>
              <a:rPr dirty="0" spc="105"/>
              <a:t>n</a:t>
            </a:r>
            <a:r>
              <a:rPr dirty="0" spc="140"/>
              <a:t>g</a:t>
            </a:r>
            <a:r>
              <a:rPr dirty="0" spc="-175"/>
              <a:t> </a:t>
            </a:r>
            <a:r>
              <a:rPr dirty="0" spc="-10"/>
              <a:t>a</a:t>
            </a:r>
            <a:r>
              <a:rPr dirty="0" spc="105"/>
              <a:t>n</a:t>
            </a:r>
            <a:r>
              <a:rPr dirty="0" spc="125"/>
              <a:t>d</a:t>
            </a:r>
            <a:r>
              <a:rPr dirty="0" spc="-175"/>
              <a:t> </a:t>
            </a:r>
            <a:r>
              <a:rPr dirty="0" spc="-40"/>
              <a:t>f</a:t>
            </a:r>
            <a:r>
              <a:rPr dirty="0" spc="-5"/>
              <a:t>e</a:t>
            </a:r>
            <a:r>
              <a:rPr dirty="0" spc="-10"/>
              <a:t>a</a:t>
            </a:r>
            <a:r>
              <a:rPr dirty="0" spc="30"/>
              <a:t>t</a:t>
            </a:r>
            <a:r>
              <a:rPr dirty="0" spc="95"/>
              <a:t>u</a:t>
            </a:r>
            <a:r>
              <a:rPr dirty="0" spc="-75"/>
              <a:t>r</a:t>
            </a:r>
            <a:r>
              <a:rPr dirty="0" spc="30"/>
              <a:t>e</a:t>
            </a:r>
            <a:r>
              <a:rPr dirty="0" spc="-175"/>
              <a:t> </a:t>
            </a:r>
            <a:r>
              <a:rPr dirty="0" spc="30"/>
              <a:t>e</a:t>
            </a:r>
            <a:r>
              <a:rPr dirty="0" spc="105"/>
              <a:t>n</a:t>
            </a:r>
            <a:r>
              <a:rPr dirty="0" spc="140"/>
              <a:t>g</a:t>
            </a:r>
            <a:r>
              <a:rPr dirty="0" spc="-5"/>
              <a:t>i</a:t>
            </a:r>
            <a:r>
              <a:rPr dirty="0" spc="105"/>
              <a:t>n</a:t>
            </a:r>
            <a:r>
              <a:rPr dirty="0" spc="30"/>
              <a:t>ee</a:t>
            </a:r>
            <a:r>
              <a:rPr dirty="0" spc="-65"/>
              <a:t>r</a:t>
            </a:r>
            <a:r>
              <a:rPr dirty="0" spc="-5"/>
              <a:t>i</a:t>
            </a:r>
            <a:r>
              <a:rPr dirty="0" spc="105"/>
              <a:t>n</a:t>
            </a:r>
            <a:r>
              <a:rPr dirty="0" spc="140"/>
              <a:t>g</a:t>
            </a:r>
            <a:r>
              <a:rPr dirty="0" spc="-175"/>
              <a:t> </a:t>
            </a:r>
            <a:r>
              <a:rPr dirty="0" spc="-5"/>
              <a:t>i</a:t>
            </a:r>
            <a:r>
              <a:rPr dirty="0" spc="105"/>
              <a:t>n</a:t>
            </a:r>
            <a:r>
              <a:rPr dirty="0" spc="-175"/>
              <a:t> </a:t>
            </a:r>
            <a:r>
              <a:rPr dirty="0" spc="30"/>
              <a:t>e</a:t>
            </a:r>
            <a:r>
              <a:rPr dirty="0" spc="105"/>
              <a:t>nh</a:t>
            </a:r>
            <a:r>
              <a:rPr dirty="0" spc="-10"/>
              <a:t>a</a:t>
            </a:r>
            <a:r>
              <a:rPr dirty="0" spc="105"/>
              <a:t>n</a:t>
            </a:r>
            <a:r>
              <a:rPr dirty="0" spc="95"/>
              <a:t>c</a:t>
            </a:r>
            <a:r>
              <a:rPr dirty="0" spc="-5"/>
              <a:t>i</a:t>
            </a:r>
            <a:r>
              <a:rPr dirty="0" spc="105"/>
              <a:t>n</a:t>
            </a:r>
            <a:r>
              <a:rPr dirty="0" spc="140"/>
              <a:t>g</a:t>
            </a:r>
            <a:r>
              <a:rPr dirty="0" spc="-175"/>
              <a:t> </a:t>
            </a:r>
            <a:r>
              <a:rPr dirty="0" spc="125"/>
              <a:t>p</a:t>
            </a:r>
            <a:r>
              <a:rPr dirty="0" spc="-75"/>
              <a:t>r</a:t>
            </a:r>
            <a:r>
              <a:rPr dirty="0" spc="30"/>
              <a:t>e</a:t>
            </a:r>
            <a:r>
              <a:rPr dirty="0" spc="125"/>
              <a:t>d</a:t>
            </a:r>
            <a:r>
              <a:rPr dirty="0" spc="-5"/>
              <a:t>i</a:t>
            </a:r>
            <a:r>
              <a:rPr dirty="0" spc="105"/>
              <a:t>c</a:t>
            </a:r>
            <a:r>
              <a:rPr dirty="0" spc="30"/>
              <a:t>t</a:t>
            </a:r>
            <a:r>
              <a:rPr dirty="0" spc="-5"/>
              <a:t>i</a:t>
            </a:r>
            <a:r>
              <a:rPr dirty="0" spc="55"/>
              <a:t>o</a:t>
            </a:r>
            <a:r>
              <a:rPr dirty="0" spc="105"/>
              <a:t>n</a:t>
            </a:r>
            <a:r>
              <a:rPr dirty="0" spc="-175"/>
              <a:t> </a:t>
            </a:r>
            <a:r>
              <a:rPr dirty="0" spc="200"/>
              <a:t>m</a:t>
            </a:r>
            <a:r>
              <a:rPr dirty="0" spc="55"/>
              <a:t>o</a:t>
            </a:r>
            <a:r>
              <a:rPr dirty="0" spc="125"/>
              <a:t>d</a:t>
            </a:r>
            <a:r>
              <a:rPr dirty="0" spc="30"/>
              <a:t>e</a:t>
            </a:r>
            <a:r>
              <a:rPr dirty="0" spc="-5"/>
              <a:t>l  </a:t>
            </a:r>
            <a:r>
              <a:rPr dirty="0" spc="15"/>
              <a:t>performance. </a:t>
            </a:r>
            <a:r>
              <a:rPr dirty="0" spc="30"/>
              <a:t>By </a:t>
            </a:r>
            <a:r>
              <a:rPr dirty="0" spc="20"/>
              <a:t>leveraging </a:t>
            </a:r>
            <a:r>
              <a:rPr dirty="0" spc="40"/>
              <a:t>advanced </a:t>
            </a:r>
            <a:r>
              <a:rPr dirty="0" spc="50"/>
              <a:t>techniques </a:t>
            </a:r>
            <a:r>
              <a:rPr dirty="0" spc="75"/>
              <a:t>and </a:t>
            </a:r>
            <a:r>
              <a:rPr dirty="0" spc="60"/>
              <a:t>optimizing </a:t>
            </a:r>
            <a:r>
              <a:rPr dirty="0" spc="55"/>
              <a:t>the </a:t>
            </a:r>
            <a:r>
              <a:rPr dirty="0" spc="60"/>
              <a:t> </a:t>
            </a:r>
            <a:r>
              <a:rPr dirty="0" spc="30"/>
              <a:t>model's </a:t>
            </a:r>
            <a:r>
              <a:rPr dirty="0" spc="-10"/>
              <a:t>parameters, </a:t>
            </a:r>
            <a:r>
              <a:rPr dirty="0" spc="70"/>
              <a:t>we </a:t>
            </a:r>
            <a:r>
              <a:rPr dirty="0" spc="65"/>
              <a:t>can </a:t>
            </a:r>
            <a:r>
              <a:rPr dirty="0" spc="55"/>
              <a:t>ﬁne-tune </a:t>
            </a:r>
            <a:r>
              <a:rPr dirty="0" spc="-10"/>
              <a:t>its </a:t>
            </a:r>
            <a:r>
              <a:rPr dirty="0" spc="20"/>
              <a:t>accuracy </a:t>
            </a:r>
            <a:r>
              <a:rPr dirty="0" spc="75"/>
              <a:t>and </a:t>
            </a:r>
            <a:r>
              <a:rPr dirty="0" spc="25"/>
              <a:t>generalization </a:t>
            </a:r>
            <a:r>
              <a:rPr dirty="0" spc="30"/>
              <a:t> </a:t>
            </a:r>
            <a:r>
              <a:rPr dirty="0"/>
              <a:t>capabilities. Additionally, </a:t>
            </a:r>
            <a:r>
              <a:rPr dirty="0" spc="65"/>
              <a:t>through </a:t>
            </a:r>
            <a:r>
              <a:rPr dirty="0" spc="5"/>
              <a:t>effective feature </a:t>
            </a:r>
            <a:r>
              <a:rPr dirty="0" spc="25"/>
              <a:t>engineering, </a:t>
            </a:r>
            <a:r>
              <a:rPr dirty="0" spc="70"/>
              <a:t>we </a:t>
            </a:r>
            <a:r>
              <a:rPr dirty="0" spc="65"/>
              <a:t>can </a:t>
            </a:r>
            <a:r>
              <a:rPr dirty="0" spc="70"/>
              <a:t> </a:t>
            </a:r>
            <a:r>
              <a:rPr dirty="0"/>
              <a:t>extract</a:t>
            </a:r>
            <a:r>
              <a:rPr dirty="0" spc="-170"/>
              <a:t> </a:t>
            </a:r>
            <a:r>
              <a:rPr dirty="0" spc="10"/>
              <a:t>valuable</a:t>
            </a:r>
            <a:r>
              <a:rPr dirty="0" spc="-165"/>
              <a:t> </a:t>
            </a:r>
            <a:r>
              <a:rPr dirty="0" spc="30"/>
              <a:t>insights</a:t>
            </a:r>
            <a:r>
              <a:rPr dirty="0" spc="-165"/>
              <a:t> </a:t>
            </a:r>
            <a:r>
              <a:rPr dirty="0" spc="80"/>
              <a:t>from</a:t>
            </a:r>
            <a:r>
              <a:rPr dirty="0" spc="-170"/>
              <a:t> </a:t>
            </a:r>
            <a:r>
              <a:rPr dirty="0" spc="55"/>
              <a:t>the</a:t>
            </a:r>
            <a:r>
              <a:rPr dirty="0" spc="-165"/>
              <a:t> </a:t>
            </a:r>
            <a:r>
              <a:rPr dirty="0" spc="-30"/>
              <a:t>data,</a:t>
            </a:r>
            <a:r>
              <a:rPr dirty="0" spc="-165"/>
              <a:t> </a:t>
            </a:r>
            <a:r>
              <a:rPr dirty="0" spc="50"/>
              <a:t>leading</a:t>
            </a:r>
            <a:r>
              <a:rPr dirty="0" spc="-165"/>
              <a:t> </a:t>
            </a:r>
            <a:r>
              <a:rPr dirty="0" spc="20"/>
              <a:t>to</a:t>
            </a:r>
            <a:r>
              <a:rPr dirty="0" spc="-170"/>
              <a:t> </a:t>
            </a:r>
            <a:r>
              <a:rPr dirty="0" spc="35"/>
              <a:t>improved</a:t>
            </a:r>
            <a:r>
              <a:rPr dirty="0" spc="-165"/>
              <a:t> </a:t>
            </a:r>
            <a:r>
              <a:rPr dirty="0" spc="10"/>
              <a:t>predictions.</a:t>
            </a:r>
            <a:r>
              <a:rPr dirty="0" spc="-165"/>
              <a:t> </a:t>
            </a:r>
            <a:r>
              <a:rPr dirty="0" spc="30"/>
              <a:t>By </a:t>
            </a:r>
            <a:r>
              <a:rPr dirty="0" spc="-690"/>
              <a:t> </a:t>
            </a:r>
            <a:r>
              <a:rPr dirty="0" spc="85"/>
              <a:t>combining </a:t>
            </a:r>
            <a:r>
              <a:rPr dirty="0" spc="30"/>
              <a:t>these </a:t>
            </a:r>
            <a:r>
              <a:rPr dirty="0" spc="5"/>
              <a:t>approaches, </a:t>
            </a:r>
            <a:r>
              <a:rPr dirty="0" spc="70"/>
              <a:t>we </a:t>
            </a:r>
            <a:r>
              <a:rPr dirty="0" spc="65"/>
              <a:t>can </a:t>
            </a:r>
            <a:r>
              <a:rPr dirty="0" spc="10"/>
              <a:t>achieve </a:t>
            </a:r>
            <a:r>
              <a:rPr dirty="0" spc="15"/>
              <a:t>superior </a:t>
            </a:r>
            <a:r>
              <a:rPr dirty="0" spc="40"/>
              <a:t>performance </a:t>
            </a:r>
            <a:r>
              <a:rPr dirty="0" spc="75"/>
              <a:t>and </a:t>
            </a:r>
            <a:r>
              <a:rPr dirty="0" spc="80"/>
              <a:t> </a:t>
            </a:r>
            <a:r>
              <a:rPr dirty="0" spc="60"/>
              <a:t>unlock</a:t>
            </a:r>
            <a:r>
              <a:rPr dirty="0" spc="-175"/>
              <a:t> </a:t>
            </a:r>
            <a:r>
              <a:rPr dirty="0" spc="55"/>
              <a:t>the</a:t>
            </a:r>
            <a:r>
              <a:rPr dirty="0" spc="-170"/>
              <a:t> </a:t>
            </a:r>
            <a:r>
              <a:rPr dirty="0" spc="15"/>
              <a:t>full</a:t>
            </a:r>
            <a:r>
              <a:rPr dirty="0" spc="-175"/>
              <a:t> </a:t>
            </a:r>
            <a:r>
              <a:rPr dirty="0" spc="35"/>
              <a:t>potential</a:t>
            </a:r>
            <a:r>
              <a:rPr dirty="0" spc="-170"/>
              <a:t> </a:t>
            </a:r>
            <a:r>
              <a:rPr dirty="0" spc="15"/>
              <a:t>of</a:t>
            </a:r>
            <a:r>
              <a:rPr dirty="0" spc="-170"/>
              <a:t> </a:t>
            </a:r>
            <a:r>
              <a:rPr dirty="0" spc="50"/>
              <a:t>prediction</a:t>
            </a:r>
            <a:r>
              <a:rPr dirty="0" spc="-175"/>
              <a:t> </a:t>
            </a:r>
            <a:r>
              <a:rPr dirty="0" spc="5"/>
              <a:t>models.</a:t>
            </a:r>
            <a:r>
              <a:rPr dirty="0" spc="-170"/>
              <a:t> </a:t>
            </a:r>
            <a:r>
              <a:rPr dirty="0" spc="30"/>
              <a:t>Thank</a:t>
            </a:r>
            <a:r>
              <a:rPr dirty="0" spc="-175"/>
              <a:t> </a:t>
            </a:r>
            <a:r>
              <a:rPr dirty="0" spc="10"/>
              <a:t>you</a:t>
            </a:r>
            <a:r>
              <a:rPr dirty="0" spc="-170"/>
              <a:t> </a:t>
            </a:r>
            <a:r>
              <a:rPr dirty="0" spc="-10"/>
              <a:t>for</a:t>
            </a:r>
            <a:r>
              <a:rPr dirty="0" spc="-170"/>
              <a:t> </a:t>
            </a:r>
            <a:r>
              <a:rPr dirty="0" spc="-5"/>
              <a:t>your</a:t>
            </a:r>
            <a:r>
              <a:rPr dirty="0" spc="-175"/>
              <a:t> </a:t>
            </a:r>
            <a:r>
              <a:rPr dirty="0" spc="5"/>
              <a:t>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2023-10-09T08:18:38Z</dcterms:created>
  <dcterms:modified xsi:type="dcterms:W3CDTF">2023-10-09T08:18:38Z</dcterms:modified>
</cp:coreProperties>
</file>