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sldIdLst>
    <p:sldId id="257" r:id="rId5"/>
    <p:sldId id="258" r:id="rId6"/>
    <p:sldId id="259" r:id="rId7"/>
    <p:sldId id="263" r:id="rId8"/>
    <p:sldId id="260" r:id="rId9"/>
    <p:sldId id="261" r:id="rId10"/>
    <p:sldId id="262"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83" d="100"/>
          <a:sy n="83"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1T22:11:16.632" idx="1">
    <p:pos x="10" y="10"/>
    <p:text/>
    <p:extLst>
      <p:ext uri="{C676402C-5697-4E1C-873F-D02D1690AC5C}">
        <p15:threadingInfo xmlns:p15="http://schemas.microsoft.com/office/powerpoint/2012/main" timeZoneBias="4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7:39:54.921"/>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7:39:55.406"/>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52.7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40.1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40.23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43.9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46.09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4494 375,'0'0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07:41:46.1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4494 375,'0'0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46363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8902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53592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48210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0459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25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506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18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9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572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04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9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4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8221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444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1496333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customXml" Target="../ink/ink7.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customXml" Target="../ink/ink5.xml"/><Relationship Id="rId9" Type="http://schemas.openxmlformats.org/officeDocument/2006/relationships/customXml" Target="../ink/ink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0032" y="2638425"/>
            <a:ext cx="12290610" cy="1831406"/>
          </a:xfrm>
        </p:spPr>
        <p:txBody>
          <a:bodyPr>
            <a:normAutofit/>
          </a:bodyPr>
          <a:lstStyle/>
          <a:p>
            <a:r>
              <a:rPr lang="en-US" dirty="0"/>
              <a:t>job tracking application &amp;system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343754" y="1685820"/>
            <a:ext cx="10993546" cy="702350"/>
          </a:xfrm>
        </p:spPr>
        <p:txBody>
          <a:bodyPr>
            <a:normAutofit/>
          </a:bodyPr>
          <a:lstStyle/>
          <a:p>
            <a:r>
              <a:rPr lang="en-US" dirty="0"/>
              <a:t>                         </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0BDDF-F41B-52F9-AF1F-C411C0B6BD53}"/>
              </a:ext>
            </a:extLst>
          </p:cNvPr>
          <p:cNvSpPr txBox="1"/>
          <p:nvPr/>
        </p:nvSpPr>
        <p:spPr>
          <a:xfrm>
            <a:off x="162499" y="581005"/>
            <a:ext cx="6097836" cy="369332"/>
          </a:xfrm>
          <a:prstGeom prst="rect">
            <a:avLst/>
          </a:prstGeom>
          <a:noFill/>
        </p:spPr>
        <p:txBody>
          <a:bodyPr wrap="square">
            <a:spAutoFit/>
          </a:bodyPr>
          <a:lstStyle/>
          <a:p>
            <a:r>
              <a:rPr lang="en-US" u="sng" dirty="0"/>
              <a:t>Trailhead Profile Public URL</a:t>
            </a:r>
            <a:endParaRPr lang="en-US" dirty="0"/>
          </a:p>
        </p:txBody>
      </p:sp>
      <p:sp>
        <p:nvSpPr>
          <p:cNvPr id="5" name="TextBox 4">
            <a:extLst>
              <a:ext uri="{FF2B5EF4-FFF2-40B4-BE49-F238E27FC236}">
                <a16:creationId xmlns:a16="http://schemas.microsoft.com/office/drawing/2014/main" id="{7ABE4C3A-5BDA-98D7-A0DE-27AF1E99236E}"/>
              </a:ext>
            </a:extLst>
          </p:cNvPr>
          <p:cNvSpPr txBox="1"/>
          <p:nvPr/>
        </p:nvSpPr>
        <p:spPr>
          <a:xfrm>
            <a:off x="415887" y="1295525"/>
            <a:ext cx="6097836" cy="923330"/>
          </a:xfrm>
          <a:prstGeom prst="rect">
            <a:avLst/>
          </a:prstGeom>
          <a:noFill/>
        </p:spPr>
        <p:txBody>
          <a:bodyPr wrap="square">
            <a:spAutoFit/>
          </a:bodyPr>
          <a:lstStyle/>
          <a:p>
            <a:r>
              <a:rPr lang="en-US" dirty="0"/>
              <a:t>Team Lead -https://trailblazer.me/id/vselvan5</a:t>
            </a:r>
          </a:p>
          <a:p>
            <a:r>
              <a:rPr lang="en-US" dirty="0"/>
              <a:t>TEAM MEMBER1-https://trailblazer.me/id/vigins69</a:t>
            </a:r>
          </a:p>
          <a:p>
            <a:r>
              <a:rPr lang="en-US" dirty="0"/>
              <a:t>TEAM MEMBER2-https://trailblazer.me/id/sudhm29</a:t>
            </a:r>
          </a:p>
        </p:txBody>
      </p:sp>
    </p:spTree>
    <p:extLst>
      <p:ext uri="{BB962C8B-B14F-4D97-AF65-F5344CB8AC3E}">
        <p14:creationId xmlns:p14="http://schemas.microsoft.com/office/powerpoint/2010/main" val="25671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sz="2400" u="sng" dirty="0">
                <a:solidFill>
                  <a:srgbClr val="FF0000"/>
                </a:solidFill>
              </a:rPr>
              <a:t>OVERVIEW1.1</a:t>
            </a:r>
            <a:endParaRPr lang="en-US" u="sng" dirty="0">
              <a:solidFill>
                <a:srgbClr val="FF0000"/>
              </a:solidFill>
            </a:endParaRPr>
          </a:p>
        </p:txBody>
      </p:sp>
      <p:sp>
        <p:nvSpPr>
          <p:cNvPr id="5" name="Content Placeholder 4">
            <a:extLst>
              <a:ext uri="{FF2B5EF4-FFF2-40B4-BE49-F238E27FC236}">
                <a16:creationId xmlns:a16="http://schemas.microsoft.com/office/drawing/2014/main" id="{275CF544-4AF7-85C9-2896-27B7A1EA7E06}"/>
              </a:ext>
            </a:extLst>
          </p:cNvPr>
          <p:cNvSpPr>
            <a:spLocks noGrp="1"/>
          </p:cNvSpPr>
          <p:nvPr>
            <p:ph idx="1"/>
          </p:nvPr>
        </p:nvSpPr>
        <p:spPr>
          <a:xfrm>
            <a:off x="581192" y="1890875"/>
            <a:ext cx="11029615" cy="4084475"/>
          </a:xfrm>
        </p:spPr>
        <p:txBody>
          <a:bodyPr/>
          <a:lstStyle/>
          <a:p>
            <a:pPr marL="0" indent="0">
              <a:buNone/>
            </a:pPr>
            <a:r>
              <a:rPr lang="en-US" sz="2000" b="0" i="0" dirty="0">
                <a:solidFill>
                  <a:srgbClr val="202124"/>
                </a:solidFill>
                <a:effectLst/>
                <a:latin typeface="Google Sans"/>
              </a:rPr>
              <a:t>An applicant tracking system (ATS) is </a:t>
            </a:r>
            <a:r>
              <a:rPr lang="en-US" sz="2000" b="0" i="0" dirty="0">
                <a:solidFill>
                  <a:srgbClr val="040C28"/>
                </a:solidFill>
                <a:effectLst/>
                <a:latin typeface="Google Sans"/>
              </a:rPr>
              <a:t>software that manages the recruiting and hiring process, including job postings and job applications</a:t>
            </a:r>
            <a:r>
              <a:rPr lang="en-US" sz="2000" b="0" i="0" dirty="0">
                <a:solidFill>
                  <a:srgbClr val="202124"/>
                </a:solidFill>
                <a:effectLst/>
                <a:latin typeface="Google Sans"/>
              </a:rPr>
              <a:t>. It organizes information about job seekers and makes it searchable. As its name implies, an ATS tracks candidates through the hiring process.</a:t>
            </a:r>
          </a:p>
          <a:p>
            <a:pPr marL="0" indent="0">
              <a:buNone/>
            </a:pPr>
            <a:r>
              <a:rPr lang="en-US" sz="2000" u="sng" dirty="0">
                <a:solidFill>
                  <a:srgbClr val="FF0000"/>
                </a:solidFill>
                <a:latin typeface="Google Sans"/>
              </a:rPr>
              <a:t>1.2 PURPOSE OF PROJECT</a:t>
            </a:r>
          </a:p>
          <a:p>
            <a:pPr marL="0" indent="0">
              <a:buNone/>
            </a:pPr>
            <a:r>
              <a:rPr lang="en-US" sz="2000" b="0" i="0" dirty="0">
                <a:solidFill>
                  <a:srgbClr val="202124"/>
                </a:solidFill>
                <a:effectLst/>
                <a:latin typeface="Google Sans"/>
              </a:rPr>
              <a:t>Job tracking software </a:t>
            </a:r>
            <a:r>
              <a:rPr lang="en-US" sz="2000" b="0" i="0" dirty="0">
                <a:solidFill>
                  <a:srgbClr val="040C28"/>
                </a:solidFill>
                <a:effectLst/>
                <a:latin typeface="Google Sans"/>
              </a:rPr>
              <a:t>allows you to track the time you spend performing various tasks, including entire projects</a:t>
            </a:r>
            <a:r>
              <a:rPr lang="en-US" sz="2000" b="0" i="0" dirty="0">
                <a:solidFill>
                  <a:srgbClr val="202124"/>
                </a:solidFill>
                <a:effectLst/>
                <a:latin typeface="Google Sans"/>
              </a:rPr>
              <a:t>. Modern tracking systems also give you the option to measure and </a:t>
            </a:r>
            <a:r>
              <a:rPr lang="en-US" sz="2000" b="0" i="0" dirty="0" err="1">
                <a:solidFill>
                  <a:srgbClr val="202124"/>
                </a:solidFill>
                <a:effectLst/>
                <a:latin typeface="Google Sans"/>
              </a:rPr>
              <a:t>visualise</a:t>
            </a:r>
            <a:r>
              <a:rPr lang="en-US" sz="2000" b="0" i="0" dirty="0">
                <a:solidFill>
                  <a:srgbClr val="202124"/>
                </a:solidFill>
                <a:effectLst/>
                <a:latin typeface="Google Sans"/>
              </a:rPr>
              <a:t> your progress or calculate your billable hours using various hourly rates.</a:t>
            </a:r>
            <a:endParaRPr lang="en-US" sz="2000" u="sng" dirty="0">
              <a:solidFill>
                <a:srgbClr val="FF0000"/>
              </a:solidFill>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9E619-F697-045C-E1F1-C3BA6A6FC1C6}"/>
              </a:ext>
            </a:extLst>
          </p:cNvPr>
          <p:cNvSpPr txBox="1"/>
          <p:nvPr/>
        </p:nvSpPr>
        <p:spPr>
          <a:xfrm>
            <a:off x="207819" y="833643"/>
            <a:ext cx="6096000" cy="461665"/>
          </a:xfrm>
          <a:prstGeom prst="rect">
            <a:avLst/>
          </a:prstGeom>
          <a:noFill/>
        </p:spPr>
        <p:txBody>
          <a:bodyPr wrap="square">
            <a:spAutoFit/>
          </a:bodyPr>
          <a:lstStyle/>
          <a:p>
            <a:r>
              <a:rPr lang="en-US" sz="2400" u="sng" dirty="0"/>
              <a:t>2. Problem Definition &amp; Design Thinking</a:t>
            </a:r>
          </a:p>
        </p:txBody>
      </p:sp>
      <p:sp>
        <p:nvSpPr>
          <p:cNvPr id="5" name="TextBox 4">
            <a:extLst>
              <a:ext uri="{FF2B5EF4-FFF2-40B4-BE49-F238E27FC236}">
                <a16:creationId xmlns:a16="http://schemas.microsoft.com/office/drawing/2014/main" id="{5070FC27-1E3E-B815-2C09-1AEE12C0F605}"/>
              </a:ext>
            </a:extLst>
          </p:cNvPr>
          <p:cNvSpPr txBox="1"/>
          <p:nvPr/>
        </p:nvSpPr>
        <p:spPr>
          <a:xfrm>
            <a:off x="415637" y="1484807"/>
            <a:ext cx="6096000" cy="369332"/>
          </a:xfrm>
          <a:prstGeom prst="rect">
            <a:avLst/>
          </a:prstGeom>
          <a:noFill/>
        </p:spPr>
        <p:txBody>
          <a:bodyPr wrap="square">
            <a:spAutoFit/>
          </a:bodyPr>
          <a:lstStyle/>
          <a:p>
            <a:r>
              <a:rPr lang="en-US" dirty="0"/>
              <a:t>2.1 Empathy Map</a:t>
            </a:r>
          </a:p>
        </p:txBody>
      </p:sp>
      <p:pic>
        <p:nvPicPr>
          <p:cNvPr id="9" name="Picture 8">
            <a:extLst>
              <a:ext uri="{FF2B5EF4-FFF2-40B4-BE49-F238E27FC236}">
                <a16:creationId xmlns:a16="http://schemas.microsoft.com/office/drawing/2014/main" id="{352AA140-EA6F-491E-7672-F655D0BE586E}"/>
              </a:ext>
            </a:extLst>
          </p:cNvPr>
          <p:cNvPicPr>
            <a:picLocks noChangeAspect="1"/>
          </p:cNvPicPr>
          <p:nvPr/>
        </p:nvPicPr>
        <p:blipFill>
          <a:blip r:embed="rId2"/>
          <a:stretch>
            <a:fillRect/>
          </a:stretch>
        </p:blipFill>
        <p:spPr>
          <a:xfrm>
            <a:off x="3031021" y="1484807"/>
            <a:ext cx="8345510" cy="5863667"/>
          </a:xfrm>
          <a:prstGeom prst="rect">
            <a:avLst/>
          </a:prstGeom>
        </p:spPr>
      </p:pic>
    </p:spTree>
    <p:extLst>
      <p:ext uri="{BB962C8B-B14F-4D97-AF65-F5344CB8AC3E}">
        <p14:creationId xmlns:p14="http://schemas.microsoft.com/office/powerpoint/2010/main" val="198228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70173-3270-1486-98A5-7899AA6B5AEE}"/>
              </a:ext>
            </a:extLst>
          </p:cNvPr>
          <p:cNvSpPr txBox="1"/>
          <p:nvPr/>
        </p:nvSpPr>
        <p:spPr>
          <a:xfrm>
            <a:off x="0" y="390761"/>
            <a:ext cx="6095256" cy="369332"/>
          </a:xfrm>
          <a:prstGeom prst="rect">
            <a:avLst/>
          </a:prstGeom>
          <a:noFill/>
        </p:spPr>
        <p:txBody>
          <a:bodyPr wrap="square">
            <a:spAutoFit/>
          </a:bodyPr>
          <a:lstStyle/>
          <a:p>
            <a:r>
              <a:rPr lang="en-US" u="sng" dirty="0"/>
              <a:t>2.2 Ideation &amp; Brainstorming Map </a:t>
            </a:r>
          </a:p>
        </p:txBody>
      </p:sp>
      <p:pic>
        <p:nvPicPr>
          <p:cNvPr id="5" name="Picture 4">
            <a:extLst>
              <a:ext uri="{FF2B5EF4-FFF2-40B4-BE49-F238E27FC236}">
                <a16:creationId xmlns:a16="http://schemas.microsoft.com/office/drawing/2014/main" id="{4772439A-73E5-C92B-82FC-9B81755F7267}"/>
              </a:ext>
            </a:extLst>
          </p:cNvPr>
          <p:cNvPicPr>
            <a:picLocks noChangeAspect="1"/>
          </p:cNvPicPr>
          <p:nvPr/>
        </p:nvPicPr>
        <p:blipFill>
          <a:blip r:embed="rId2"/>
          <a:stretch>
            <a:fillRect/>
          </a:stretch>
        </p:blipFill>
        <p:spPr>
          <a:xfrm>
            <a:off x="0" y="1350010"/>
            <a:ext cx="12192000" cy="4157980"/>
          </a:xfrm>
          <a:prstGeom prst="rect">
            <a:avLst/>
          </a:prstGeom>
        </p:spPr>
      </p:pic>
    </p:spTree>
    <p:extLst>
      <p:ext uri="{BB962C8B-B14F-4D97-AF65-F5344CB8AC3E}">
        <p14:creationId xmlns:p14="http://schemas.microsoft.com/office/powerpoint/2010/main" val="14042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35BF08-FBD2-8D97-F1FB-5E4A629BBBD5}"/>
              </a:ext>
            </a:extLst>
          </p:cNvPr>
          <p:cNvGraphicFramePr>
            <a:graphicFrameLocks noGrp="1"/>
          </p:cNvGraphicFramePr>
          <p:nvPr>
            <p:extLst>
              <p:ext uri="{D42A27DB-BD31-4B8C-83A1-F6EECF244321}">
                <p14:modId xmlns:p14="http://schemas.microsoft.com/office/powerpoint/2010/main" val="3273714878"/>
              </p:ext>
            </p:extLst>
          </p:nvPr>
        </p:nvGraphicFramePr>
        <p:xfrm>
          <a:off x="1031631" y="926123"/>
          <a:ext cx="9765323" cy="5275385"/>
        </p:xfrm>
        <a:graphic>
          <a:graphicData uri="http://schemas.openxmlformats.org/drawingml/2006/table">
            <a:tbl>
              <a:tblPr/>
              <a:tblGrid>
                <a:gridCol w="9765323">
                  <a:extLst>
                    <a:ext uri="{9D8B030D-6E8A-4147-A177-3AD203B41FA5}">
                      <a16:colId xmlns:a16="http://schemas.microsoft.com/office/drawing/2014/main" val="693738607"/>
                    </a:ext>
                  </a:extLst>
                </a:gridCol>
              </a:tblGrid>
              <a:tr h="5275385">
                <a:tc>
                  <a:txBody>
                    <a:bodyPr/>
                    <a:lstStyle/>
                    <a:p>
                      <a:r>
                        <a:rPr lang="en-US" dirty="0"/>
                        <a:t>Object name</a:t>
                      </a:r>
                    </a:p>
                    <a:p>
                      <a:r>
                        <a:rPr lang="en-US" dirty="0"/>
                        <a:t>                              FIELD IN THE OBJECT </a:t>
                      </a:r>
                    </a:p>
                    <a:p>
                      <a:endParaRPr lang="en-US" dirty="0"/>
                    </a:p>
                    <a:p>
                      <a:endParaRPr lang="en-US" dirty="0"/>
                    </a:p>
                    <a:p>
                      <a:endParaRPr lang="en-US" dirty="0"/>
                    </a:p>
                    <a:p>
                      <a:r>
                        <a:rPr lang="en-US" dirty="0"/>
                        <a:t>ASSET </a:t>
                      </a:r>
                    </a:p>
                    <a:p>
                      <a:r>
                        <a:rPr lang="en-US" dirty="0"/>
                        <a:t>RELATIONSHIP</a:t>
                      </a:r>
                    </a:p>
                    <a:p>
                      <a:endParaRPr lang="en-US" dirty="0"/>
                    </a:p>
                    <a:p>
                      <a:endParaRPr lang="en-US" dirty="0"/>
                    </a:p>
                    <a:p>
                      <a:endParaRPr lang="en-US" dirty="0"/>
                    </a:p>
                    <a:p>
                      <a:endParaRPr lang="en-US" dirty="0"/>
                    </a:p>
                    <a:p>
                      <a:endParaRPr lang="en-US" dirty="0"/>
                    </a:p>
                    <a:p>
                      <a:endParaRPr lang="en-US" dirty="0"/>
                    </a:p>
                    <a:p>
                      <a:r>
                        <a:rPr lang="en-US" dirty="0"/>
                        <a:t>ASSET</a:t>
                      </a:r>
                    </a:p>
                    <a:p>
                      <a:r>
                        <a:rPr lang="en-US" dirty="0"/>
                        <a:t>RELATIONSHIP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11043683"/>
                  </a:ext>
                </a:extLst>
              </a:tr>
            </a:tbl>
          </a:graphicData>
        </a:graphic>
      </p:graphicFrame>
      <p:cxnSp>
        <p:nvCxnSpPr>
          <p:cNvPr id="12" name="Straight Connector 11">
            <a:extLst>
              <a:ext uri="{FF2B5EF4-FFF2-40B4-BE49-F238E27FC236}">
                <a16:creationId xmlns:a16="http://schemas.microsoft.com/office/drawing/2014/main" id="{83C8D019-3B09-C24F-C074-94F5EE76FE42}"/>
              </a:ext>
            </a:extLst>
          </p:cNvPr>
          <p:cNvCxnSpPr/>
          <p:nvPr/>
        </p:nvCxnSpPr>
        <p:spPr>
          <a:xfrm>
            <a:off x="2801815" y="926123"/>
            <a:ext cx="0" cy="527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50B832-A87B-F4C2-F232-58C9ECA26800}"/>
              </a:ext>
            </a:extLst>
          </p:cNvPr>
          <p:cNvCxnSpPr>
            <a:endCxn id="2" idx="3"/>
          </p:cNvCxnSpPr>
          <p:nvPr/>
        </p:nvCxnSpPr>
        <p:spPr>
          <a:xfrm>
            <a:off x="1031631" y="3516924"/>
            <a:ext cx="9765323" cy="46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26AD23F-93C2-5F8B-0A5A-68ADB4369CA2}"/>
              </a:ext>
            </a:extLst>
          </p:cNvPr>
          <p:cNvCxnSpPr/>
          <p:nvPr/>
        </p:nvCxnSpPr>
        <p:spPr>
          <a:xfrm>
            <a:off x="1031631" y="1606062"/>
            <a:ext cx="9765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9F8882-51B9-1E76-B75D-7AA528BE5831}"/>
              </a:ext>
            </a:extLst>
          </p:cNvPr>
          <p:cNvCxnSpPr>
            <a:cxnSpLocks/>
          </p:cNvCxnSpPr>
          <p:nvPr/>
        </p:nvCxnSpPr>
        <p:spPr>
          <a:xfrm>
            <a:off x="1395047" y="2016369"/>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Table 21">
            <a:extLst>
              <a:ext uri="{FF2B5EF4-FFF2-40B4-BE49-F238E27FC236}">
                <a16:creationId xmlns:a16="http://schemas.microsoft.com/office/drawing/2014/main" id="{C111D94B-6210-2268-4F08-6AAC44915EDF}"/>
              </a:ext>
            </a:extLst>
          </p:cNvPr>
          <p:cNvGraphicFramePr>
            <a:graphicFrameLocks noGrp="1"/>
          </p:cNvGraphicFramePr>
          <p:nvPr>
            <p:extLst>
              <p:ext uri="{D42A27DB-BD31-4B8C-83A1-F6EECF244321}">
                <p14:modId xmlns:p14="http://schemas.microsoft.com/office/powerpoint/2010/main" val="1791805668"/>
              </p:ext>
            </p:extLst>
          </p:nvPr>
        </p:nvGraphicFramePr>
        <p:xfrm>
          <a:off x="3059723" y="1856646"/>
          <a:ext cx="7479322" cy="1463040"/>
        </p:xfrm>
        <a:graphic>
          <a:graphicData uri="http://schemas.openxmlformats.org/drawingml/2006/table">
            <a:tbl>
              <a:tblPr firstRow="1" bandRow="1">
                <a:tableStyleId>{5C22544A-7EE6-4342-B048-85BDC9FD1C3A}</a:tableStyleId>
              </a:tblPr>
              <a:tblGrid>
                <a:gridCol w="3739661">
                  <a:extLst>
                    <a:ext uri="{9D8B030D-6E8A-4147-A177-3AD203B41FA5}">
                      <a16:colId xmlns:a16="http://schemas.microsoft.com/office/drawing/2014/main" val="1662976744"/>
                    </a:ext>
                  </a:extLst>
                </a:gridCol>
                <a:gridCol w="3739661">
                  <a:extLst>
                    <a:ext uri="{9D8B030D-6E8A-4147-A177-3AD203B41FA5}">
                      <a16:colId xmlns:a16="http://schemas.microsoft.com/office/drawing/2014/main" val="1701507727"/>
                    </a:ext>
                  </a:extLst>
                </a:gridCol>
              </a:tblGrid>
              <a:tr h="300333">
                <a:tc>
                  <a:txBody>
                    <a:bodyPr/>
                    <a:lstStyle/>
                    <a:p>
                      <a:r>
                        <a:rPr lang="en-US" dirty="0"/>
                        <a:t>FIELD LABEL</a:t>
                      </a:r>
                    </a:p>
                  </a:txBody>
                  <a:tcPr/>
                </a:tc>
                <a:tc>
                  <a:txBody>
                    <a:bodyPr/>
                    <a:lstStyle/>
                    <a:p>
                      <a:r>
                        <a:rPr lang="en-US" dirty="0"/>
                        <a:t>DATA TYPE</a:t>
                      </a:r>
                    </a:p>
                  </a:txBody>
                  <a:tcPr/>
                </a:tc>
                <a:extLst>
                  <a:ext uri="{0D108BD9-81ED-4DB2-BD59-A6C34878D82A}">
                    <a16:rowId xmlns:a16="http://schemas.microsoft.com/office/drawing/2014/main" val="3500096470"/>
                  </a:ext>
                </a:extLst>
              </a:tr>
              <a:tr h="321060">
                <a:tc>
                  <a:txBody>
                    <a:bodyPr/>
                    <a:lstStyle/>
                    <a:p>
                      <a:r>
                        <a:rPr lang="en-US" dirty="0"/>
                        <a:t>RECRUITERS</a:t>
                      </a:r>
                    </a:p>
                  </a:txBody>
                  <a:tcPr/>
                </a:tc>
                <a:tc>
                  <a:txBody>
                    <a:bodyPr/>
                    <a:lstStyle/>
                    <a:p>
                      <a:r>
                        <a:rPr lang="en-US" dirty="0"/>
                        <a:t>TEXT</a:t>
                      </a:r>
                    </a:p>
                  </a:txBody>
                  <a:tcPr/>
                </a:tc>
                <a:extLst>
                  <a:ext uri="{0D108BD9-81ED-4DB2-BD59-A6C34878D82A}">
                    <a16:rowId xmlns:a16="http://schemas.microsoft.com/office/drawing/2014/main" val="958673412"/>
                  </a:ext>
                </a:extLst>
              </a:tr>
              <a:tr h="300333">
                <a:tc>
                  <a:txBody>
                    <a:bodyPr/>
                    <a:lstStyle/>
                    <a:p>
                      <a:r>
                        <a:rPr lang="en-US" dirty="0"/>
                        <a:t>Job </a:t>
                      </a:r>
                      <a:r>
                        <a:rPr lang="en-US" dirty="0" err="1"/>
                        <a:t>aplication</a:t>
                      </a:r>
                      <a:endParaRPr lang="en-US" dirty="0"/>
                    </a:p>
                  </a:txBody>
                  <a:tcPr/>
                </a:tc>
                <a:tc>
                  <a:txBody>
                    <a:bodyPr/>
                    <a:lstStyle/>
                    <a:p>
                      <a:r>
                        <a:rPr lang="en-US" dirty="0"/>
                        <a:t>Master detail relationship</a:t>
                      </a:r>
                    </a:p>
                  </a:txBody>
                  <a:tcPr/>
                </a:tc>
                <a:extLst>
                  <a:ext uri="{0D108BD9-81ED-4DB2-BD59-A6C34878D82A}">
                    <a16:rowId xmlns:a16="http://schemas.microsoft.com/office/drawing/2014/main" val="1907917717"/>
                  </a:ext>
                </a:extLst>
              </a:tr>
              <a:tr h="30033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87771429"/>
                  </a:ext>
                </a:extLst>
              </a:tr>
            </a:tbl>
          </a:graphicData>
        </a:graphic>
      </p:graphicFrame>
      <p:graphicFrame>
        <p:nvGraphicFramePr>
          <p:cNvPr id="22" name="Table 22">
            <a:extLst>
              <a:ext uri="{FF2B5EF4-FFF2-40B4-BE49-F238E27FC236}">
                <a16:creationId xmlns:a16="http://schemas.microsoft.com/office/drawing/2014/main" id="{1199CA54-C836-2E1C-BA6B-AE63B314A669}"/>
              </a:ext>
            </a:extLst>
          </p:cNvPr>
          <p:cNvGraphicFramePr>
            <a:graphicFrameLocks noGrp="1"/>
          </p:cNvGraphicFramePr>
          <p:nvPr>
            <p:extLst>
              <p:ext uri="{D42A27DB-BD31-4B8C-83A1-F6EECF244321}">
                <p14:modId xmlns:p14="http://schemas.microsoft.com/office/powerpoint/2010/main" val="441526398"/>
              </p:ext>
            </p:extLst>
          </p:nvPr>
        </p:nvGraphicFramePr>
        <p:xfrm>
          <a:off x="3059723" y="3910520"/>
          <a:ext cx="7620000" cy="1112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537865076"/>
                    </a:ext>
                  </a:extLst>
                </a:gridCol>
                <a:gridCol w="3810000">
                  <a:extLst>
                    <a:ext uri="{9D8B030D-6E8A-4147-A177-3AD203B41FA5}">
                      <a16:colId xmlns:a16="http://schemas.microsoft.com/office/drawing/2014/main" val="221946001"/>
                    </a:ext>
                  </a:extLst>
                </a:gridCol>
              </a:tblGrid>
              <a:tr h="370840">
                <a:tc>
                  <a:txBody>
                    <a:bodyPr/>
                    <a:lstStyle/>
                    <a:p>
                      <a:r>
                        <a:rPr lang="en-US" dirty="0"/>
                        <a:t>FIELD LABEL</a:t>
                      </a:r>
                    </a:p>
                  </a:txBody>
                  <a:tcPr/>
                </a:tc>
                <a:tc>
                  <a:txBody>
                    <a:bodyPr/>
                    <a:lstStyle/>
                    <a:p>
                      <a:r>
                        <a:rPr lang="en-US" dirty="0"/>
                        <a:t>DATA TYPE</a:t>
                      </a:r>
                    </a:p>
                  </a:txBody>
                  <a:tcPr/>
                </a:tc>
                <a:extLst>
                  <a:ext uri="{0D108BD9-81ED-4DB2-BD59-A6C34878D82A}">
                    <a16:rowId xmlns:a16="http://schemas.microsoft.com/office/drawing/2014/main" val="2881851563"/>
                  </a:ext>
                </a:extLst>
              </a:tr>
              <a:tr h="370840">
                <a:tc>
                  <a:txBody>
                    <a:bodyPr/>
                    <a:lstStyle/>
                    <a:p>
                      <a:r>
                        <a:rPr lang="en-US" dirty="0"/>
                        <a:t>RECRUITER</a:t>
                      </a:r>
                    </a:p>
                  </a:txBody>
                  <a:tcPr/>
                </a:tc>
                <a:tc>
                  <a:txBody>
                    <a:bodyPr/>
                    <a:lstStyle/>
                    <a:p>
                      <a:r>
                        <a:rPr lang="en-US" dirty="0"/>
                        <a:t>lookup</a:t>
                      </a:r>
                    </a:p>
                  </a:txBody>
                  <a:tcPr/>
                </a:tc>
                <a:extLst>
                  <a:ext uri="{0D108BD9-81ED-4DB2-BD59-A6C34878D82A}">
                    <a16:rowId xmlns:a16="http://schemas.microsoft.com/office/drawing/2014/main" val="309798648"/>
                  </a:ext>
                </a:extLst>
              </a:tr>
              <a:tr h="370840">
                <a:tc>
                  <a:txBody>
                    <a:bodyPr/>
                    <a:lstStyle/>
                    <a:p>
                      <a:r>
                        <a:rPr lang="en-US" dirty="0"/>
                        <a:t>RECRUITER</a:t>
                      </a:r>
                    </a:p>
                  </a:txBody>
                  <a:tcPr/>
                </a:tc>
                <a:tc>
                  <a:txBody>
                    <a:bodyPr/>
                    <a:lstStyle/>
                    <a:p>
                      <a:r>
                        <a:rPr lang="en-US" dirty="0"/>
                        <a:t>Text area</a:t>
                      </a:r>
                    </a:p>
                  </a:txBody>
                  <a:tcPr/>
                </a:tc>
                <a:extLst>
                  <a:ext uri="{0D108BD9-81ED-4DB2-BD59-A6C34878D82A}">
                    <a16:rowId xmlns:a16="http://schemas.microsoft.com/office/drawing/2014/main" val="3689058195"/>
                  </a:ext>
                </a:extLst>
              </a:tr>
            </a:tbl>
          </a:graphicData>
        </a:graphic>
      </p:graphicFrame>
    </p:spTree>
    <p:extLst>
      <p:ext uri="{BB962C8B-B14F-4D97-AF65-F5344CB8AC3E}">
        <p14:creationId xmlns:p14="http://schemas.microsoft.com/office/powerpoint/2010/main" val="86544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60156-FF5C-57CF-BB35-FED15EDB390F}"/>
              </a:ext>
            </a:extLst>
          </p:cNvPr>
          <p:cNvSpPr txBox="1"/>
          <p:nvPr/>
        </p:nvSpPr>
        <p:spPr>
          <a:xfrm>
            <a:off x="0" y="337011"/>
            <a:ext cx="6096000" cy="369332"/>
          </a:xfrm>
          <a:prstGeom prst="rect">
            <a:avLst/>
          </a:prstGeom>
          <a:noFill/>
        </p:spPr>
        <p:txBody>
          <a:bodyPr wrap="square">
            <a:spAutoFit/>
          </a:bodyPr>
          <a:lstStyle/>
          <a:p>
            <a:r>
              <a:rPr lang="en-US" u="sng" dirty="0"/>
              <a:t>3.2 Activity &amp; Screenshot</a:t>
            </a:r>
          </a:p>
        </p:txBody>
      </p:sp>
      <p:pic>
        <p:nvPicPr>
          <p:cNvPr id="5" name="Picture 4">
            <a:extLst>
              <a:ext uri="{FF2B5EF4-FFF2-40B4-BE49-F238E27FC236}">
                <a16:creationId xmlns:a16="http://schemas.microsoft.com/office/drawing/2014/main" id="{61BE10FA-472F-8943-AEB7-15CD1799BE54}"/>
              </a:ext>
            </a:extLst>
          </p:cNvPr>
          <p:cNvPicPr>
            <a:picLocks noChangeAspect="1"/>
          </p:cNvPicPr>
          <p:nvPr/>
        </p:nvPicPr>
        <p:blipFill>
          <a:blip r:embed="rId2"/>
          <a:stretch>
            <a:fillRect/>
          </a:stretch>
        </p:blipFill>
        <p:spPr>
          <a:xfrm>
            <a:off x="0" y="1000771"/>
            <a:ext cx="12168209" cy="6841277"/>
          </a:xfrm>
          <a:prstGeom prst="rect">
            <a:avLst/>
          </a:prstGeom>
        </p:spPr>
      </p:pic>
    </p:spTree>
    <p:extLst>
      <p:ext uri="{BB962C8B-B14F-4D97-AF65-F5344CB8AC3E}">
        <p14:creationId xmlns:p14="http://schemas.microsoft.com/office/powerpoint/2010/main" val="235795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570B7-78DE-AAFA-7C07-70F727DBFB32}"/>
              </a:ext>
            </a:extLst>
          </p:cNvPr>
          <p:cNvSpPr txBox="1"/>
          <p:nvPr/>
        </p:nvSpPr>
        <p:spPr>
          <a:xfrm>
            <a:off x="328246" y="970058"/>
            <a:ext cx="6096000" cy="707886"/>
          </a:xfrm>
          <a:prstGeom prst="rect">
            <a:avLst/>
          </a:prstGeom>
          <a:noFill/>
        </p:spPr>
        <p:txBody>
          <a:bodyPr wrap="square">
            <a:spAutoFit/>
          </a:bodyPr>
          <a:lstStyle/>
          <a:p>
            <a:r>
              <a:rPr lang="en-US" sz="2000" u="sng" dirty="0">
                <a:latin typeface="Arial Black" panose="020B0A04020102020204" pitchFamily="34" charset="0"/>
              </a:rPr>
              <a:t>ADVANTAGES OF JOB TRACKING APPLICATION</a:t>
            </a:r>
          </a:p>
        </p:txBody>
      </p:sp>
      <p:sp>
        <p:nvSpPr>
          <p:cNvPr id="5" name="TextBox 4">
            <a:extLst>
              <a:ext uri="{FF2B5EF4-FFF2-40B4-BE49-F238E27FC236}">
                <a16:creationId xmlns:a16="http://schemas.microsoft.com/office/drawing/2014/main" id="{9C9F2377-AB0F-DF73-1761-D770CDB81195}"/>
              </a:ext>
            </a:extLst>
          </p:cNvPr>
          <p:cNvSpPr txBox="1"/>
          <p:nvPr/>
        </p:nvSpPr>
        <p:spPr>
          <a:xfrm>
            <a:off x="773436" y="2105370"/>
            <a:ext cx="6096000" cy="1754326"/>
          </a:xfrm>
          <a:prstGeom prst="rect">
            <a:avLst/>
          </a:prstGeom>
          <a:noFill/>
        </p:spPr>
        <p:txBody>
          <a:bodyPr wrap="square">
            <a:spAutoFit/>
          </a:bodyPr>
          <a:lstStyle/>
          <a:p>
            <a:r>
              <a:rPr lang="en-US" b="0" i="0">
                <a:solidFill>
                  <a:srgbClr val="202124"/>
                </a:solidFill>
                <a:effectLst/>
                <a:latin typeface="arial" panose="020B0604020202020204" pitchFamily="34" charset="0"/>
              </a:rPr>
              <a:t>Applicant tracking system advantages include </a:t>
            </a:r>
            <a:r>
              <a:rPr lang="en-US" b="1" i="0">
                <a:solidFill>
                  <a:srgbClr val="202124"/>
                </a:solidFill>
                <a:effectLst/>
                <a:latin typeface="arial" panose="020B0604020202020204" pitchFamily="34" charset="0"/>
              </a:rPr>
              <a:t>enabling you to focus more on tasks that truly require your attention rather than spending manual resources on routine, mundane tasks</a:t>
            </a:r>
            <a:r>
              <a:rPr lang="en-US" b="0" i="0">
                <a:solidFill>
                  <a:srgbClr val="202124"/>
                </a:solidFill>
                <a:effectLst/>
                <a:latin typeface="arial" panose="020B0604020202020204" pitchFamily="34" charset="0"/>
              </a:rPr>
              <a:t>. Good ATS can save almost 50% of your time by automating these routine tasks. In doing so, your processes get more efficient and faster.</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C2E1C1E-D5E3-70C3-BCEA-95780FA593C7}"/>
                  </a:ext>
                </a:extLst>
              </p14:cNvPr>
              <p14:cNvContentPartPr/>
              <p14:nvPr/>
            </p14:nvContentPartPr>
            <p14:xfrm>
              <a:off x="713362" y="2319260"/>
              <a:ext cx="360" cy="360"/>
            </p14:xfrm>
          </p:contentPart>
        </mc:Choice>
        <mc:Fallback xmlns="">
          <p:pic>
            <p:nvPicPr>
              <p:cNvPr id="2" name="Ink 1">
                <a:extLst>
                  <a:ext uri="{FF2B5EF4-FFF2-40B4-BE49-F238E27FC236}">
                    <a16:creationId xmlns:a16="http://schemas.microsoft.com/office/drawing/2014/main" id="{1C2E1C1E-D5E3-70C3-BCEA-95780FA593C7}"/>
                  </a:ext>
                </a:extLst>
              </p:cNvPr>
              <p:cNvPicPr/>
              <p:nvPr/>
            </p:nvPicPr>
            <p:blipFill>
              <a:blip r:embed="rId3"/>
              <a:stretch>
                <a:fillRect/>
              </a:stretch>
            </p:blipFill>
            <p:spPr>
              <a:xfrm>
                <a:off x="704722" y="2310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93D3260-C6D3-E93C-5068-9A92470A28C3}"/>
                  </a:ext>
                </a:extLst>
              </p14:cNvPr>
              <p14:cNvContentPartPr/>
              <p14:nvPr/>
            </p14:nvContentPartPr>
            <p14:xfrm>
              <a:off x="713362" y="2319260"/>
              <a:ext cx="360" cy="360"/>
            </p14:xfrm>
          </p:contentPart>
        </mc:Choice>
        <mc:Fallback xmlns="">
          <p:pic>
            <p:nvPicPr>
              <p:cNvPr id="4" name="Ink 3">
                <a:extLst>
                  <a:ext uri="{FF2B5EF4-FFF2-40B4-BE49-F238E27FC236}">
                    <a16:creationId xmlns:a16="http://schemas.microsoft.com/office/drawing/2014/main" id="{693D3260-C6D3-E93C-5068-9A92470A28C3}"/>
                  </a:ext>
                </a:extLst>
              </p:cNvPr>
              <p:cNvPicPr/>
              <p:nvPr/>
            </p:nvPicPr>
            <p:blipFill>
              <a:blip r:embed="rId3"/>
              <a:stretch>
                <a:fillRect/>
              </a:stretch>
            </p:blipFill>
            <p:spPr>
              <a:xfrm>
                <a:off x="704722" y="23102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1" name="Ink 20">
                <a:extLst>
                  <a:ext uri="{FF2B5EF4-FFF2-40B4-BE49-F238E27FC236}">
                    <a16:creationId xmlns:a16="http://schemas.microsoft.com/office/drawing/2014/main" id="{D338666C-5737-44B4-5986-4197DE1B0CFA}"/>
                  </a:ext>
                </a:extLst>
              </p14:cNvPr>
              <p14:cNvContentPartPr/>
              <p14:nvPr/>
            </p14:nvContentPartPr>
            <p14:xfrm>
              <a:off x="2508322" y="4527140"/>
              <a:ext cx="360" cy="360"/>
            </p14:xfrm>
          </p:contentPart>
        </mc:Choice>
        <mc:Fallback xmlns="">
          <p:pic>
            <p:nvPicPr>
              <p:cNvPr id="21" name="Ink 20">
                <a:extLst>
                  <a:ext uri="{FF2B5EF4-FFF2-40B4-BE49-F238E27FC236}">
                    <a16:creationId xmlns:a16="http://schemas.microsoft.com/office/drawing/2014/main" id="{D338666C-5737-44B4-5986-4197DE1B0CFA}"/>
                  </a:ext>
                </a:extLst>
              </p:cNvPr>
              <p:cNvPicPr/>
              <p:nvPr/>
            </p:nvPicPr>
            <p:blipFill>
              <a:blip r:embed="rId6"/>
              <a:stretch>
                <a:fillRect/>
              </a:stretch>
            </p:blipFill>
            <p:spPr>
              <a:xfrm>
                <a:off x="2490682" y="4419500"/>
                <a:ext cx="36000" cy="216000"/>
              </a:xfrm>
              <a:prstGeom prst="rect">
                <a:avLst/>
              </a:prstGeom>
            </p:spPr>
          </p:pic>
        </mc:Fallback>
      </mc:AlternateContent>
      <p:sp>
        <p:nvSpPr>
          <p:cNvPr id="27" name="Star: 5 Points 26">
            <a:extLst>
              <a:ext uri="{FF2B5EF4-FFF2-40B4-BE49-F238E27FC236}">
                <a16:creationId xmlns:a16="http://schemas.microsoft.com/office/drawing/2014/main" id="{E44C09CF-B3C2-2824-D43F-3A65048B27C7}"/>
              </a:ext>
            </a:extLst>
          </p:cNvPr>
          <p:cNvSpPr/>
          <p:nvPr/>
        </p:nvSpPr>
        <p:spPr>
          <a:xfrm>
            <a:off x="648571" y="2319260"/>
            <a:ext cx="64791" cy="782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FF09C1D-DBF9-C3F1-006F-37DBB2781A03}"/>
              </a:ext>
            </a:extLst>
          </p:cNvPr>
          <p:cNvSpPr txBox="1"/>
          <p:nvPr/>
        </p:nvSpPr>
        <p:spPr>
          <a:xfrm>
            <a:off x="327328" y="4203974"/>
            <a:ext cx="6097836" cy="646331"/>
          </a:xfrm>
          <a:prstGeom prst="rect">
            <a:avLst/>
          </a:prstGeom>
          <a:noFill/>
        </p:spPr>
        <p:txBody>
          <a:bodyPr wrap="square">
            <a:spAutoFit/>
          </a:bodyPr>
          <a:lstStyle/>
          <a:p>
            <a:pPr algn="l"/>
            <a:r>
              <a:rPr lang="en-US" sz="1800" b="0" i="0" u="sng" dirty="0">
                <a:solidFill>
                  <a:srgbClr val="202124"/>
                </a:solidFill>
                <a:effectLst/>
                <a:latin typeface="Arial Black" panose="020B0A04020102020204" pitchFamily="34" charset="0"/>
              </a:rPr>
              <a:t>DISADVANTAGE OF JOB TRACKING APPLICATION SYSTEM</a:t>
            </a:r>
          </a:p>
        </p:txBody>
      </p:sp>
      <p:sp>
        <p:nvSpPr>
          <p:cNvPr id="31" name="TextBox 30">
            <a:extLst>
              <a:ext uri="{FF2B5EF4-FFF2-40B4-BE49-F238E27FC236}">
                <a16:creationId xmlns:a16="http://schemas.microsoft.com/office/drawing/2014/main" id="{1D002AC4-C1D9-9087-89FE-33372CA30CD0}"/>
              </a:ext>
            </a:extLst>
          </p:cNvPr>
          <p:cNvSpPr txBox="1"/>
          <p:nvPr/>
        </p:nvSpPr>
        <p:spPr>
          <a:xfrm>
            <a:off x="771600" y="4980333"/>
            <a:ext cx="6097836"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Automatic elimination of every resume (even great ones) that the system can't read and interpret.</a:t>
            </a:r>
          </a:p>
          <a:p>
            <a:pPr algn="l">
              <a:buFont typeface="Arial" panose="020B0604020202020204" pitchFamily="34" charset="0"/>
              <a:buChar char="•"/>
            </a:pPr>
            <a:r>
              <a:rPr lang="en-US" b="0" i="0" dirty="0">
                <a:solidFill>
                  <a:srgbClr val="202124"/>
                </a:solidFill>
                <a:effectLst/>
                <a:latin typeface="arial" panose="020B0604020202020204" pitchFamily="34" charset="0"/>
              </a:rPr>
              <a:t>Missing out on potential great hires and great pipeline talent when resumes are eliminated.</a:t>
            </a:r>
          </a:p>
          <a:p>
            <a:pPr algn="l">
              <a:buFont typeface="Arial" panose="020B0604020202020204" pitchFamily="34" charset="0"/>
              <a:buChar char="•"/>
            </a:pPr>
            <a:r>
              <a:rPr lang="en-US" b="0" i="0" dirty="0">
                <a:solidFill>
                  <a:srgbClr val="202124"/>
                </a:solidFill>
                <a:effectLst/>
                <a:latin typeface="arial" panose="020B0604020202020204" pitchFamily="34" charset="0"/>
              </a:rPr>
              <a:t>Misread resumes in PDF format.</a:t>
            </a:r>
          </a:p>
          <a:p>
            <a:pPr algn="l">
              <a:buFont typeface="Arial" panose="020B0604020202020204" pitchFamily="34" charset="0"/>
              <a:buChar char="•"/>
            </a:pPr>
            <a:r>
              <a:rPr lang="en-US" b="0" i="0" dirty="0">
                <a:solidFill>
                  <a:srgbClr val="202124"/>
                </a:solidFill>
                <a:effectLst/>
                <a:latin typeface="arial" panose="020B0604020202020204" pitchFamily="34" charset="0"/>
              </a:rPr>
              <a:t>The inability to read most, if not all, graphics.</a:t>
            </a:r>
          </a:p>
        </p:txBody>
      </p:sp>
    </p:spTree>
    <p:extLst>
      <p:ext uri="{BB962C8B-B14F-4D97-AF65-F5344CB8AC3E}">
        <p14:creationId xmlns:p14="http://schemas.microsoft.com/office/powerpoint/2010/main" val="417088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EBC976-ED3E-7A1F-CAF4-8737FA9DE092}"/>
              </a:ext>
            </a:extLst>
          </p:cNvPr>
          <p:cNvGrpSpPr/>
          <p:nvPr/>
        </p:nvGrpSpPr>
        <p:grpSpPr>
          <a:xfrm>
            <a:off x="434362" y="936500"/>
            <a:ext cx="360" cy="360"/>
            <a:chOff x="434362" y="93650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C061BDED-4F01-9F1C-E052-AC8A44D5A466}"/>
                    </a:ext>
                  </a:extLst>
                </p14:cNvPr>
                <p14:cNvContentPartPr/>
                <p14:nvPr/>
              </p14:nvContentPartPr>
              <p14:xfrm>
                <a:off x="434362" y="936500"/>
                <a:ext cx="360" cy="360"/>
              </p14:xfrm>
            </p:contentPart>
          </mc:Choice>
          <mc:Fallback xmlns="">
            <p:pic>
              <p:nvPicPr>
                <p:cNvPr id="8" name="Ink 7">
                  <a:extLst>
                    <a:ext uri="{FF2B5EF4-FFF2-40B4-BE49-F238E27FC236}">
                      <a16:creationId xmlns:a16="http://schemas.microsoft.com/office/drawing/2014/main" id="{C061BDED-4F01-9F1C-E052-AC8A44D5A466}"/>
                    </a:ext>
                  </a:extLst>
                </p:cNvPr>
                <p:cNvPicPr/>
                <p:nvPr/>
              </p:nvPicPr>
              <p:blipFill>
                <a:blip r:embed="rId3"/>
                <a:stretch>
                  <a:fillRect/>
                </a:stretch>
              </p:blipFill>
              <p:spPr>
                <a:xfrm>
                  <a:off x="416722" y="8285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767E97D7-30B8-652F-43B8-281D2D2500E7}"/>
                    </a:ext>
                  </a:extLst>
                </p14:cNvPr>
                <p14:cNvContentPartPr/>
                <p14:nvPr/>
              </p14:nvContentPartPr>
              <p14:xfrm>
                <a:off x="434362" y="936500"/>
                <a:ext cx="360" cy="360"/>
              </p14:xfrm>
            </p:contentPart>
          </mc:Choice>
          <mc:Fallback xmlns="">
            <p:pic>
              <p:nvPicPr>
                <p:cNvPr id="9" name="Ink 8">
                  <a:extLst>
                    <a:ext uri="{FF2B5EF4-FFF2-40B4-BE49-F238E27FC236}">
                      <a16:creationId xmlns:a16="http://schemas.microsoft.com/office/drawing/2014/main" id="{767E97D7-30B8-652F-43B8-281D2D2500E7}"/>
                    </a:ext>
                  </a:extLst>
                </p:cNvPr>
                <p:cNvPicPr/>
                <p:nvPr/>
              </p:nvPicPr>
              <p:blipFill>
                <a:blip r:embed="rId3"/>
                <a:stretch>
                  <a:fillRect/>
                </a:stretch>
              </p:blipFill>
              <p:spPr>
                <a:xfrm>
                  <a:off x="416722" y="82850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96F06678-F855-985D-0E00-D7CEE9076DE9}"/>
                  </a:ext>
                </a:extLst>
              </p14:cNvPr>
              <p14:cNvContentPartPr/>
              <p14:nvPr/>
            </p14:nvContentPartPr>
            <p14:xfrm>
              <a:off x="1170202" y="2073740"/>
              <a:ext cx="360" cy="360"/>
            </p14:xfrm>
          </p:contentPart>
        </mc:Choice>
        <mc:Fallback xmlns="">
          <p:pic>
            <p:nvPicPr>
              <p:cNvPr id="11" name="Ink 10">
                <a:extLst>
                  <a:ext uri="{FF2B5EF4-FFF2-40B4-BE49-F238E27FC236}">
                    <a16:creationId xmlns:a16="http://schemas.microsoft.com/office/drawing/2014/main" id="{96F06678-F855-985D-0E00-D7CEE9076DE9}"/>
                  </a:ext>
                </a:extLst>
              </p:cNvPr>
              <p:cNvPicPr/>
              <p:nvPr/>
            </p:nvPicPr>
            <p:blipFill>
              <a:blip r:embed="rId6"/>
              <a:stretch>
                <a:fillRect/>
              </a:stretch>
            </p:blipFill>
            <p:spPr>
              <a:xfrm>
                <a:off x="1152562" y="1966100"/>
                <a:ext cx="36000" cy="216000"/>
              </a:xfrm>
              <a:prstGeom prst="rect">
                <a:avLst/>
              </a:prstGeom>
            </p:spPr>
          </p:pic>
        </mc:Fallback>
      </mc:AlternateContent>
      <p:grpSp>
        <p:nvGrpSpPr>
          <p:cNvPr id="14" name="Group 13">
            <a:extLst>
              <a:ext uri="{FF2B5EF4-FFF2-40B4-BE49-F238E27FC236}">
                <a16:creationId xmlns:a16="http://schemas.microsoft.com/office/drawing/2014/main" id="{7747B648-731D-A26F-5FF8-7CCB12A01476}"/>
              </a:ext>
            </a:extLst>
          </p:cNvPr>
          <p:cNvGrpSpPr/>
          <p:nvPr/>
        </p:nvGrpSpPr>
        <p:grpSpPr>
          <a:xfrm>
            <a:off x="1081282" y="1909158"/>
            <a:ext cx="593282" cy="53342"/>
            <a:chOff x="1081282" y="196214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EBB661D9-71CF-F494-2F7C-24715D368956}"/>
                    </a:ext>
                  </a:extLst>
                </p14:cNvPr>
                <p14:cNvContentPartPr/>
                <p14:nvPr/>
              </p14:nvContentPartPr>
              <p14:xfrm>
                <a:off x="1081282" y="1962140"/>
                <a:ext cx="360" cy="360"/>
              </p14:xfrm>
            </p:contentPart>
          </mc:Choice>
          <mc:Fallback xmlns="">
            <p:pic>
              <p:nvPicPr>
                <p:cNvPr id="12" name="Ink 11">
                  <a:extLst>
                    <a:ext uri="{FF2B5EF4-FFF2-40B4-BE49-F238E27FC236}">
                      <a16:creationId xmlns:a16="http://schemas.microsoft.com/office/drawing/2014/main" id="{EBB661D9-71CF-F494-2F7C-24715D368956}"/>
                    </a:ext>
                  </a:extLst>
                </p:cNvPr>
                <p:cNvPicPr/>
                <p:nvPr/>
              </p:nvPicPr>
              <p:blipFill>
                <a:blip r:embed="rId8"/>
                <a:stretch>
                  <a:fillRect/>
                </a:stretch>
              </p:blipFill>
              <p:spPr>
                <a:xfrm>
                  <a:off x="1063642" y="18545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DFEA6B30-2E85-1DE3-FF90-1708A88A1C90}"/>
                    </a:ext>
                  </a:extLst>
                </p14:cNvPr>
                <p14:cNvContentPartPr/>
                <p14:nvPr/>
              </p14:nvContentPartPr>
              <p14:xfrm>
                <a:off x="1081282" y="1962140"/>
                <a:ext cx="360" cy="360"/>
              </p14:xfrm>
            </p:contentPart>
          </mc:Choice>
          <mc:Fallback xmlns="">
            <p:pic>
              <p:nvPicPr>
                <p:cNvPr id="13" name="Ink 12">
                  <a:extLst>
                    <a:ext uri="{FF2B5EF4-FFF2-40B4-BE49-F238E27FC236}">
                      <a16:creationId xmlns:a16="http://schemas.microsoft.com/office/drawing/2014/main" id="{DFEA6B30-2E85-1DE3-FF90-1708A88A1C90}"/>
                    </a:ext>
                  </a:extLst>
                </p:cNvPr>
                <p:cNvPicPr/>
                <p:nvPr/>
              </p:nvPicPr>
              <p:blipFill>
                <a:blip r:embed="rId8"/>
                <a:stretch>
                  <a:fillRect/>
                </a:stretch>
              </p:blipFill>
              <p:spPr>
                <a:xfrm>
                  <a:off x="1063642" y="1854500"/>
                  <a:ext cx="36000" cy="216000"/>
                </a:xfrm>
                <a:prstGeom prst="rect">
                  <a:avLst/>
                </a:prstGeom>
              </p:spPr>
            </p:pic>
          </mc:Fallback>
        </mc:AlternateContent>
      </p:grpSp>
      <p:sp>
        <p:nvSpPr>
          <p:cNvPr id="22" name="TextBox 21">
            <a:extLst>
              <a:ext uri="{FF2B5EF4-FFF2-40B4-BE49-F238E27FC236}">
                <a16:creationId xmlns:a16="http://schemas.microsoft.com/office/drawing/2014/main" id="{4E4B8AC5-5C20-8250-9138-560C200E02ED}"/>
              </a:ext>
            </a:extLst>
          </p:cNvPr>
          <p:cNvSpPr txBox="1"/>
          <p:nvPr/>
        </p:nvSpPr>
        <p:spPr>
          <a:xfrm>
            <a:off x="390295" y="567168"/>
            <a:ext cx="6097836" cy="461665"/>
          </a:xfrm>
          <a:prstGeom prst="rect">
            <a:avLst/>
          </a:prstGeom>
          <a:noFill/>
        </p:spPr>
        <p:txBody>
          <a:bodyPr wrap="square">
            <a:spAutoFit/>
          </a:bodyPr>
          <a:lstStyle/>
          <a:p>
            <a:r>
              <a:rPr lang="en-US" sz="2400" u="sng" dirty="0"/>
              <a:t>conclusion</a:t>
            </a:r>
          </a:p>
        </p:txBody>
      </p:sp>
      <p:sp>
        <p:nvSpPr>
          <p:cNvPr id="24" name="TextBox 23">
            <a:extLst>
              <a:ext uri="{FF2B5EF4-FFF2-40B4-BE49-F238E27FC236}">
                <a16:creationId xmlns:a16="http://schemas.microsoft.com/office/drawing/2014/main" id="{6013CCE8-16F3-7235-7762-C02B70474F62}"/>
              </a:ext>
            </a:extLst>
          </p:cNvPr>
          <p:cNvSpPr txBox="1"/>
          <p:nvPr/>
        </p:nvSpPr>
        <p:spPr>
          <a:xfrm>
            <a:off x="434362" y="1306192"/>
            <a:ext cx="6097836" cy="2308324"/>
          </a:xfrm>
          <a:prstGeom prst="rect">
            <a:avLst/>
          </a:prstGeom>
          <a:noFill/>
        </p:spPr>
        <p:txBody>
          <a:bodyPr wrap="square">
            <a:spAutoFit/>
          </a:bodyPr>
          <a:lstStyle/>
          <a:p>
            <a:pPr algn="l"/>
            <a:r>
              <a:rPr lang="en-US" b="0" i="0">
                <a:solidFill>
                  <a:srgbClr val="202124"/>
                </a:solidFill>
                <a:effectLst/>
                <a:latin typeface="arial" panose="020B0604020202020204" pitchFamily="34" charset="0"/>
              </a:rPr>
              <a:t>THE </a:t>
            </a:r>
            <a:r>
              <a:rPr lang="en-US">
                <a:solidFill>
                  <a:srgbClr val="202124"/>
                </a:solidFill>
                <a:latin typeface="arial" panose="020B0604020202020204" pitchFamily="34" charset="0"/>
              </a:rPr>
              <a:t>purpose of the job tracking application system</a:t>
            </a:r>
            <a:r>
              <a:rPr lang="en-US" b="0" i="0">
                <a:solidFill>
                  <a:srgbClr val="202124"/>
                </a:solidFill>
                <a:effectLst/>
                <a:latin typeface="arial" panose="020B0604020202020204" pitchFamily="34" charset="0"/>
              </a:rPr>
              <a:t> is used </a:t>
            </a:r>
            <a:r>
              <a:rPr lang="en-US" b="1" i="0">
                <a:solidFill>
                  <a:srgbClr val="202124"/>
                </a:solidFill>
                <a:effectLst/>
                <a:latin typeface="arial" panose="020B0604020202020204" pitchFamily="34" charset="0"/>
              </a:rPr>
              <a:t>to determine the best candidate to fill a specific role within the company</a:t>
            </a:r>
            <a:r>
              <a:rPr lang="en-US" b="0" i="0">
                <a:solidFill>
                  <a:srgbClr val="202124"/>
                </a:solidFill>
                <a:effectLst/>
                <a:latin typeface="arial" panose="020B0604020202020204" pitchFamily="34" charset="0"/>
              </a:rPr>
              <a:t>. Most companies provide such forms to anyone upon request, at which point it becomes the responsibility of the applicant to complete the form and return it to the employer for consideration.</a:t>
            </a:r>
          </a:p>
          <a:p>
            <a:br>
              <a:rPr lang="en-US" b="0" i="0">
                <a:solidFill>
                  <a:srgbClr val="202124"/>
                </a:solidFill>
                <a:effectLst/>
                <a:latin typeface="arial" panose="020B0604020202020204" pitchFamily="34" charset="0"/>
              </a:rPr>
            </a:br>
            <a:endParaRPr lang="en-US" dirty="0"/>
          </a:p>
        </p:txBody>
      </p:sp>
      <p:sp>
        <p:nvSpPr>
          <p:cNvPr id="26" name="TextBox 25">
            <a:extLst>
              <a:ext uri="{FF2B5EF4-FFF2-40B4-BE49-F238E27FC236}">
                <a16:creationId xmlns:a16="http://schemas.microsoft.com/office/drawing/2014/main" id="{279113F4-AD6D-1575-7C25-4AB59274A62C}"/>
              </a:ext>
            </a:extLst>
          </p:cNvPr>
          <p:cNvSpPr txBox="1"/>
          <p:nvPr/>
        </p:nvSpPr>
        <p:spPr>
          <a:xfrm>
            <a:off x="434362" y="3541090"/>
            <a:ext cx="6097836" cy="461665"/>
          </a:xfrm>
          <a:prstGeom prst="rect">
            <a:avLst/>
          </a:prstGeom>
          <a:noFill/>
        </p:spPr>
        <p:txBody>
          <a:bodyPr wrap="square">
            <a:spAutoFit/>
          </a:bodyPr>
          <a:lstStyle/>
          <a:p>
            <a:r>
              <a:rPr lang="en-US" sz="2400" u="sng" dirty="0">
                <a:latin typeface="Arial Rounded MT Bold" panose="020F0704030504030204" pitchFamily="34" charset="0"/>
              </a:rPr>
              <a:t>future scope</a:t>
            </a:r>
          </a:p>
        </p:txBody>
      </p:sp>
      <p:sp>
        <p:nvSpPr>
          <p:cNvPr id="28" name="TextBox 27">
            <a:extLst>
              <a:ext uri="{FF2B5EF4-FFF2-40B4-BE49-F238E27FC236}">
                <a16:creationId xmlns:a16="http://schemas.microsoft.com/office/drawing/2014/main" id="{A12DC3D1-B7A2-6B2B-B97D-1F10433E4222}"/>
              </a:ext>
            </a:extLst>
          </p:cNvPr>
          <p:cNvSpPr txBox="1"/>
          <p:nvPr/>
        </p:nvSpPr>
        <p:spPr>
          <a:xfrm>
            <a:off x="434362" y="4197398"/>
            <a:ext cx="6097836" cy="1754326"/>
          </a:xfrm>
          <a:prstGeom prst="rect">
            <a:avLst/>
          </a:prstGeom>
          <a:noFill/>
        </p:spPr>
        <p:txBody>
          <a:bodyPr wrap="square">
            <a:spAutoFit/>
          </a:bodyPr>
          <a:lstStyle/>
          <a:p>
            <a:r>
              <a:rPr lang="en-US" b="0" i="0" dirty="0">
                <a:solidFill>
                  <a:srgbClr val="202124"/>
                </a:solidFill>
                <a:effectLst/>
                <a:latin typeface="arial" panose="020B0604020202020204" pitchFamily="34" charset="0"/>
              </a:rPr>
              <a:t>An ATS creates opportunities to automate manual processes, increase visibility into the hiring cycle for the entire recruiting team, and increase opportunities for communication throughout the candidate journey. 78% of recruiters using an ATS report that it has improved the quality of the candidates they hire.</a:t>
            </a:r>
            <a:endParaRPr lang="en-US" dirty="0"/>
          </a:p>
        </p:txBody>
      </p:sp>
    </p:spTree>
    <p:extLst>
      <p:ext uri="{BB962C8B-B14F-4D97-AF65-F5344CB8AC3E}">
        <p14:creationId xmlns:p14="http://schemas.microsoft.com/office/powerpoint/2010/main" val="311850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19B018-8675-CD83-B37E-C3FB2D2E9C2C}"/>
              </a:ext>
            </a:extLst>
          </p:cNvPr>
          <p:cNvGraphicFramePr>
            <a:graphicFrameLocks noGrp="1"/>
          </p:cNvGraphicFramePr>
          <p:nvPr>
            <p:extLst>
              <p:ext uri="{D42A27DB-BD31-4B8C-83A1-F6EECF244321}">
                <p14:modId xmlns:p14="http://schemas.microsoft.com/office/powerpoint/2010/main" val="4229328851"/>
              </p:ext>
            </p:extLst>
          </p:nvPr>
        </p:nvGraphicFramePr>
        <p:xfrm>
          <a:off x="5435201" y="3731213"/>
          <a:ext cx="12389177" cy="810704"/>
        </p:xfrm>
        <a:graphic>
          <a:graphicData uri="http://schemas.openxmlformats.org/drawingml/2006/table">
            <a:tbl>
              <a:tblPr/>
              <a:tblGrid>
                <a:gridCol w="5799836">
                  <a:extLst>
                    <a:ext uri="{9D8B030D-6E8A-4147-A177-3AD203B41FA5}">
                      <a16:colId xmlns:a16="http://schemas.microsoft.com/office/drawing/2014/main" val="3368739138"/>
                    </a:ext>
                  </a:extLst>
                </a:gridCol>
                <a:gridCol w="6589341">
                  <a:extLst>
                    <a:ext uri="{9D8B030D-6E8A-4147-A177-3AD203B41FA5}">
                      <a16:colId xmlns:a16="http://schemas.microsoft.com/office/drawing/2014/main" val="1324473025"/>
                    </a:ext>
                  </a:extLst>
                </a:gridCol>
              </a:tblGrid>
              <a:tr h="0">
                <a:tc>
                  <a:txBody>
                    <a:bodyPr/>
                    <a:lstStyle/>
                    <a:p>
                      <a:pPr algn="r" fontAlgn="t"/>
                      <a:r>
                        <a:rPr lang="en-US" sz="2000" b="1" dirty="0">
                          <a:solidFill>
                            <a:srgbClr val="4A4A56"/>
                          </a:solidFill>
                          <a:effectLst/>
                          <a:latin typeface="Arial Black" panose="020B0A04020102020204" pitchFamily="34" charset="0"/>
                        </a:rPr>
                        <a:t>       </a:t>
                      </a:r>
                      <a:r>
                        <a:rPr lang="en-US" sz="2000" b="1" u="sng" dirty="0">
                          <a:solidFill>
                            <a:schemeClr val="accent5">
                              <a:lumMod val="50000"/>
                            </a:schemeClr>
                          </a:solidFill>
                          <a:effectLst/>
                          <a:latin typeface="Arial Black" panose="020B0A04020102020204" pitchFamily="34" charset="0"/>
                        </a:rPr>
                        <a:t>project was done by</a:t>
                      </a:r>
                    </a:p>
                    <a:p>
                      <a:pPr algn="r" fontAlgn="t"/>
                      <a:endParaRPr lang="en-US" sz="1500" b="1" u="sng" dirty="0">
                        <a:solidFill>
                          <a:srgbClr val="4A4A56"/>
                        </a:solidFill>
                        <a:effectLst/>
                        <a:latin typeface="Arial Black" panose="020B0A04020102020204" pitchFamily="34" charset="0"/>
                      </a:endParaRPr>
                    </a:p>
                    <a:p>
                      <a:pPr algn="r" fontAlgn="t"/>
                      <a:r>
                        <a:rPr lang="en-US" sz="1500" b="1" u="sng" dirty="0">
                          <a:solidFill>
                            <a:srgbClr val="4A4A56"/>
                          </a:solidFill>
                          <a:effectLst/>
                          <a:latin typeface="Arial Black" panose="020B0A04020102020204" pitchFamily="34" charset="0"/>
                        </a:rPr>
                        <a:t>M.VETRISELVAN,S.VIGNESHKUMAR  M.SUDHAKARAN</a:t>
                      </a:r>
                    </a:p>
                  </a:txBody>
                  <a:tcPr marL="16235" marR="81174" marT="24352" marB="24352">
                    <a:lnL>
                      <a:noFill/>
                    </a:lnL>
                    <a:lnR>
                      <a:noFill/>
                    </a:lnR>
                    <a:lnT>
                      <a:noFill/>
                    </a:lnT>
                    <a:lnB w="9525" cap="flat" cmpd="sng" algn="ctr">
                      <a:solidFill>
                        <a:srgbClr val="ECECEC"/>
                      </a:solidFill>
                      <a:prstDash val="solid"/>
                      <a:round/>
                      <a:headEnd type="none" w="med" len="med"/>
                      <a:tailEnd type="none" w="med" len="med"/>
                    </a:lnB>
                  </a:tcPr>
                </a:tc>
                <a:tc>
                  <a:txBody>
                    <a:bodyPr/>
                    <a:lstStyle/>
                    <a:p>
                      <a:pPr algn="l" fontAlgn="t"/>
                      <a:endParaRPr lang="en-US" sz="1500" dirty="0">
                        <a:solidFill>
                          <a:srgbClr val="000000"/>
                        </a:solidFill>
                        <a:effectLst/>
                        <a:latin typeface="Arial" panose="020B0604020202020204" pitchFamily="34" charset="0"/>
                      </a:endParaRPr>
                    </a:p>
                  </a:txBody>
                  <a:tcPr marL="81174" marR="16235" marT="24352" marB="24352">
                    <a:lnL>
                      <a:noFill/>
                    </a:lnL>
                    <a:lnR>
                      <a:noFill/>
                    </a:lnR>
                    <a:lnT>
                      <a:noFill/>
                    </a:lnT>
                    <a:lnB w="9525" cap="flat" cmpd="sng" algn="ctr">
                      <a:solidFill>
                        <a:srgbClr val="ECECEC"/>
                      </a:solidFill>
                      <a:prstDash val="solid"/>
                      <a:round/>
                      <a:headEnd type="none" w="med" len="med"/>
                      <a:tailEnd type="none" w="med" len="med"/>
                    </a:lnB>
                  </a:tcPr>
                </a:tc>
                <a:extLst>
                  <a:ext uri="{0D108BD9-81ED-4DB2-BD59-A6C34878D82A}">
                    <a16:rowId xmlns:a16="http://schemas.microsoft.com/office/drawing/2014/main" val="2825356260"/>
                  </a:ext>
                </a:extLst>
              </a:tr>
            </a:tbl>
          </a:graphicData>
        </a:graphic>
      </p:graphicFrame>
    </p:spTree>
    <p:extLst>
      <p:ext uri="{BB962C8B-B14F-4D97-AF65-F5344CB8AC3E}">
        <p14:creationId xmlns:p14="http://schemas.microsoft.com/office/powerpoint/2010/main" val="1426761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471</TotalTime>
  <Words>434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Arial Rounded MT Bold</vt:lpstr>
      <vt:lpstr>Google Sans</vt:lpstr>
      <vt:lpstr>Trebuchet MS</vt:lpstr>
      <vt:lpstr>Wingdings 3</vt:lpstr>
      <vt:lpstr>Facet</vt:lpstr>
      <vt:lpstr>job tracking application &amp;system</vt:lpstr>
      <vt:lpstr>OVERVIEW1.1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TRACKING APPLICATION&amp;SYSTEM</dc:title>
  <dc:creator>User</dc:creator>
  <cp:lastModifiedBy>User</cp:lastModifiedBy>
  <cp:revision>8</cp:revision>
  <dcterms:created xsi:type="dcterms:W3CDTF">2023-04-12T04:51:11Z</dcterms:created>
  <dcterms:modified xsi:type="dcterms:W3CDTF">2023-04-15T05:39:49Z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