
<file path=[Content_Types].xml><?xml version="1.0" encoding="utf-8"?>
<Types xmlns="http://schemas.openxmlformats.org/package/2006/content-types">
  <Default Extension="PhpPresentationReaderPpt2007BkgcAgeBN" ContentType="application/octet-stream"/>
  <Default Extension="PhpPresentationReaderPpt2007BkgcmbPeN" ContentType="application/octet-stream"/>
  <Default Extension="PhpPresentationReaderPpt2007BkgeChemM" ContentType="application/octet-stream"/>
  <Default Extension="PhpPresentationReaderPpt2007BkgGIegON" ContentType="application/octet-stream"/>
  <Default Extension="PhpPresentationReaderPpt2007BkgGPIlIN" ContentType="application/octet-stream"/>
  <Default Extension="PhpPresentationReaderPpt2007BkgIdDEbN" ContentType="application/octet-stream"/>
  <Default Extension="PhpPresentationReaderPpt2007BkgilIhDN" ContentType="application/octet-stream"/>
  <Default Extension="PhpPresentationReaderPpt2007BkgIoDiFN" ContentType="application/octet-stream"/>
  <Default Extension="PhpPresentationReaderPpt2007BkgmLmhLN" ContentType="application/octet-stream"/>
  <Default Extension="PhpPresentationReaderPpt2007BkgPnFlgN" ContentType="application/octet-stream"/>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5" d="100"/>
          <a:sy n="115" d="100"/>
        </p:scale>
        <p:origin x="5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hpPresentationReaderPpt2007BkgeChemM"/><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hpPresentationReaderPpt2007BkgPnFlgN"/><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hpPresentationReaderPpt2007BkgIoDiFN"/><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hpPresentationReaderPpt2007BkgmLmhLN"/><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hpPresentationReaderPpt2007BkgcAgeBN"/><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hpPresentationReaderPpt2007BkgilIhDN"/><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hpPresentationReaderPpt2007BkgIoDiFN"/><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hpPresentationReaderPpt2007BkgGPIlIN"/><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hpPresentationReaderPpt2007BkgmLmhLN"/><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hpPresentationReaderPpt2007BkgGIegON"/><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hpPresentationReaderPpt2007BkgIdDEbN"/><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hpPresentationReaderPpt2007BkgcmbPeN"/><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PTION_ONLY_1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TITLE_AND_DESCRIPTION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1_1_2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BOD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ONLY">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APTION_ONLY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_TITLE_AND_DESCRIPTION_1_1_3">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TITLE_AND_DESCRIPTION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_1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_1">
    <p:bg>
      <p:bgPr>
        <a:blipFill>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633"/>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441405851" r:id="rId1"/>
    <p:sldLayoutId id="2441405852" r:id="rId2"/>
    <p:sldLayoutId id="2441405853" r:id="rId3"/>
    <p:sldLayoutId id="2441405854" r:id="rId4"/>
    <p:sldLayoutId id="2441405855" r:id="rId5"/>
    <p:sldLayoutId id="2441405856" r:id="rId6"/>
    <p:sldLayoutId id="2441405857" r:id="rId7"/>
    <p:sldLayoutId id="2441405858" r:id="rId8"/>
    <p:sldLayoutId id="2441405859" r:id="rId9"/>
    <p:sldLayoutId id="2441405860" r:id="rId10"/>
    <p:sldLayoutId id="2441405861" r:id="rId11"/>
    <p:sldLayoutId id="2441405862" r:id="rId12"/>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Box 1"/>
          <p:cNvSpPr txBox="1"/>
          <p:nvPr/>
        </p:nvSpPr>
        <p:spPr>
          <a:xfrm>
            <a:off x="1828800" y="1543050"/>
            <a:ext cx="5486400" cy="1714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FFFF">
                    <a:alpha val="100000"/>
                  </a:srgbClr>
                </a:solidFill>
                <a:latin typeface="Calibri"/>
              </a:rPr>
              <a:t>GramFinance: DeFi for Financial Inclusion Agents</a:t>
            </a:r>
          </a:p>
        </p:txBody>
      </p:sp>
      <p:sp>
        <p:nvSpPr>
          <p:cNvPr id="3" name="TextBox 2"/>
          <p:cNvSpPr txBox="1"/>
          <p:nvPr/>
        </p:nvSpPr>
        <p:spPr>
          <a:xfrm>
            <a:off x="914400" y="2571750"/>
            <a:ext cx="73152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a:solidFill>
                  <a:srgbClr val="FFAB40">
                    <a:alpha val="100000"/>
                  </a:srgbClr>
                </a:solidFill>
                <a:latin typeface="Calibri"/>
              </a:rPr>
              <a:t>Empowering Rural Communities through Decentralized Finance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Future Scope</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Integration with national identity systems.
Deployment on a mainnet with tokenomics.
Expansion of services to include insurance and investment products.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AB40">
                    <a:alpha val="100000"/>
                  </a:srgbClr>
                </a:solidFill>
                <a:latin typeface="Calibri"/>
              </a:rPr>
              <a:t>Conclusion</a:t>
            </a:r>
          </a:p>
        </p:txBody>
      </p:sp>
      <p:sp>
        <p:nvSpPr>
          <p:cNvPr id="3" name="TextBox 2"/>
          <p:cNvSpPr txBox="1"/>
          <p:nvPr/>
        </p:nvSpPr>
        <p:spPr>
          <a:xfrm>
            <a:off x="914400" y="1800225"/>
            <a:ext cx="7315200" cy="240030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a:solidFill>
                  <a:srgbClr val="FFFFFF">
                    <a:alpha val="100000"/>
                  </a:srgbClr>
                </a:solidFill>
                <a:latin typeface="Calibri"/>
              </a:rPr>
              <a:t>GramFinance showcases the potential of decentralized technologies in empowering underserved populations, linking digital innovation with real-world financial inclusion.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828800" y="102870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FFFFFF">
                    <a:alpha val="100000"/>
                  </a:srgbClr>
                </a:solidFill>
                <a:latin typeface="Calibri"/>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153025"/>
          <a:chOff x="914400" y="1028700"/>
          <a:chExt cx="8229600" cy="5153025"/>
        </a:xfrm>
      </p:grpSpPr>
      <p:sp>
        <p:nvSpPr>
          <p:cNvPr id="2" name="TextBox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FFAB40">
                    <a:alpha val="100000"/>
                  </a:srgbClr>
                </a:solidFill>
                <a:latin typeface="Calibri"/>
              </a:rPr>
              <a:t>Introduction</a:t>
            </a:r>
          </a:p>
        </p:txBody>
      </p:sp>
      <p:sp>
        <p:nvSpPr>
          <p:cNvPr id="3" name="TextBox 2"/>
          <p:cNvSpPr txBox="1"/>
          <p:nvPr/>
        </p:nvSpPr>
        <p:spPr>
          <a:xfrm>
            <a:off x="914400" y="1800225"/>
            <a:ext cx="7315200" cy="335280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a:solidFill>
                  <a:srgbClr val="FFFFFF">
                    <a:alpha val="100000"/>
                  </a:srgbClr>
                </a:solidFill>
                <a:latin typeface="Calibri"/>
              </a:rPr>
              <a:t>GramFinance aims to bridge the gap between decentralized finance (DeFi) and rural financial inclusion in India. Millions in rural areas lack access to formal financial systems, and this presentation explores how GramFinance addresses these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95750"/>
          <a:chOff x="914400" y="1028700"/>
          <a:chExt cx="8229600" cy="4095750"/>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Table of contents</a:t>
            </a:r>
          </a:p>
        </p:txBody>
      </p:sp>
      <p:sp>
        <p:nvSpPr>
          <p:cNvPr id="3" name="TextBox 2"/>
          <p:cNvSpPr txBox="1"/>
          <p:nvPr/>
        </p:nvSpPr>
        <p:spPr>
          <a:xfrm>
            <a:off x="914400" y="1543050"/>
            <a:ext cx="7315200" cy="2552700"/>
          </a:xfrm>
          <a:prstGeom prst="rect">
            <a:avLst/>
          </a:prstGeom>
          <a:noFill/>
        </p:spPr>
        <p:txBody>
          <a:bodyPr vert="horz" lIns="91440" tIns="45720" rIns="91440" bIns="45720" rtlCol="0" anchorCtr="0">
            <a:spAutoFit/>
          </a:bodyPr>
          <a:lstStyle/>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The Problem</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Our Solution: GramFinance</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User Journey: Meena's Story</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Technology Overview</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Features and Benefits</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Challenges and Learnings</a:t>
            </a:r>
          </a:p>
          <a:p>
            <a:pPr marL="0" marR="0" lvl="0" indent="0" algn="l" rtl="0" fontAlgn="base">
              <a:lnSpc>
                <a:spcPct val="120000"/>
              </a:lnSpc>
              <a:spcBef>
                <a:spcPts val="0"/>
              </a:spcBef>
              <a:spcAft>
                <a:spcPts val="0"/>
              </a:spcAft>
              <a:buClr>
                <a:srgbClr val="FFFFFF">
                  <a:alpha val="100000"/>
                </a:srgbClr>
              </a:buClr>
              <a:buFont typeface="Calibri"/>
              <a:buChar char="-"/>
            </a:pPr>
            <a:r>
              <a:rPr lang="en-US" sz="2000" b="1" u="none" strike="noStrike" cap="none" spc="0">
                <a:solidFill>
                  <a:srgbClr val="FFFFFF">
                    <a:alpha val="100000"/>
                  </a:srgbClr>
                </a:solidFill>
                <a:latin typeface="Calibri"/>
              </a:rPr>
              <a:t> Future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The Problem</a:t>
            </a:r>
          </a:p>
        </p:txBody>
      </p:sp>
      <p:sp>
        <p:nvSpPr>
          <p:cNvPr id="3" name="TextBox 2"/>
          <p:cNvSpPr txBox="1"/>
          <p:nvPr/>
        </p:nvSpPr>
        <p:spPr>
          <a:xfrm>
            <a:off x="914400" y="1800225"/>
            <a:ext cx="7315200" cy="1219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Millions in rural India are outside the financial system.
Issues include no credit history, limited technology access, and lack of financial literacy.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543425"/>
          <a:chOff x="914400" y="1028700"/>
          <a:chExt cx="8229600" cy="45434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Our Solution: GramFinance</a:t>
            </a:r>
          </a:p>
        </p:txBody>
      </p:sp>
      <p:sp>
        <p:nvSpPr>
          <p:cNvPr id="3" name="TextBox 2"/>
          <p:cNvSpPr txBox="1"/>
          <p:nvPr/>
        </p:nvSpPr>
        <p:spPr>
          <a:xfrm>
            <a:off x="914400" y="1800225"/>
            <a:ext cx="7315200" cy="27432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A WhatsApp-integrated AI Agent providing:
Credit Score Estimation using UPI and utility bill patterns.
Instant Micro-Loans via Ethereum smart contracts.
AI Chatbot in local languages.
Auto-Savings and Micro-Insurance Recommendations.
Voice instructions for low-literacy users.
Secure identity and payments with Aadhaar and UPI integration.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User Journey: Meena's Story</a:t>
            </a:r>
          </a:p>
        </p:txBody>
      </p:sp>
      <p:sp>
        <p:nvSpPr>
          <p:cNvPr id="3" name="TextBox 2"/>
          <p:cNvSpPr txBox="1"/>
          <p:nvPr/>
        </p:nvSpPr>
        <p:spPr>
          <a:xfrm>
            <a:off x="914400" y="1800225"/>
            <a:ext cx="7315200" cy="2438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Introduction to Meena, a dairy farmer in Tamil Nadu.
Steps she takes to obtain a loan:
Meeting her local GramFinance agent for assistance.
Identity verification through Aadhaar.
Setting up a GramFinance wallet.
Requesting a loan via voice in Tamil.
Loan disbursement and repayment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Technology Overview</a:t>
            </a:r>
          </a:p>
        </p:txBody>
      </p:sp>
      <p:sp>
        <p:nvSpPr>
          <p:cNvPr id="3" name="TextBox 2"/>
          <p:cNvSpPr txBox="1"/>
          <p:nvPr/>
        </p:nvSpPr>
        <p:spPr>
          <a:xfrm>
            <a:off x="914400" y="1800225"/>
            <a:ext cx="7315200" cy="15240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Utilizes React.js for frontend development.
Backend developed in Node.js and Express.js.
Smart contracts built with Solidity, deployed on Polygon.
Off-chain storage with Firebase and IPFS.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Features and Benefits</a:t>
            </a:r>
          </a:p>
        </p:txBody>
      </p:sp>
      <p:sp>
        <p:nvSpPr>
          <p:cNvPr id="3" name="TextBox 2"/>
          <p:cNvSpPr txBox="1"/>
          <p:nvPr/>
        </p:nvSpPr>
        <p:spPr>
          <a:xfrm>
            <a:off x="914400" y="1800225"/>
            <a:ext cx="7315200" cy="21336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Agent registration system to ensure trusted financial agents.
Transparent transactions recorded on blockchain.
Offline support for agents in low-connectivity areas.
Rewards system based on service quality and transaction volume.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FFAB40">
                    <a:alpha val="100000"/>
                  </a:srgbClr>
                </a:solidFill>
                <a:latin typeface="Calibri"/>
              </a:rPr>
              <a:t>Challenges and Learnings</a:t>
            </a:r>
          </a:p>
        </p:txBody>
      </p:sp>
      <p:sp>
        <p:nvSpPr>
          <p:cNvPr id="3" name="TextBox 2"/>
          <p:cNvSpPr txBox="1"/>
          <p:nvPr/>
        </p:nvSpPr>
        <p:spPr>
          <a:xfrm>
            <a:off x="914400" y="1800225"/>
            <a:ext cx="7315200" cy="91440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a:solidFill>
                  <a:srgbClr val="FFFFFF">
                    <a:alpha val="100000"/>
                  </a:srgbClr>
                </a:solidFill>
                <a:latin typeface="Calibri"/>
              </a:rPr>
              <a:t>Building a user-friendly design for low-tech users.
Trust-building in agent-user relationships.
Utilizing Layer 2 solutions for efficiency.</a:t>
            </a:r>
          </a:p>
        </p:txBody>
      </p:sp>
    </p:spTree>
  </p:cSld>
  <p:clrMapOvr>
    <a:masterClrMapping/>
  </p:clrMapOvr>
</p:sld>
</file>

<file path=ppt/theme/theme1.xml><?xml version="1.0" encoding="utf-8"?>
<a:theme xmlns:a="http://schemas.openxmlformats.org/drawingml/2006/main" name="Theme47">
  <a:themeElements>
    <a:clrScheme name="Theme47">
      <a:dk1>
        <a:sysClr val="windowText" lastClr="000000"/>
      </a:dk1>
      <a:lt1>
        <a:sysClr val="window" lastClr="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Theme47">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4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Words>
  <Application>Microsoft Office PowerPoint</Application>
  <PresentationFormat>On-screen Show (16:9)</PresentationFormat>
  <Paragraphs>29</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Calibri</vt:lpstr>
      <vt:lpstr>Theme47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Vandana DL</cp:lastModifiedBy>
  <cp:revision>1</cp:revision>
  <dcterms:created xsi:type="dcterms:W3CDTF">2025-07-13T06:52:58Z</dcterms:created>
  <dcterms:modified xsi:type="dcterms:W3CDTF">2025-07-13T06:53:53Z</dcterms:modified>
  <cp:category/>
  <cp:contentStatus/>
</cp:coreProperties>
</file>