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employee%20performance%20analysis%20(NM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[employee performance analysis (NM).xlsx]employee performance analysis (!PivotTable1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'employee performance analysis ('!$B$3:$B$4</c:f>
              <c:strCache>
                <c:ptCount val="1"/>
                <c:pt idx="0">
                  <c:v> VERY 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('!$B$5:$B$15</c:f>
              <c:numCache>
                <c:formatCode>General</c:formatCode>
                <c:ptCount val="10"/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('!$C$3:$C$4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('!$C$5:$C$15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18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('!$D$3:$D$4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('!$D$5:$D$15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38</c:v>
                </c:pt>
                <c:pt idx="4">
                  <c:v>42</c:v>
                </c:pt>
                <c:pt idx="5">
                  <c:v>33</c:v>
                </c:pt>
                <c:pt idx="6">
                  <c:v>41</c:v>
                </c:pt>
                <c:pt idx="7">
                  <c:v>42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('!$E$3:$E$4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('!$E$5:$E$15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('!$F$3:$F$4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('!$F$5:$F$15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8</c:v>
                </c:pt>
                <c:pt idx="4">
                  <c:v>14</c:v>
                </c:pt>
                <c:pt idx="5">
                  <c:v>12</c:v>
                </c:pt>
                <c:pt idx="6">
                  <c:v>15</c:v>
                </c:pt>
                <c:pt idx="7">
                  <c:v>15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51419520"/>
        <c:axId val="154883200"/>
      </c:barChart>
      <c:catAx>
        <c:axId val="15141952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4883200"/>
        <c:crosses val="autoZero"/>
        <c:auto val="1"/>
        <c:lblAlgn val="ctr"/>
        <c:lblOffset val="100"/>
        <c:noMultiLvlLbl val="0"/>
      </c:catAx>
      <c:valAx>
        <c:axId val="15488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1419520"/>
        <c:crosses val="autoZero"/>
        <c:crossBetween val="between"/>
      </c:valAx>
    </c:plotArea>
    <c:legend>
      <c:legendPos val="t"/>
      <c:layout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"/>
        </p:blipFill>
        <p:spPr>
          <a:xfrm>
            <a:off x="-13335" y="-10160"/>
            <a:ext cx="12205335" cy="68992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716405" y="1130300"/>
            <a:ext cx="12421870" cy="133667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Employee Data Analysis using Excel</a:t>
            </a:r>
            <a:r>
              <a:rPr lang="en-US" b="1" i="0" dirty="0">
                <a:solidFill>
                  <a:schemeClr val="bg1"/>
                </a:solidFill>
                <a:effectLst/>
                <a:latin typeface="Bodoni MT Black" panose="02070A03080606020203" charset="0"/>
                <a:cs typeface="Bodoni MT Black" panose="02070A03080606020203" charset="0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latin typeface="Bodoni MT Black" panose="02070A03080606020203" charset="0"/>
                <a:cs typeface="Bodoni MT Black" panose="02070A03080606020203" charset="0"/>
              </a:rPr>
            </a:br>
            <a:endParaRPr lang="en-US" b="1" i="0" spc="15" dirty="0">
              <a:solidFill>
                <a:schemeClr val="bg1"/>
              </a:solidFill>
              <a:effectLst/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5530" y="3291205"/>
            <a:ext cx="885761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STUDENT </a:t>
            </a:r>
            <a:r>
              <a:rPr lang="en-US" sz="24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NAME: VETRISEMMOZHI K.M</a:t>
            </a:r>
            <a:endParaRPr lang="en-US" sz="2400" dirty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REGISTER </a:t>
            </a:r>
            <a:r>
              <a:rPr lang="en-US" sz="240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NO: 312209794 </a:t>
            </a:r>
            <a:r>
              <a:rPr lang="en-IN" sz="240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asunm13533122097</a:t>
            </a:r>
            <a:r>
              <a:rPr lang="en-US" altLang="en-IN" sz="240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94</a:t>
            </a:r>
            <a:endParaRPr lang="en-US" sz="2400" dirty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DEPARTMENT:B.COM[Computer Application]</a:t>
            </a:r>
            <a:endParaRPr lang="en-US" sz="2400" dirty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COLLEGE: Anna </a:t>
            </a:r>
            <a:r>
              <a:rPr lang="en-US" sz="2400" dirty="0" err="1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Adarsh</a:t>
            </a:r>
            <a:r>
              <a:rPr lang="en-US" sz="24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Collage for women.</a:t>
            </a:r>
            <a:endParaRPr lang="en-US" sz="2400" dirty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</p:blipFill>
        <p:spPr>
          <a:xfrm>
            <a:off x="-635" y="-38735"/>
            <a:ext cx="12193270" cy="69418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095" y="188595"/>
            <a:ext cx="10502265" cy="62420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smtClean="0">
                <a:latin typeface="Trebuchet MS" panose="020B0603020202020204"/>
                <a:cs typeface="Trebuchet MS" panose="020B0603020202020204"/>
              </a:rPr>
              <a:t>        </a:t>
            </a:r>
            <a:r>
              <a:rPr sz="3600" b="1" spc="15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3600" b="1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3600" b="1" spc="-15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3600" b="1" spc="-35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b="1" spc="-3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LL</a:t>
            </a:r>
            <a:r>
              <a:rPr sz="3600" b="1" spc="-5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b="1" spc="3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3600" b="1" spc="5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G</a:t>
            </a:r>
            <a:endParaRPr lang="en-US" sz="3600" b="1" spc="5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      This modeling approach provides a structured framework for storing, analyzing, and visualizing employee performance data in Excel. It enables you to track performance metrics, calculate performance scores, and identify trends and areas for improvement</a:t>
            </a:r>
            <a:r>
              <a:rPr lang="en-US" sz="36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lang="en-US" sz="36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Data Visualization:</a:t>
            </a:r>
            <a:endParaRPr lang="en-US" sz="28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527050" indent="-51435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Dashboards: Create interactive dashboards to display key performance metrics, ratings, and trends</a:t>
            </a:r>
            <a:endParaRPr lang="en-US" sz="28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527050" indent="-514350">
              <a:lnSpc>
                <a:spcPct val="100000"/>
              </a:lnSpc>
              <a:spcBef>
                <a:spcPts val="105"/>
              </a:spcBef>
            </a:pPr>
            <a:r>
              <a:rPr lang="en-US" sz="28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2. Charts and Graphs: Use charts and graphs to visualize performance data, such as bar charts, line graphs, and </a:t>
            </a:r>
            <a:r>
              <a:rPr lang="en-US" sz="2800" dirty="0" err="1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heatmaps</a:t>
            </a:r>
            <a:r>
              <a:rPr lang="en-US" sz="2800" dirty="0" smtClean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.</a:t>
            </a:r>
            <a:endParaRPr lang="en-US" sz="28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  <a:p>
            <a:pPr marL="527050" indent="-514350">
              <a:lnSpc>
                <a:spcPct val="100000"/>
              </a:lnSpc>
              <a:spcBef>
                <a:spcPts val="105"/>
              </a:spcBef>
            </a:pPr>
            <a:endParaRPr lang="en-US" sz="2800" dirty="0" smtClean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</p:blipFill>
        <p:spPr>
          <a:xfrm>
            <a:off x="0" y="17780"/>
            <a:ext cx="12179300" cy="685609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53718" cy="155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mtClean="0"/>
              <a:t>      </a:t>
            </a:r>
            <a:r>
              <a:rPr sz="3600" smtClean="0">
                <a:solidFill>
                  <a:schemeClr val="bg1"/>
                </a:solidFill>
              </a:rPr>
              <a:t>R</a:t>
            </a:r>
            <a:r>
              <a:rPr sz="3600" spc="-40" smtClean="0">
                <a:solidFill>
                  <a:schemeClr val="bg1"/>
                </a:solidFill>
              </a:rPr>
              <a:t>E</a:t>
            </a:r>
            <a:r>
              <a:rPr sz="3600" spc="15" smtClean="0">
                <a:solidFill>
                  <a:schemeClr val="bg1"/>
                </a:solidFill>
              </a:rPr>
              <a:t>S</a:t>
            </a:r>
            <a:r>
              <a:rPr sz="3600" spc="-30" smtClean="0">
                <a:solidFill>
                  <a:schemeClr val="bg1"/>
                </a:solidFill>
              </a:rPr>
              <a:t>U</a:t>
            </a:r>
            <a:r>
              <a:rPr sz="3600" spc="-405" smtClean="0">
                <a:solidFill>
                  <a:schemeClr val="bg1"/>
                </a:solidFill>
              </a:rPr>
              <a:t>L</a:t>
            </a:r>
            <a:r>
              <a:rPr sz="3600" smtClean="0">
                <a:solidFill>
                  <a:schemeClr val="bg1"/>
                </a:solidFill>
              </a:rPr>
              <a:t>TS</a:t>
            </a:r>
            <a:br>
              <a:rPr lang="en-US" sz="3600" dirty="0" smtClean="0">
                <a:solidFill>
                  <a:schemeClr val="bg1"/>
                </a:solidFill>
              </a:rPr>
            </a:br>
            <a:br>
              <a:rPr lang="en-US" sz="3600" dirty="0" smtClean="0">
                <a:solidFill>
                  <a:schemeClr val="bg1"/>
                </a:solidFill>
              </a:rPr>
            </a:b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09588" y="1000108"/>
          <a:ext cx="10072758" cy="557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"/>
        </p:blipFill>
        <p:spPr>
          <a:xfrm>
            <a:off x="-635" y="0"/>
            <a:ext cx="12197080" cy="687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906780"/>
            <a:ext cx="11020425" cy="304482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CONCLUSION IS</a:t>
            </a: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level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more than very high and high level.</a:t>
            </a:r>
            <a:b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/>
          <p:nvPr/>
        </p:nvPicPr>
        <p:blipFill>
          <a:blip r:embed="rId1"/>
        </p:blipFill>
        <p:spPr>
          <a:xfrm>
            <a:off x="-635" y="-6985"/>
            <a:ext cx="12273915" cy="703897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59150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PROJECT</a:t>
            </a:r>
            <a:r>
              <a:rPr sz="4250" spc="-8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425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TITLE</a:t>
            </a:r>
            <a:endParaRPr sz="4250" spc="25" dirty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1"/>
        </p:blipFill>
        <p:spPr>
          <a:xfrm>
            <a:off x="635" y="-18415"/>
            <a:ext cx="12165965" cy="687641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9470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1"/>
                </a:solidFill>
              </a:rPr>
              <a:t>A</a:t>
            </a:r>
            <a:r>
              <a:rPr spc="-5" dirty="0">
                <a:solidFill>
                  <a:schemeClr val="bg1"/>
                </a:solidFill>
              </a:rPr>
              <a:t>G</a:t>
            </a:r>
            <a:r>
              <a:rPr spc="-35" dirty="0">
                <a:solidFill>
                  <a:schemeClr val="bg1"/>
                </a:solidFill>
              </a:rPr>
              <a:t>E</a:t>
            </a:r>
            <a:r>
              <a:rPr spc="15" dirty="0">
                <a:solidFill>
                  <a:schemeClr val="bg1"/>
                </a:solidFill>
              </a:rPr>
              <a:t>N</a:t>
            </a:r>
            <a:r>
              <a:rPr dirty="0">
                <a:solidFill>
                  <a:schemeClr val="bg1"/>
                </a:solidFill>
              </a:rPr>
              <a:t>DA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1"/>
        </p:blipFill>
        <p:spPr>
          <a:xfrm>
            <a:off x="-635" y="0"/>
            <a:ext cx="12192000" cy="68948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0100" y="1788160"/>
            <a:ext cx="8980170" cy="435292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US" sz="1600" spc="10" dirty="0" smtClean="0"/>
            </a:br>
            <a:r>
              <a:rPr lang="en-US" sz="2000" spc="10" dirty="0" smtClean="0">
                <a:solidFill>
                  <a:schemeClr val="bg1"/>
                </a:solidFill>
              </a:rPr>
              <a:t>The HR department is struggling to effectively analyze and track employee performance data, leading to: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Inefficient use of resources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Lack of transparency in performance evaluations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Inability to identify top performers and areas for improvement.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Currently, employee performance data is scattered across multiple spreadsheets, making it difficult to: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Consolidate and summarize performance metrics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Identify trends and patterns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Compare performance across teams and departments</a:t>
            </a:r>
            <a:br>
              <a:rPr lang="en-US" sz="2000" spc="10" dirty="0" smtClean="0">
                <a:solidFill>
                  <a:schemeClr val="bg1"/>
                </a:solidFill>
              </a:rPr>
            </a:br>
            <a:r>
              <a:rPr lang="en-US" sz="2000" spc="10" dirty="0" smtClean="0">
                <a:solidFill>
                  <a:schemeClr val="bg1"/>
                </a:solidFill>
              </a:rPr>
              <a:t>- Provide actionable insights for performance improvement.</a:t>
            </a:r>
            <a:br>
              <a:rPr lang="en-US" sz="2800" spc="10" dirty="0" smtClean="0">
                <a:solidFill>
                  <a:schemeClr val="bg1"/>
                </a:solidFill>
              </a:rPr>
            </a:br>
            <a:br>
              <a:rPr lang="en-US" sz="4400" spc="10" dirty="0" smtClean="0"/>
            </a:br>
            <a:endParaRPr lang="en-US" sz="4400" spc="10" dirty="0" smtClean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551180" y="332740"/>
            <a:ext cx="4814570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2400" spc="-20" smtClean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  <a:sym typeface="+mn-ea"/>
            </a:endParaRPr>
          </a:p>
          <a:p>
            <a:r>
              <a:rPr sz="2400" spc="-2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P</a:t>
            </a:r>
            <a:r>
              <a:rPr sz="2400" spc="1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ROB</a:t>
            </a:r>
            <a:r>
              <a:rPr sz="2400" spc="5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L</a:t>
            </a:r>
            <a:r>
              <a:rPr sz="2400" spc="-2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E</a:t>
            </a:r>
            <a:r>
              <a:rPr lang="en-US" sz="2400" spc="2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M </a:t>
            </a:r>
            <a:r>
              <a:rPr sz="2400" spc="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S</a:t>
            </a:r>
            <a:r>
              <a:rPr sz="2400" spc="-37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T</a:t>
            </a:r>
            <a:r>
              <a:rPr sz="2400" spc="-37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A</a:t>
            </a:r>
            <a:r>
              <a:rPr sz="2400" spc="1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T</a:t>
            </a:r>
            <a:r>
              <a:rPr sz="2400" spc="-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E</a:t>
            </a:r>
            <a:r>
              <a:rPr sz="2400" spc="-2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ME</a:t>
            </a:r>
            <a:r>
              <a:rPr sz="2400" spc="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  <a:sym typeface="+mn-ea"/>
              </a:rPr>
              <a:t>NT</a:t>
            </a:r>
            <a:endParaRPr lang="en-US" sz="2400" spc="10" smtClean="0">
              <a:solidFill>
                <a:schemeClr val="bg1"/>
              </a:solidFill>
              <a:latin typeface="Bodoni MT Black" panose="02070A03080606020203" charset="0"/>
              <a:cs typeface="Bodoni MT Black" panose="02070A030806060202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1"/>
        </p:blipFill>
        <p:spPr>
          <a:xfrm>
            <a:off x="19050" y="0"/>
            <a:ext cx="12187555" cy="68586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0"/>
            <a:ext cx="9572692" cy="5741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PROJECT</a:t>
            </a:r>
            <a:r>
              <a:rPr lang="en-US" sz="3600" spc="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2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OVERVIEW</a:t>
            </a:r>
            <a:br>
              <a:rPr sz="3600" spc="-2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</a:br>
            <a:br>
              <a:rPr lang="en-US" sz="2400" spc="-20" dirty="0" smtClean="0"/>
            </a:br>
            <a:r>
              <a:rPr lang="en-US" sz="2400" spc="-20" dirty="0" smtClean="0">
                <a:solidFill>
                  <a:schemeClr val="bg1"/>
                </a:solidFill>
              </a:rPr>
              <a:t>- Collect and import employee performance data into Excel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Develop a dashboard to display key performance metrics (e.g., sales performance, customer satisfaction, attendance)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Create charts and graphs to visualize performance trends and patterns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Implement filters and pivot tables to enable dynamic data analysis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Develop a scoring system to evaluate employee performance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Benefits: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Improved data-driven decision-making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Enhanced transparency in performance evaluations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Increased efficiency in performance tracking and analysis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Better identification of top performers and areas for improvement</a:t>
            </a:r>
            <a:br>
              <a:rPr lang="en-US" sz="2400" spc="-20" dirty="0" smtClean="0">
                <a:solidFill>
                  <a:schemeClr val="bg1"/>
                </a:solidFill>
              </a:rPr>
            </a:br>
            <a:r>
              <a:rPr lang="en-US" sz="2400" spc="-20" dirty="0" smtClean="0">
                <a:solidFill>
                  <a:schemeClr val="bg1"/>
                </a:solidFill>
              </a:rPr>
              <a:t>- Data-driven insights for performance improvement initiatives</a:t>
            </a:r>
            <a:endParaRPr lang="en-US" sz="2400" spc="-20" dirty="0" smtClean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1"/>
        </p:blipFill>
        <p:spPr>
          <a:xfrm>
            <a:off x="17145" y="-40005"/>
            <a:ext cx="12170410" cy="694563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22" y="1"/>
            <a:ext cx="9358378" cy="5556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br>
              <a:rPr sz="360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</a:br>
            <a:r>
              <a:rPr sz="360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W</a:t>
            </a:r>
            <a:r>
              <a:rPr sz="3600" spc="-2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H</a:t>
            </a:r>
            <a:r>
              <a:rPr sz="3600" spc="2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pc="-2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AR</a:t>
            </a:r>
            <a:r>
              <a:rPr sz="3600" spc="1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</a:t>
            </a:r>
            <a:r>
              <a:rPr sz="3600" spc="-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1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T</a:t>
            </a:r>
            <a:r>
              <a:rPr sz="3600" spc="-1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H</a:t>
            </a:r>
            <a:r>
              <a:rPr sz="3600" spc="1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</a:t>
            </a:r>
            <a:r>
              <a:rPr sz="3600" spc="-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</a:t>
            </a:r>
            <a:r>
              <a:rPr sz="3600" spc="3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</a:t>
            </a:r>
            <a:r>
              <a:rPr sz="3600" spc="1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</a:t>
            </a:r>
            <a:r>
              <a:rPr sz="3600" spc="-4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U</a:t>
            </a:r>
            <a:r>
              <a:rPr sz="3600" spc="1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</a:t>
            </a:r>
            <a:r>
              <a:rPr sz="3600" spc="-2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</a:t>
            </a:r>
            <a:r>
              <a:rPr sz="3600" spc="-1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R</a:t>
            </a:r>
            <a:r>
              <a:rPr sz="3600" spc="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</a:t>
            </a:r>
            <a:r>
              <a:rPr sz="3200" spc="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?</a:t>
            </a:r>
            <a:br>
              <a:rPr lang="en-US" sz="3200" spc="5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</a:br>
            <a:br>
              <a:rPr lang="en-US" sz="3200" spc="5" dirty="0" smtClean="0"/>
            </a:br>
            <a:br>
              <a:rPr lang="en-US" sz="3200" spc="5" dirty="0" smtClean="0"/>
            </a:br>
            <a:r>
              <a:rPr lang="en-US" sz="3200" spc="5" dirty="0" smtClean="0">
                <a:solidFill>
                  <a:schemeClr val="bg1"/>
                </a:solidFill>
              </a:rPr>
              <a:t>.HR Generalists/Managers.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.Department Managers.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.Employees.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.Senior Leadership.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.Talent Management Specialist.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.Training and Development Professionals.</a:t>
            </a:r>
            <a:br>
              <a:rPr lang="en-US" sz="3200" spc="5" dirty="0" smtClean="0">
                <a:solidFill>
                  <a:schemeClr val="bg1"/>
                </a:solidFill>
              </a:rPr>
            </a:br>
            <a:r>
              <a:rPr lang="en-US" sz="3200" spc="5" dirty="0" smtClean="0">
                <a:solidFill>
                  <a:schemeClr val="bg1"/>
                </a:solidFill>
              </a:rPr>
              <a:t>.Compensation and Benefits Analysts.</a:t>
            </a:r>
            <a:endParaRPr lang="en-US" sz="3200" spc="5" dirty="0" smtClean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"/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845" y="119380"/>
            <a:ext cx="10479405" cy="644080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U</a:t>
            </a:r>
            <a:r>
              <a:rPr sz="36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</a:t>
            </a:r>
            <a:r>
              <a:rPr sz="3600" spc="1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pc="2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LU</a:t>
            </a:r>
            <a:r>
              <a:rPr sz="3600" spc="-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T</a:t>
            </a:r>
            <a:r>
              <a:rPr sz="3600" spc="-3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I</a:t>
            </a:r>
            <a:r>
              <a:rPr sz="3600" spc="1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</a:t>
            </a:r>
            <a:r>
              <a:rPr sz="3600" spc="-34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A</a:t>
            </a:r>
            <a:r>
              <a:rPr sz="3600" spc="-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</a:t>
            </a:r>
            <a:r>
              <a:rPr sz="36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</a:t>
            </a:r>
            <a:r>
              <a:rPr sz="3600" spc="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I</a:t>
            </a:r>
            <a:r>
              <a:rPr sz="3600" spc="-35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T</a:t>
            </a:r>
            <a:r>
              <a:rPr sz="36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</a:t>
            </a:r>
            <a:r>
              <a:rPr sz="3600" spc="6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29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V</a:t>
            </a:r>
            <a:r>
              <a:rPr sz="3600" spc="-3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A</a:t>
            </a:r>
            <a:r>
              <a:rPr sz="3600" spc="2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LU</a:t>
            </a:r>
            <a:r>
              <a:rPr sz="360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E</a:t>
            </a:r>
            <a:r>
              <a:rPr sz="3600" spc="-65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 </a:t>
            </a:r>
            <a:r>
              <a:rPr sz="3600" spc="-1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</a:t>
            </a:r>
            <a:r>
              <a:rPr sz="3600" spc="-3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R</a:t>
            </a:r>
            <a:r>
              <a:rPr sz="3600" spc="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pc="-1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P</a:t>
            </a:r>
            <a:r>
              <a:rPr sz="3600" spc="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pc="2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S</a:t>
            </a:r>
            <a:r>
              <a:rPr sz="3600" spc="-3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I</a:t>
            </a:r>
            <a:r>
              <a:rPr sz="3600" spc="-35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T</a:t>
            </a:r>
            <a:r>
              <a:rPr sz="3600" spc="-3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I</a:t>
            </a:r>
            <a:r>
              <a:rPr sz="3600" spc="1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O</a:t>
            </a:r>
            <a:r>
              <a:rPr sz="360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N</a:t>
            </a:r>
            <a:br>
              <a:rPr lang="en-US" sz="36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</a:br>
            <a:br>
              <a:rPr lang="en-US" sz="3600" dirty="0" smtClean="0">
                <a:latin typeface="Bodoni MT Black" panose="02070A03080606020203" charset="0"/>
                <a:cs typeface="Bodoni MT Black" panose="02070A03080606020203" charset="0"/>
              </a:rPr>
            </a:br>
            <a:r>
              <a:rPr lang="en-US" sz="2800" dirty="0" smtClean="0">
                <a:solidFill>
                  <a:schemeClr val="bg1"/>
                </a:solidFill>
              </a:rPr>
              <a:t>Solution: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 Dynamic filtering and drill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-down capabilities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 Performance scoring and ranking system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 Actionable insights and recommendations for improvement.</a:t>
            </a:r>
            <a:br>
              <a:rPr lang="en-US" sz="2800" dirty="0" smtClean="0">
                <a:solidFill>
                  <a:schemeClr val="bg1"/>
                </a:solidFill>
              </a:rPr>
            </a:b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Value Proposition: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 Improved Data-Driven Decision Making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-Enhanced Performance Management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-Better Talent Identification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-Data-Driven Culture</a:t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</p:blipFill>
        <p:spPr>
          <a:xfrm>
            <a:off x="0" y="-36830"/>
            <a:ext cx="12183110" cy="6895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95" y="0"/>
            <a:ext cx="10850245" cy="6586220"/>
          </a:xfrm>
        </p:spPr>
        <p:txBody>
          <a:bodyPr wrap="square"/>
          <a:lstStyle/>
          <a:p>
            <a:r>
              <a:rPr lang="en-IN" sz="3600" dirty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Dataset </a:t>
            </a:r>
            <a:r>
              <a:rPr lang="en-IN" sz="36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  <a:t>Description</a:t>
            </a:r>
            <a:br>
              <a:rPr lang="en-IN" sz="3600" dirty="0" smtClean="0">
                <a:solidFill>
                  <a:schemeClr val="bg1"/>
                </a:solidFill>
                <a:latin typeface="Bodoni MT Black" panose="02070A03080606020203" charset="0"/>
                <a:cs typeface="Bodoni MT Black" panose="02070A03080606020203" charset="0"/>
              </a:rPr>
            </a:br>
            <a:r>
              <a:rPr lang="en-US" sz="2800" dirty="0" smtClean="0">
                <a:solidFill>
                  <a:schemeClr val="bg1"/>
                </a:solidFill>
              </a:rPr>
              <a:t>Dataset </a:t>
            </a:r>
            <a:r>
              <a:rPr lang="en-US" sz="2800" dirty="0" err="1" smtClean="0">
                <a:solidFill>
                  <a:schemeClr val="bg1"/>
                </a:solidFill>
              </a:rPr>
              <a:t>Name:Employee</a:t>
            </a:r>
            <a:r>
              <a:rPr lang="en-US" sz="2800" dirty="0" smtClean="0">
                <a:solidFill>
                  <a:schemeClr val="bg1"/>
                </a:solidFill>
              </a:rPr>
              <a:t> Performance Data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Description: This dataset contains employee performance data across various departments and roles, including metrics such as: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1. Employee ID (unique identifier)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2. Name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3. Department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4. Job Title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5. Performance Metrics (e.g., sales performance, customer satisfaction, attendance)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6. Rating Scale (e.g., 1-5, where 5 is exceptional)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7. Review Period (e.g., quarterly, annually)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8. Goals and Objectives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9. Feedback and Comments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10. Development Plans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1"/>
        </p:blipFill>
        <p:spPr>
          <a:xfrm>
            <a:off x="19050" y="0"/>
            <a:ext cx="12162155" cy="7132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6745" y="320040"/>
            <a:ext cx="10911205" cy="553212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>
                <a:solidFill>
                  <a:schemeClr val="bg1"/>
                </a:solidFill>
              </a:rPr>
              <a:t>THE</a:t>
            </a:r>
            <a:r>
              <a:rPr sz="3600" spc="20" dirty="0">
                <a:solidFill>
                  <a:schemeClr val="bg1"/>
                </a:solidFill>
              </a:rPr>
              <a:t> </a:t>
            </a:r>
            <a:r>
              <a:rPr lang="en-US" sz="3600" spc="20" dirty="0">
                <a:solidFill>
                  <a:schemeClr val="bg1"/>
                </a:solidFill>
              </a:rPr>
              <a:t>"</a:t>
            </a:r>
            <a:r>
              <a:rPr sz="3600" spc="10" dirty="0">
                <a:solidFill>
                  <a:schemeClr val="bg1"/>
                </a:solidFill>
              </a:rPr>
              <a:t>WOW</a:t>
            </a:r>
            <a:r>
              <a:rPr lang="en-US" sz="3600" spc="10" dirty="0">
                <a:solidFill>
                  <a:schemeClr val="bg1"/>
                </a:solidFill>
              </a:rPr>
              <a:t>"</a:t>
            </a:r>
            <a:r>
              <a:rPr sz="3600" spc="85" dirty="0">
                <a:solidFill>
                  <a:schemeClr val="bg1"/>
                </a:solidFill>
              </a:rPr>
              <a:t> </a:t>
            </a:r>
            <a:r>
              <a:rPr sz="3600" spc="10" dirty="0">
                <a:solidFill>
                  <a:schemeClr val="bg1"/>
                </a:solidFill>
              </a:rPr>
              <a:t>IN</a:t>
            </a:r>
            <a:r>
              <a:rPr sz="3600" spc="-5" dirty="0">
                <a:solidFill>
                  <a:schemeClr val="bg1"/>
                </a:solidFill>
              </a:rPr>
              <a:t> </a:t>
            </a:r>
            <a:r>
              <a:rPr sz="3600" spc="15">
                <a:solidFill>
                  <a:schemeClr val="bg1"/>
                </a:solidFill>
              </a:rPr>
              <a:t>OUR</a:t>
            </a:r>
            <a:r>
              <a:rPr sz="3600" spc="-10">
                <a:solidFill>
                  <a:schemeClr val="bg1"/>
                </a:solidFill>
              </a:rPr>
              <a:t> </a:t>
            </a:r>
            <a:r>
              <a:rPr sz="3600" spc="20" smtClean="0">
                <a:solidFill>
                  <a:schemeClr val="bg1"/>
                </a:solidFill>
              </a:rPr>
              <a:t>SOLUTION</a:t>
            </a:r>
            <a:br>
              <a:rPr lang="en-US" sz="3600" spc="20" dirty="0" smtClean="0">
                <a:solidFill>
                  <a:schemeClr val="bg1"/>
                </a:solidFill>
              </a:rPr>
            </a:br>
            <a:br>
              <a:rPr lang="en-US" sz="3600" spc="20" dirty="0" smtClean="0"/>
            </a:br>
            <a:r>
              <a:rPr lang="en-US" sz="2800" spc="20" dirty="0" smtClean="0">
                <a:solidFill>
                  <a:schemeClr val="bg1"/>
                </a:solidFill>
              </a:rPr>
              <a:t>-Interactive Dashboard</a:t>
            </a:r>
            <a:br>
              <a:rPr lang="en-US" sz="2800" spc="20" dirty="0" smtClean="0">
                <a:solidFill>
                  <a:schemeClr val="bg1"/>
                </a:solidFill>
              </a:rPr>
            </a:br>
            <a:r>
              <a:rPr lang="en-US" sz="2800" spc="20" dirty="0" smtClean="0">
                <a:solidFill>
                  <a:schemeClr val="bg1"/>
                </a:solidFill>
              </a:rPr>
              <a:t>-Automated Data Visualization</a:t>
            </a:r>
            <a:br>
              <a:rPr lang="en-US" sz="2800" spc="20" dirty="0" smtClean="0">
                <a:solidFill>
                  <a:schemeClr val="bg1"/>
                </a:solidFill>
              </a:rPr>
            </a:br>
            <a:r>
              <a:rPr lang="en-US" sz="2800" spc="20" dirty="0" smtClean="0">
                <a:solidFill>
                  <a:schemeClr val="bg1"/>
                </a:solidFill>
              </a:rPr>
              <a:t>-Integration with Existing HR Systems</a:t>
            </a:r>
            <a:br>
              <a:rPr lang="en-US" sz="2800" spc="20" dirty="0" smtClean="0">
                <a:solidFill>
                  <a:schemeClr val="bg1"/>
                </a:solidFill>
              </a:rPr>
            </a:br>
            <a:r>
              <a:rPr lang="en-US" sz="2800" spc="20" dirty="0" smtClean="0">
                <a:solidFill>
                  <a:schemeClr val="bg1"/>
                </a:solidFill>
              </a:rPr>
              <a:t>-Actionable Insights and Recommendations</a:t>
            </a:r>
            <a:br>
              <a:rPr lang="en-US" sz="2800" spc="20" dirty="0" smtClean="0">
                <a:solidFill>
                  <a:schemeClr val="bg1"/>
                </a:solidFill>
              </a:rPr>
            </a:br>
            <a:r>
              <a:rPr lang="en-US" sz="2800" spc="20" dirty="0" smtClean="0">
                <a:solidFill>
                  <a:schemeClr val="bg1"/>
                </a:solidFill>
              </a:rPr>
              <a:t>-Drill-Down Capabilities</a:t>
            </a:r>
            <a:br>
              <a:rPr lang="en-US" sz="2800" spc="20" dirty="0" smtClean="0">
                <a:solidFill>
                  <a:schemeClr val="bg1"/>
                </a:solidFill>
              </a:rPr>
            </a:br>
            <a:br>
              <a:rPr lang="en-US" sz="2800" spc="20" dirty="0" smtClean="0"/>
            </a:br>
            <a:br>
              <a:rPr lang="en-US" sz="2800" spc="20" dirty="0" smtClean="0"/>
            </a:b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WPS Presentation</Application>
  <PresentationFormat>Custom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Bodoni MT</vt:lpstr>
      <vt:lpstr>Cambria</vt:lpstr>
      <vt:lpstr>Bodoni MT Black</vt:lpstr>
      <vt:lpstr>Snap ITC</vt:lpstr>
      <vt:lpstr>Sitka Subheading</vt:lpstr>
      <vt:lpstr>Sitka Text</vt:lpstr>
      <vt:lpstr>Bauhaus 93</vt:lpstr>
      <vt:lpstr>Bradley Hand ITC</vt:lpstr>
      <vt:lpstr>Office Theme</vt:lpstr>
      <vt:lpstr>Employee Data Analysis using Excel  </vt:lpstr>
      <vt:lpstr>PROJECT TITLE</vt:lpstr>
      <vt:lpstr>AGENDA</vt:lpstr>
      <vt:lpstr>PROBLEM STATEMENT "The HR department is struggling to effectively analyze and track employee performance data, leading to: - Inefficient use of resources -Poor decision-making - Lack of transparency in performance evaluations - Inability to identify top performers and areas for improvement. Currently, employee performance data is scattered across multiple spreadsheets, making it difficult to: - Consolidate and summarize performance metrics - Identify trends and patterns - Compare performance across teams and departments - Provide actionable insights for performance improvement.  </vt:lpstr>
      <vt:lpstr>PROJECT	OVERVIEW Scope: - Collect and import employee performance data into Excel - Develop a dashboard to display key performance metrics (e.g., sales performance, customer satisfaction, attendance) - Create charts and graphs to visualize performance trends and patterns - Implement filters and pivot tables to enable dynamic data analysis - Develop a scoring system to evaluate employee performance - Provide recommendations for future performance improvement initiatives Benefits: - Improved data-driven decision-making - Enhanced transparency in performance evaluations - Increased efficiency in performance tracking and analysis - Better identification of top performers and areas for improvement - Data-driven insights for performance improvement initiatives</vt:lpstr>
      <vt:lpstr>WHO ARE THE END USERS?  .HR Generalists/Managers. .Department Managers. .Employees. .Senior Leadership. .Talent Management Specialist. .Training and Development Professionals. .Compensation and Benefits Analysts.</vt:lpstr>
      <vt:lpstr>OUR SOLUTION AND ITS VALUE PROPOSITION  Solution: - Dynamic filtering and drill -down capabilities - Performance scoring and ranking system - Actionable insights and recommendations for improvement.  Value Proposition: - Improved Data-Driven Decision Making -Enhanced Performance Management -Better Talent Identification -Data-Driven Culture </vt:lpstr>
      <vt:lpstr>Dataset Description Dataset Name:Employee Performance Data Description: This dataset contains employee performance data across various departments and roles, including metrics such as: 1. Employee ID (unique identifier) 2. Name 3. Department 4. Job Title 5. Performance Metrics (e.g., sales performance, customer satisfaction, attendance) 6. Rating Scale (e.g., 1-5, where 5 is exceptional) 7. Review Period (e.g., quarterly, annually) 8. Goals and Objectives 9. Feedback and Comments 10. Development Plans</vt:lpstr>
      <vt:lpstr>THE "WOW" IN OUR SOLUTION  -Interactive Dashboard -Automated Data Visualization -Integration with Existing HR Systems -Actionable Insights and Recommendations -Drill-Down Capabilities   </vt:lpstr>
      <vt:lpstr>PowerPoint 演示文稿</vt:lpstr>
      <vt:lpstr>RESULTS  </vt:lpstr>
      <vt:lpstr>Conclusion   MY CONCLUSION IS Medium level performace is more than very high and high level.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22</cp:revision>
  <dcterms:created xsi:type="dcterms:W3CDTF">2024-03-29T15:07:00Z</dcterms:created>
  <dcterms:modified xsi:type="dcterms:W3CDTF">2024-09-08T14:34:04Z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493FBE7DB2984F7D86AE1847CCF1A759_13</vt:lpwstr>
  </property>
  <property fmtid="{D5CDD505-2E9C-101B-9397-08002B2CF9AE}" pid="5" name="KSOProductBuildVer">
    <vt:lpwstr>1033-12.2.0.17562</vt:lpwstr>
  </property>
</Properties>
</file>