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
  </p:notesMasterIdLst>
  <p:sldIdLst>
    <p:sldId id="260" r:id="rId2"/>
  </p:sldIdLst>
  <p:sldSz cx="9144000" cy="5143500" type="screen16x9"/>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84">
          <p15:clr>
            <a:srgbClr val="A4A3A4"/>
          </p15:clr>
        </p15:guide>
        <p15:guide id="3" orient="horz" pos="3012">
          <p15:clr>
            <a:srgbClr val="A4A3A4"/>
          </p15:clr>
        </p15:guide>
        <p15:guide id="4" orient="horz" pos="432">
          <p15:clr>
            <a:srgbClr val="A4A3A4"/>
          </p15:clr>
        </p15:guide>
        <p15:guide id="5" orient="horz" pos="2664">
          <p15:clr>
            <a:srgbClr val="A4A3A4"/>
          </p15:clr>
        </p15:guide>
        <p15:guide id="6" pos="5617">
          <p15:clr>
            <a:srgbClr val="A4A3A4"/>
          </p15:clr>
        </p15:guide>
        <p15:guide id="7" pos="144">
          <p15:clr>
            <a:srgbClr val="A4A3A4"/>
          </p15:clr>
        </p15:guide>
        <p15:guide id="8"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bhinav Khare" initials="AK" lastIdx="2" clrIdx="0"/>
  <p:cmAuthor id="1" name="Vikas Yerpude" initials="VY" lastIdx="1" clrIdx="1">
    <p:extLst>
      <p:ext uri="{19B8F6BF-5375-455C-9EA6-DF929625EA0E}">
        <p15:presenceInfo xmlns:p15="http://schemas.microsoft.com/office/powerpoint/2012/main" userId="S-1-5-21-266749940-1637964444-929701000-21190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C"/>
    <a:srgbClr val="F15A2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70" autoAdjust="0"/>
    <p:restoredTop sz="92718" autoAdjust="0"/>
  </p:normalViewPr>
  <p:slideViewPr>
    <p:cSldViewPr showGuides="1">
      <p:cViewPr varScale="1">
        <p:scale>
          <a:sx n="92" d="100"/>
          <a:sy n="92" d="100"/>
        </p:scale>
        <p:origin x="1026" y="72"/>
      </p:cViewPr>
      <p:guideLst>
        <p:guide orient="horz"/>
        <p:guide orient="horz" pos="84"/>
        <p:guide orient="horz" pos="3012"/>
        <p:guide orient="horz" pos="432"/>
        <p:guide orient="horz" pos="2664"/>
        <p:guide pos="5617"/>
        <p:guide pos="144"/>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343FDDB0-466A-40D5-A46B-8421CF049DAE}" type="datetimeFigureOut">
              <a:rPr lang="en-US" smtClean="0"/>
              <a:pPr/>
              <a:t>9/27/2019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44935FE3-9F03-4B44-A7B9-5DEB1C022EAA}" type="slidenum">
              <a:rPr lang="en-US" smtClean="0"/>
              <a:pPr/>
              <a:t>‹#›</a:t>
            </a:fld>
            <a:endParaRPr lang="en-US" dirty="0"/>
          </a:p>
        </p:txBody>
      </p:sp>
    </p:spTree>
    <p:extLst>
      <p:ext uri="{BB962C8B-B14F-4D97-AF65-F5344CB8AC3E}">
        <p14:creationId xmlns:p14="http://schemas.microsoft.com/office/powerpoint/2010/main" val="352976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stretch>
            <a:fillRect/>
          </a:stretch>
        </p:blipFill>
        <p:spPr>
          <a:xfrm>
            <a:off x="20" y="5357"/>
            <a:ext cx="9143959" cy="5132784"/>
          </a:xfrm>
          <a:prstGeom prst="rect">
            <a:avLst/>
          </a:prstGeom>
        </p:spPr>
      </p:pic>
      <p:sp>
        <p:nvSpPr>
          <p:cNvPr id="2" name="Title 1"/>
          <p:cNvSpPr>
            <a:spLocks noGrp="1"/>
          </p:cNvSpPr>
          <p:nvPr>
            <p:ph type="ctrTitle"/>
          </p:nvPr>
        </p:nvSpPr>
        <p:spPr>
          <a:xfrm>
            <a:off x="281070" y="79635"/>
            <a:ext cx="8552223" cy="968115"/>
          </a:xfrm>
        </p:spPr>
        <p:txBody>
          <a:bodyPr anchor="b">
            <a:normAutofit/>
          </a:bodyPr>
          <a:lstStyle>
            <a:lvl1pPr algn="l">
              <a:defRPr sz="4000" b="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81069" y="4410075"/>
            <a:ext cx="4290931" cy="571500"/>
          </a:xfrm>
        </p:spPr>
        <p:txBody>
          <a:bodyPr>
            <a:noAutofit/>
          </a:bodyPr>
          <a:lstStyle>
            <a:lvl1pPr marL="0" indent="0" algn="l">
              <a:lnSpc>
                <a:spcPct val="100000"/>
              </a:lnSpc>
              <a:spcBef>
                <a:spcPts val="0"/>
              </a:spcBef>
              <a:spcAft>
                <a:spcPts val="0"/>
              </a:spcAft>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0592" y="4568096"/>
            <a:ext cx="2514600" cy="308745"/>
          </a:xfrm>
          <a:prstGeom prst="rect">
            <a:avLst/>
          </a:prstGeom>
        </p:spPr>
      </p:pic>
    </p:spTree>
    <p:extLst>
      <p:ext uri="{BB962C8B-B14F-4D97-AF65-F5344CB8AC3E}">
        <p14:creationId xmlns:p14="http://schemas.microsoft.com/office/powerpoint/2010/main" val="1351093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F49C79-A2E7-49B7-BAD2-CDA14EE16AD4}" type="datetime1">
              <a:rPr lang="en-US" smtClean="0"/>
              <a:pPr/>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772274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0" y="5358"/>
            <a:ext cx="9143959" cy="5132784"/>
          </a:xfrm>
          <a:prstGeom prst="rect">
            <a:avLst/>
          </a:prstGeom>
        </p:spPr>
      </p:pic>
      <p:sp>
        <p:nvSpPr>
          <p:cNvPr id="2" name="Title 1"/>
          <p:cNvSpPr>
            <a:spLocks noGrp="1"/>
          </p:cNvSpPr>
          <p:nvPr>
            <p:ph type="title" hasCustomPrompt="1"/>
          </p:nvPr>
        </p:nvSpPr>
        <p:spPr>
          <a:xfrm>
            <a:off x="228601" y="709223"/>
            <a:ext cx="8688387" cy="1021556"/>
          </a:xfr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356657" y="4328160"/>
            <a:ext cx="5510743" cy="47244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dirty="0" smtClean="0"/>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endParaRPr lang="en-US" dirty="0" smtClean="0"/>
          </a:p>
          <a:p>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3157" y="4394200"/>
            <a:ext cx="2514600" cy="308745"/>
          </a:xfrm>
          <a:prstGeom prst="rect">
            <a:avLst/>
          </a:prstGeom>
        </p:spPr>
      </p:pic>
    </p:spTree>
    <p:extLst>
      <p:ext uri="{BB962C8B-B14F-4D97-AF65-F5344CB8AC3E}">
        <p14:creationId xmlns:p14="http://schemas.microsoft.com/office/powerpoint/2010/main" val="298339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3562350"/>
          </a:xfrm>
        </p:spPr>
        <p:txBody>
          <a:bodyPr anchor="ctr">
            <a:normAutofit/>
          </a:bodyPr>
          <a:lstStyle>
            <a:lvl1pPr algn="ctr">
              <a:defRPr sz="4000" b="0" cap="none">
                <a:solidFill>
                  <a:srgbClr val="0070C0"/>
                </a:solidFill>
              </a:defRPr>
            </a:lvl1pPr>
          </a:lstStyle>
          <a:p>
            <a:r>
              <a:rPr lang="en-US" dirty="0" smtClean="0"/>
              <a:t>Click To Edit Master Title Style</a:t>
            </a:r>
            <a:endParaRPr lang="en-US" dirty="0"/>
          </a:p>
        </p:txBody>
      </p:sp>
      <p:grpSp>
        <p:nvGrpSpPr>
          <p:cNvPr id="9" name="Group 8"/>
          <p:cNvGrpSpPr/>
          <p:nvPr userDrawn="1"/>
        </p:nvGrpSpPr>
        <p:grpSpPr>
          <a:xfrm>
            <a:off x="0" y="-334"/>
            <a:ext cx="9156701" cy="5143753"/>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4132705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01" y="2060972"/>
            <a:ext cx="8688387" cy="1021556"/>
          </a:xfr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32705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228599"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4467"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EFE22236-2660-4F9E-8CA2-A419AF9C98BF}" type="datetime1">
              <a:rPr lang="en-US" smtClean="0"/>
              <a:pPr/>
              <a:t>9/27/2019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415079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598" y="839449"/>
            <a:ext cx="4268788"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1371601"/>
            <a:ext cx="4268788"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839449"/>
            <a:ext cx="4271961"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8" y="1371601"/>
            <a:ext cx="4271961"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287BA3-E354-41B6-8162-5C6FA26A68A7}" type="datetime1">
              <a:rPr lang="en-US" smtClean="0"/>
              <a:pPr/>
              <a:t>9/27/2019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917455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732071EE-5F13-4D36-AFDC-117B7655062C}" type="datetime1">
              <a:rPr lang="en-US" smtClean="0"/>
              <a:pPr/>
              <a:t>9/27/2019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361051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pPr/>
              <a:t>9/27/2019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59853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1" cstate="print">
            <a:extLst>
              <a:ext uri="{28A0092B-C50C-407E-A947-70E740481C1C}">
                <a14:useLocalDpi xmlns:a14="http://schemas.microsoft.com/office/drawing/2010/main" val="0"/>
              </a:ext>
            </a:extLst>
          </a:blip>
          <a:srcRect t="91913"/>
          <a:stretch/>
        </p:blipFill>
        <p:spPr>
          <a:xfrm>
            <a:off x="1" y="4686300"/>
            <a:ext cx="9143999" cy="457200"/>
          </a:xfrm>
          <a:prstGeom prst="rect">
            <a:avLst/>
          </a:prstGeom>
        </p:spPr>
      </p:pic>
      <p:sp>
        <p:nvSpPr>
          <p:cNvPr id="2" name="Title Placeholder 1"/>
          <p:cNvSpPr>
            <a:spLocks noGrp="1"/>
          </p:cNvSpPr>
          <p:nvPr>
            <p:ph type="title"/>
          </p:nvPr>
        </p:nvSpPr>
        <p:spPr>
          <a:xfrm>
            <a:off x="232350" y="146018"/>
            <a:ext cx="8684638" cy="531352"/>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32350" y="830081"/>
            <a:ext cx="8684638" cy="374191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429000" y="4818128"/>
            <a:ext cx="2133600" cy="273844"/>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fld id="{18AB25E1-DB68-4E03-AE0C-D593F90802A8}" type="datetime1">
              <a:rPr lang="en-US" smtClean="0"/>
              <a:pPr/>
              <a:t>9/27/2019</a:t>
            </a:fld>
            <a:endParaRPr lang="en-US" dirty="0"/>
          </a:p>
        </p:txBody>
      </p:sp>
      <p:sp>
        <p:nvSpPr>
          <p:cNvPr id="5" name="Footer Placeholder 4"/>
          <p:cNvSpPr>
            <a:spLocks noGrp="1"/>
          </p:cNvSpPr>
          <p:nvPr>
            <p:ph type="ftr" sz="quarter" idx="3"/>
          </p:nvPr>
        </p:nvSpPr>
        <p:spPr>
          <a:xfrm>
            <a:off x="5562601" y="34850"/>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8578728" y="34850"/>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14D65173-87C9-47C0-A890-7AD8E2754265}" type="slidenum">
              <a:rPr lang="en-US" smtClean="0"/>
              <a:pPr/>
              <a:t>‹#›</a:t>
            </a:fld>
            <a:endParaRPr lang="en-US" dirty="0"/>
          </a:p>
        </p:txBody>
      </p:sp>
      <p:sp>
        <p:nvSpPr>
          <p:cNvPr id="8" name="Rectangle 7"/>
          <p:cNvSpPr/>
          <p:nvPr userDrawn="1"/>
        </p:nvSpPr>
        <p:spPr>
          <a:xfrm>
            <a:off x="373063" y="1"/>
            <a:ext cx="1101725" cy="146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cxnSp>
        <p:nvCxnSpPr>
          <p:cNvPr id="10" name="Straight Connector 9"/>
          <p:cNvCxnSpPr/>
          <p:nvPr userDrawn="1"/>
        </p:nvCxnSpPr>
        <p:spPr>
          <a:xfrm>
            <a:off x="8404196" y="81040"/>
            <a:ext cx="0" cy="984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324600" y="4796993"/>
            <a:ext cx="2450592" cy="300886"/>
          </a:xfrm>
          <a:prstGeom prst="rect">
            <a:avLst/>
          </a:prstGeom>
        </p:spPr>
      </p:pic>
    </p:spTree>
    <p:extLst>
      <p:ext uri="{BB962C8B-B14F-4D97-AF65-F5344CB8AC3E}">
        <p14:creationId xmlns:p14="http://schemas.microsoft.com/office/powerpoint/2010/main" val="2823533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52" r:id="rId6"/>
    <p:sldLayoutId id="2147483653" r:id="rId7"/>
    <p:sldLayoutId id="2147483654" r:id="rId8"/>
    <p:sldLayoutId id="2147483655" r:id="rId9"/>
  </p:sldLayoutIdLst>
  <p:hf hdr="0" dt="0"/>
  <p:txStyles>
    <p:titleStyle>
      <a:lvl1pPr algn="l" defTabSz="914400" rtl="0" eaLnBrk="1" latinLnBrk="0" hangingPunct="1">
        <a:lnSpc>
          <a:spcPct val="90000"/>
        </a:lnSpc>
        <a:spcBef>
          <a:spcPct val="0"/>
        </a:spcBef>
        <a:buNone/>
        <a:defRPr sz="25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1" y="146019"/>
            <a:ext cx="8844536" cy="292132"/>
          </a:xfrm>
        </p:spPr>
        <p:txBody>
          <a:bodyPr>
            <a:normAutofit fontScale="90000"/>
          </a:bodyPr>
          <a:lstStyle/>
          <a:p>
            <a:r>
              <a:rPr lang="en-US" sz="1600" dirty="0" err="1" smtClean="0"/>
              <a:t>K.VetriSelvan</a:t>
            </a:r>
            <a:r>
              <a:rPr lang="en-US" sz="1300" dirty="0" smtClean="0"/>
              <a:t>-  9791249980,9082782215</a:t>
            </a:r>
            <a:r>
              <a:rPr lang="en-US" sz="1400" dirty="0" smtClean="0"/>
              <a:t>                                                                 </a:t>
            </a:r>
            <a:r>
              <a:rPr lang="en-US" sz="1300" dirty="0" smtClean="0"/>
              <a:t>Employee No.: 1055892</a:t>
            </a:r>
            <a:endParaRPr lang="en-US" sz="1400" dirty="0"/>
          </a:p>
        </p:txBody>
      </p:sp>
      <p:sp>
        <p:nvSpPr>
          <p:cNvPr id="9" name="Rectangle 6"/>
          <p:cNvSpPr>
            <a:spLocks noChangeArrowheads="1"/>
          </p:cNvSpPr>
          <p:nvPr/>
        </p:nvSpPr>
        <p:spPr bwMode="auto">
          <a:xfrm>
            <a:off x="2670749" y="438151"/>
            <a:ext cx="6326188" cy="4267196"/>
          </a:xfrm>
          <a:prstGeom prst="rect">
            <a:avLst/>
          </a:prstGeom>
          <a:solidFill>
            <a:schemeClr val="bg1">
              <a:lumMod val="95000"/>
            </a:schemeClr>
          </a:solidFill>
          <a:ln w="12700" algn="ctr">
            <a:noFill/>
            <a:miter lim="800000"/>
            <a:headEnd/>
            <a:tailEnd/>
          </a:ln>
        </p:spPr>
        <p:txBody>
          <a:bodyPr lIns="92075" tIns="46038" rIns="92075" bIns="46038"/>
          <a:lstStyle/>
          <a:p>
            <a:pPr eaLnBrk="0" hangingPunct="0">
              <a:defRPr/>
            </a:pPr>
            <a:endParaRPr lang="en-GB" sz="1000" b="1" u="sng" dirty="0" smtClean="0">
              <a:solidFill>
                <a:schemeClr val="tx2">
                  <a:lumMod val="75000"/>
                </a:schemeClr>
              </a:solidFill>
              <a:cs typeface="Times New Roman" pitchFamily="18" charset="0"/>
            </a:endParaRPr>
          </a:p>
          <a:p>
            <a:pPr eaLnBrk="0" hangingPunct="0">
              <a:defRPr/>
            </a:pPr>
            <a:endParaRPr lang="en-GB" sz="1000" b="1" u="sng" dirty="0">
              <a:solidFill>
                <a:schemeClr val="tx2">
                  <a:lumMod val="75000"/>
                </a:schemeClr>
              </a:solidFill>
              <a:cs typeface="Times New Roman" pitchFamily="18" charset="0"/>
            </a:endParaRPr>
          </a:p>
          <a:p>
            <a:pPr eaLnBrk="0" hangingPunct="0">
              <a:defRPr/>
            </a:pPr>
            <a:r>
              <a:rPr lang="en-GB" sz="1000" b="1" u="sng" dirty="0" smtClean="0">
                <a:solidFill>
                  <a:schemeClr val="tx2">
                    <a:lumMod val="75000"/>
                  </a:schemeClr>
                </a:solidFill>
                <a:cs typeface="Times New Roman" pitchFamily="18" charset="0"/>
              </a:rPr>
              <a:t>Project</a:t>
            </a:r>
            <a:r>
              <a:rPr lang="en-GB" sz="1000" b="1" u="sng" dirty="0">
                <a:solidFill>
                  <a:schemeClr val="tx2">
                    <a:lumMod val="75000"/>
                  </a:schemeClr>
                </a:solidFill>
                <a:cs typeface="Times New Roman" pitchFamily="18" charset="0"/>
              </a:rPr>
              <a:t>: </a:t>
            </a:r>
            <a:r>
              <a:rPr lang="en-IN" sz="1000" b="1" dirty="0" smtClean="0">
                <a:solidFill>
                  <a:srgbClr val="0070C0"/>
                </a:solidFill>
              </a:rPr>
              <a:t>STATE BANK OF INDIA-Mumbai</a:t>
            </a:r>
          </a:p>
          <a:p>
            <a:pPr eaLnBrk="0" hangingPunct="0">
              <a:defRPr/>
            </a:pPr>
            <a:r>
              <a:rPr lang="en-US" sz="900" b="1" dirty="0" smtClean="0">
                <a:solidFill>
                  <a:schemeClr val="tx2">
                    <a:lumMod val="75000"/>
                  </a:schemeClr>
                </a:solidFill>
                <a:cs typeface="Times New Roman" pitchFamily="18" charset="0"/>
              </a:rPr>
              <a:t>Responsibilities: Release Management and </a:t>
            </a:r>
            <a:r>
              <a:rPr lang="en-US" sz="900" b="1" dirty="0">
                <a:solidFill>
                  <a:schemeClr val="tx2">
                    <a:lumMod val="75000"/>
                  </a:schemeClr>
                </a:solidFill>
                <a:cs typeface="Times New Roman" pitchFamily="18" charset="0"/>
              </a:rPr>
              <a:t>configuration Management</a:t>
            </a:r>
            <a:endParaRPr lang="en-US" sz="900" dirty="0"/>
          </a:p>
          <a:p>
            <a:pPr marL="171450" indent="-171450" algn="just" eaLnBrk="0" hangingPunct="0">
              <a:lnSpc>
                <a:spcPts val="800"/>
              </a:lnSpc>
              <a:spcBef>
                <a:spcPct val="20000"/>
              </a:spcBef>
              <a:buFont typeface="Arial" panose="020B0604020202020204" pitchFamily="34" charset="0"/>
              <a:buChar char="•"/>
              <a:defRPr/>
            </a:pPr>
            <a:r>
              <a:rPr lang="en-IN" sz="900" dirty="0" smtClean="0"/>
              <a:t>Used </a:t>
            </a:r>
            <a:r>
              <a:rPr lang="en-IN" sz="900" b="1" dirty="0" smtClean="0"/>
              <a:t>PVCS</a:t>
            </a:r>
            <a:r>
              <a:rPr lang="en-IN" sz="900" dirty="0" smtClean="0"/>
              <a:t> as SCM tool, committing source codes and deploying to various environments through </a:t>
            </a:r>
            <a:r>
              <a:rPr lang="en-IN" sz="900" b="1" dirty="0" smtClean="0"/>
              <a:t>Perl scripted </a:t>
            </a:r>
            <a:r>
              <a:rPr lang="en-IN" sz="900" dirty="0" smtClean="0"/>
              <a:t>tool.</a:t>
            </a:r>
          </a:p>
          <a:p>
            <a:pPr marL="171450" indent="-171450" algn="just" eaLnBrk="0" hangingPunct="0">
              <a:lnSpc>
                <a:spcPts val="800"/>
              </a:lnSpc>
              <a:spcBef>
                <a:spcPct val="20000"/>
              </a:spcBef>
              <a:buFont typeface="Arial" panose="020B0604020202020204" pitchFamily="34" charset="0"/>
              <a:buChar char="•"/>
              <a:defRPr/>
            </a:pPr>
            <a:r>
              <a:rPr lang="en-IN" sz="900" dirty="0" smtClean="0"/>
              <a:t>Played a key role in creating </a:t>
            </a:r>
            <a:r>
              <a:rPr lang="en-IN" sz="900" dirty="0"/>
              <a:t>and maintaining builds and Administering </a:t>
            </a:r>
            <a:r>
              <a:rPr lang="en-IN" sz="900" b="1" dirty="0"/>
              <a:t>Jenkins</a:t>
            </a:r>
            <a:r>
              <a:rPr lang="en-IN" sz="900" dirty="0"/>
              <a:t> and Involved in deployment related activities.</a:t>
            </a:r>
            <a:endParaRPr lang="en-US" sz="900" dirty="0"/>
          </a:p>
          <a:p>
            <a:pPr marL="171450" indent="-171450" algn="just" eaLnBrk="0" hangingPunct="0">
              <a:lnSpc>
                <a:spcPts val="800"/>
              </a:lnSpc>
              <a:spcBef>
                <a:spcPct val="20000"/>
              </a:spcBef>
              <a:buFont typeface="Arial" panose="020B0604020202020204" pitchFamily="34" charset="0"/>
              <a:buChar char="•"/>
              <a:defRPr/>
            </a:pPr>
            <a:endParaRPr lang="en-US" sz="900" dirty="0"/>
          </a:p>
          <a:p>
            <a:r>
              <a:rPr lang="en-US" altLang="ja-JP" sz="900" b="1" dirty="0" smtClean="0">
                <a:solidFill>
                  <a:schemeClr val="tx2">
                    <a:lumMod val="75000"/>
                  </a:schemeClr>
                </a:solidFill>
                <a:cs typeface="Times New Roman" pitchFamily="18" charset="0"/>
              </a:rPr>
              <a:t>Technologies : </a:t>
            </a:r>
            <a:r>
              <a:rPr lang="en-IN" sz="900" b="1" dirty="0" smtClean="0"/>
              <a:t>PVCS, Jenkins</a:t>
            </a:r>
            <a:r>
              <a:rPr lang="en-IN" sz="900" dirty="0" smtClean="0"/>
              <a:t>.</a:t>
            </a:r>
            <a:endParaRPr lang="en-US" sz="900" dirty="0"/>
          </a:p>
          <a:p>
            <a:pPr algn="just" eaLnBrk="0" hangingPunct="0">
              <a:lnSpc>
                <a:spcPts val="800"/>
              </a:lnSpc>
              <a:spcBef>
                <a:spcPct val="20000"/>
              </a:spcBef>
            </a:pPr>
            <a:endParaRPr lang="en-US" altLang="ja-JP" sz="900" dirty="0" smtClean="0">
              <a:cs typeface="Arial" panose="020B0604020202020204" pitchFamily="34" charset="0"/>
            </a:endParaRPr>
          </a:p>
          <a:p>
            <a:pPr algn="just" eaLnBrk="0" hangingPunct="0">
              <a:lnSpc>
                <a:spcPts val="800"/>
              </a:lnSpc>
              <a:spcBef>
                <a:spcPct val="20000"/>
              </a:spcBef>
            </a:pPr>
            <a:endParaRPr lang="en-US" altLang="ja-JP" sz="900" dirty="0">
              <a:cs typeface="Arial" panose="020B0604020202020204" pitchFamily="34" charset="0"/>
            </a:endParaRPr>
          </a:p>
          <a:p>
            <a:pPr algn="just" eaLnBrk="0" hangingPunct="0">
              <a:lnSpc>
                <a:spcPts val="800"/>
              </a:lnSpc>
              <a:spcBef>
                <a:spcPct val="20000"/>
              </a:spcBef>
            </a:pPr>
            <a:endParaRPr lang="en-US" altLang="ja-JP" sz="900" dirty="0" smtClean="0">
              <a:cs typeface="Arial" panose="020B0604020202020204" pitchFamily="34" charset="0"/>
            </a:endParaRPr>
          </a:p>
          <a:p>
            <a:r>
              <a:rPr lang="en-GB" sz="1000" b="1" u="sng" dirty="0" smtClean="0">
                <a:solidFill>
                  <a:schemeClr val="tx2">
                    <a:lumMod val="75000"/>
                  </a:schemeClr>
                </a:solidFill>
                <a:cs typeface="Times New Roman" pitchFamily="18" charset="0"/>
              </a:rPr>
              <a:t>Project</a:t>
            </a:r>
            <a:r>
              <a:rPr lang="en-GB" sz="1000" b="1" u="sng" dirty="0">
                <a:solidFill>
                  <a:schemeClr val="tx2">
                    <a:lumMod val="75000"/>
                  </a:schemeClr>
                </a:solidFill>
                <a:cs typeface="Times New Roman" pitchFamily="18" charset="0"/>
              </a:rPr>
              <a:t>: </a:t>
            </a:r>
            <a:r>
              <a:rPr lang="en-US" sz="900" b="1" dirty="0" smtClean="0">
                <a:solidFill>
                  <a:srgbClr val="0070C0"/>
                </a:solidFill>
              </a:rPr>
              <a:t>CANARA BANK-Mumbai</a:t>
            </a:r>
            <a:endParaRPr lang="en-US" sz="900" dirty="0">
              <a:solidFill>
                <a:srgbClr val="0070C0"/>
              </a:solidFill>
            </a:endParaRPr>
          </a:p>
          <a:p>
            <a:pPr eaLnBrk="0" hangingPunct="0">
              <a:defRPr/>
            </a:pPr>
            <a:r>
              <a:rPr lang="en-US" sz="900" b="1" dirty="0" err="1" smtClean="0">
                <a:solidFill>
                  <a:schemeClr val="tx2">
                    <a:lumMod val="75000"/>
                  </a:schemeClr>
                </a:solidFill>
                <a:cs typeface="Times New Roman" pitchFamily="18" charset="0"/>
              </a:rPr>
              <a:t>Responsibilities:DevOps</a:t>
            </a:r>
            <a:r>
              <a:rPr lang="en-US" sz="900" b="1" dirty="0" smtClean="0">
                <a:solidFill>
                  <a:schemeClr val="tx2">
                    <a:lumMod val="75000"/>
                  </a:schemeClr>
                </a:solidFill>
                <a:cs typeface="Times New Roman" pitchFamily="18" charset="0"/>
              </a:rPr>
              <a:t> Engineer and Infra admin</a:t>
            </a:r>
          </a:p>
          <a:p>
            <a:pPr marL="171450" indent="-171450" eaLnBrk="0" hangingPunct="0">
              <a:buFont typeface="Arial" panose="020B0604020202020204" pitchFamily="34" charset="0"/>
              <a:buChar char="•"/>
              <a:defRPr/>
            </a:pPr>
            <a:r>
              <a:rPr lang="en-US" sz="900" dirty="0"/>
              <a:t>Installed </a:t>
            </a:r>
            <a:r>
              <a:rPr lang="en-US" sz="900" b="1" dirty="0"/>
              <a:t>Jenkins, </a:t>
            </a:r>
            <a:r>
              <a:rPr lang="en-US" sz="900" b="1" dirty="0" err="1" smtClean="0"/>
              <a:t>Maven,Ant</a:t>
            </a:r>
            <a:r>
              <a:rPr lang="en-US" sz="900" b="1" dirty="0" smtClean="0"/>
              <a:t>, SVN </a:t>
            </a:r>
            <a:r>
              <a:rPr lang="en-US" sz="900" dirty="0"/>
              <a:t>to set up the </a:t>
            </a:r>
            <a:r>
              <a:rPr lang="en-US" sz="900" dirty="0" smtClean="0"/>
              <a:t>CI-CD </a:t>
            </a:r>
            <a:r>
              <a:rPr lang="en-US" sz="900" dirty="0"/>
              <a:t>infrastructure.</a:t>
            </a:r>
          </a:p>
          <a:p>
            <a:pPr marL="171450" indent="-171450" eaLnBrk="0" hangingPunct="0">
              <a:buFont typeface="Arial" panose="020B0604020202020204" pitchFamily="34" charset="0"/>
              <a:buChar char="•"/>
              <a:defRPr/>
            </a:pPr>
            <a:r>
              <a:rPr lang="en-US" sz="900" dirty="0"/>
              <a:t>Streamlined the entire </a:t>
            </a:r>
            <a:r>
              <a:rPr lang="en-US" sz="900" b="1" dirty="0"/>
              <a:t>Release management, CI-CD and the DevOps process </a:t>
            </a:r>
            <a:r>
              <a:rPr lang="en-US" sz="900" dirty="0"/>
              <a:t>single-handedly as per the client’s need.</a:t>
            </a:r>
          </a:p>
          <a:p>
            <a:pPr marL="171450" lvl="0" indent="-171450" fontAlgn="base">
              <a:buFont typeface="Arial" panose="020B0604020202020204" pitchFamily="34" charset="0"/>
              <a:buChar char="•"/>
            </a:pPr>
            <a:r>
              <a:rPr lang="en-IN" sz="900" dirty="0" smtClean="0"/>
              <a:t>Developed and delivered </a:t>
            </a:r>
            <a:r>
              <a:rPr lang="en-IN" sz="900" b="1" dirty="0" smtClean="0"/>
              <a:t>shell scripts </a:t>
            </a:r>
            <a:r>
              <a:rPr lang="en-IN" sz="900" dirty="0" smtClean="0"/>
              <a:t>for testers usage to kill/restart the background running process in the application server.</a:t>
            </a:r>
          </a:p>
          <a:p>
            <a:pPr marL="171450" lvl="0" indent="-171450" fontAlgn="base">
              <a:buFont typeface="Arial" panose="020B0604020202020204" pitchFamily="34" charset="0"/>
              <a:buChar char="•"/>
            </a:pPr>
            <a:r>
              <a:rPr lang="en-IN" sz="900" dirty="0" smtClean="0"/>
              <a:t>Delivered shell scripts for SVN backup(hourly basis) as per the client’s need.</a:t>
            </a:r>
          </a:p>
          <a:p>
            <a:pPr marL="171450" lvl="0" indent="-171450" fontAlgn="base">
              <a:buFont typeface="Arial" panose="020B0604020202020204" pitchFamily="34" charset="0"/>
              <a:buChar char="•"/>
            </a:pPr>
            <a:r>
              <a:rPr lang="en-IN" sz="900" dirty="0" smtClean="0"/>
              <a:t>Automated </a:t>
            </a:r>
            <a:r>
              <a:rPr lang="en-IN" sz="900" dirty="0"/>
              <a:t>the </a:t>
            </a:r>
            <a:r>
              <a:rPr lang="en-IN" sz="900" dirty="0" smtClean="0"/>
              <a:t>build and deployments </a:t>
            </a:r>
            <a:r>
              <a:rPr lang="en-IN" sz="900" dirty="0"/>
              <a:t>using Jenkins and its respective dependency plugins.</a:t>
            </a:r>
            <a:endParaRPr lang="en-US" sz="900" dirty="0"/>
          </a:p>
          <a:p>
            <a:pPr marL="171450" indent="-171450" eaLnBrk="0" hangingPunct="0">
              <a:buFont typeface="Arial" panose="020B0604020202020204" pitchFamily="34" charset="0"/>
              <a:buChar char="•"/>
              <a:defRPr/>
            </a:pPr>
            <a:r>
              <a:rPr lang="en-US" sz="900" dirty="0" smtClean="0"/>
              <a:t>Responsible </a:t>
            </a:r>
            <a:r>
              <a:rPr lang="en-US" sz="900" b="1" dirty="0"/>
              <a:t>for Jenkins Plug-in </a:t>
            </a:r>
            <a:r>
              <a:rPr lang="en-US" sz="900" b="1" dirty="0" smtClean="0"/>
              <a:t>management, User </a:t>
            </a:r>
            <a:r>
              <a:rPr lang="en-US" sz="900" b="1" dirty="0"/>
              <a:t>management, </a:t>
            </a:r>
            <a:r>
              <a:rPr lang="en-US" sz="900" b="1" dirty="0" smtClean="0"/>
              <a:t>trigger-Build-deploy-notify management</a:t>
            </a:r>
            <a:r>
              <a:rPr lang="en-US" sz="900" dirty="0" smtClean="0"/>
              <a:t>. </a:t>
            </a:r>
          </a:p>
          <a:p>
            <a:pPr marL="171450" indent="-171450" eaLnBrk="0" hangingPunct="0">
              <a:buFont typeface="Arial" panose="020B0604020202020204" pitchFamily="34" charset="0"/>
              <a:buChar char="•"/>
              <a:defRPr/>
            </a:pPr>
            <a:r>
              <a:rPr lang="en-US" sz="900" dirty="0" smtClean="0"/>
              <a:t>SVN administration-creation of user and groups and access management.</a:t>
            </a:r>
          </a:p>
          <a:p>
            <a:pPr marL="171450" indent="-171450" eaLnBrk="0" hangingPunct="0">
              <a:buFont typeface="Arial" panose="020B0604020202020204" pitchFamily="34" charset="0"/>
              <a:buChar char="•"/>
              <a:defRPr/>
            </a:pPr>
            <a:r>
              <a:rPr lang="en-US" sz="900" dirty="0" smtClean="0"/>
              <a:t>Key responsibility of moving the builds to QA/UAT/PRE-PROD and PROD environments .Resolving build issues.</a:t>
            </a:r>
          </a:p>
          <a:p>
            <a:pPr marL="171450" indent="-171450" eaLnBrk="0" hangingPunct="0">
              <a:buFont typeface="Arial" panose="020B0604020202020204" pitchFamily="34" charset="0"/>
              <a:buChar char="•"/>
              <a:defRPr/>
            </a:pPr>
            <a:r>
              <a:rPr lang="en-US" sz="900" dirty="0" smtClean="0"/>
              <a:t>Experienced in </a:t>
            </a:r>
            <a:r>
              <a:rPr lang="en-US" sz="900" b="1" dirty="0" smtClean="0"/>
              <a:t>SSH and TELNET </a:t>
            </a:r>
            <a:r>
              <a:rPr lang="en-US" sz="900" dirty="0" smtClean="0"/>
              <a:t>for the automation in deployment to Linux servers.</a:t>
            </a:r>
          </a:p>
          <a:p>
            <a:pPr marL="171450" indent="-171450" eaLnBrk="0" hangingPunct="0">
              <a:buFont typeface="Arial" panose="020B0604020202020204" pitchFamily="34" charset="0"/>
              <a:buChar char="•"/>
              <a:defRPr/>
            </a:pPr>
            <a:endParaRPr lang="en-US" sz="900" dirty="0"/>
          </a:p>
          <a:p>
            <a:r>
              <a:rPr lang="en-IN" sz="900" b="1" dirty="0" smtClean="0">
                <a:solidFill>
                  <a:schemeClr val="tx2">
                    <a:lumMod val="75000"/>
                  </a:schemeClr>
                </a:solidFill>
                <a:cs typeface="Times New Roman" pitchFamily="18" charset="0"/>
              </a:rPr>
              <a:t>Technologies </a:t>
            </a:r>
            <a:r>
              <a:rPr lang="en-IN" sz="900" b="1" dirty="0" err="1" smtClean="0"/>
              <a:t>Jenkins,SVN,Maven,Ant,shell</a:t>
            </a:r>
            <a:r>
              <a:rPr lang="en-IN" sz="900" b="1" dirty="0" smtClean="0"/>
              <a:t> </a:t>
            </a:r>
            <a:r>
              <a:rPr lang="en-IN" sz="900" b="1" smtClean="0"/>
              <a:t>scripting,Linux</a:t>
            </a:r>
            <a:endParaRPr lang="en-IN" sz="900" b="1" dirty="0" smtClean="0"/>
          </a:p>
          <a:p>
            <a:r>
              <a:rPr lang="en-US" altLang="ja-JP" sz="900" dirty="0">
                <a:cs typeface="Arial" panose="020B0604020202020204" pitchFamily="34" charset="0"/>
              </a:rPr>
              <a:t>	</a:t>
            </a:r>
            <a:endParaRPr lang="en-US" sz="900" b="1" u="sng" dirty="0">
              <a:solidFill>
                <a:schemeClr val="tx2">
                  <a:lumMod val="75000"/>
                </a:schemeClr>
              </a:solidFill>
              <a:cs typeface="Times New Roman" pitchFamily="18" charset="0"/>
            </a:endParaRPr>
          </a:p>
          <a:p>
            <a:pPr>
              <a:lnSpc>
                <a:spcPts val="1000"/>
              </a:lnSpc>
            </a:pPr>
            <a:r>
              <a:rPr lang="en-GB" sz="900" b="1" u="sng" dirty="0" smtClean="0">
                <a:solidFill>
                  <a:schemeClr val="tx2">
                    <a:lumMod val="75000"/>
                  </a:schemeClr>
                </a:solidFill>
                <a:cs typeface="Times New Roman" pitchFamily="18" charset="0"/>
              </a:rPr>
              <a:t>Educational Details</a:t>
            </a:r>
          </a:p>
          <a:p>
            <a:pPr>
              <a:lnSpc>
                <a:spcPts val="1000"/>
              </a:lnSpc>
            </a:pPr>
            <a:endParaRPr lang="en-GB" sz="900" b="1" u="sng" dirty="0" smtClean="0">
              <a:solidFill>
                <a:schemeClr val="tx2">
                  <a:lumMod val="75000"/>
                </a:schemeClr>
              </a:solidFill>
              <a:cs typeface="Times New Roman" pitchFamily="18" charset="0"/>
            </a:endParaRPr>
          </a:p>
          <a:p>
            <a:pPr marL="171450" indent="-171450">
              <a:lnSpc>
                <a:spcPts val="1000"/>
              </a:lnSpc>
              <a:buFont typeface="Arial" panose="020B0604020202020204" pitchFamily="34" charset="0"/>
              <a:buChar char="•"/>
            </a:pPr>
            <a:r>
              <a:rPr lang="en-US" sz="900" dirty="0">
                <a:solidFill>
                  <a:schemeClr val="accent3">
                    <a:lumMod val="50000"/>
                  </a:schemeClr>
                </a:solidFill>
                <a:latin typeface="Calibri" panose="020F0502020204030204" pitchFamily="34" charset="0"/>
                <a:cs typeface="Calibri" panose="020F0502020204030204" pitchFamily="34" charset="0"/>
              </a:rPr>
              <a:t>Bachelors : </a:t>
            </a:r>
            <a:r>
              <a:rPr lang="en-US" sz="900" dirty="0" err="1" smtClean="0">
                <a:solidFill>
                  <a:schemeClr val="accent3">
                    <a:lumMod val="50000"/>
                  </a:schemeClr>
                </a:solidFill>
                <a:latin typeface="Calibri" panose="020F0502020204030204" pitchFamily="34" charset="0"/>
                <a:cs typeface="Calibri" panose="020F0502020204030204" pitchFamily="34" charset="0"/>
              </a:rPr>
              <a:t>BTech</a:t>
            </a:r>
            <a:r>
              <a:rPr lang="en-US" sz="900" dirty="0" smtClean="0">
                <a:solidFill>
                  <a:schemeClr val="accent3">
                    <a:lumMod val="50000"/>
                  </a:schemeClr>
                </a:solidFill>
                <a:latin typeface="Calibri" panose="020F0502020204030204" pitchFamily="34" charset="0"/>
                <a:cs typeface="Calibri" panose="020F0502020204030204" pitchFamily="34" charset="0"/>
              </a:rPr>
              <a:t>(CIVIL) – SASTRA UNIVERSITY</a:t>
            </a:r>
            <a:endParaRPr lang="en-US" sz="900" dirty="0">
              <a:solidFill>
                <a:schemeClr val="accent3">
                  <a:lumMod val="50000"/>
                </a:schemeClr>
              </a:solidFill>
              <a:latin typeface="Calibri" panose="020F0502020204030204" pitchFamily="34" charset="0"/>
              <a:cs typeface="Calibri" panose="020F0502020204030204" pitchFamily="34" charset="0"/>
            </a:endParaRPr>
          </a:p>
          <a:p>
            <a:pPr marL="171450" indent="-171450">
              <a:lnSpc>
                <a:spcPts val="1000"/>
              </a:lnSpc>
              <a:buFont typeface="Arial" panose="020B0604020202020204" pitchFamily="34" charset="0"/>
              <a:buChar char="•"/>
            </a:pPr>
            <a:endParaRPr lang="en-GB" sz="900" dirty="0" smtClean="0">
              <a:latin typeface="+mj-lt"/>
              <a:cs typeface="Arial" panose="020B0604020202020204" pitchFamily="34" charset="0"/>
            </a:endParaRPr>
          </a:p>
          <a:p>
            <a:pPr marL="171450" indent="-171450">
              <a:lnSpc>
                <a:spcPts val="1000"/>
              </a:lnSpc>
              <a:buFont typeface="Arial" panose="020B0604020202020204" pitchFamily="34" charset="0"/>
              <a:buChar char="•"/>
            </a:pPr>
            <a:endParaRPr lang="en-US" sz="900" dirty="0" smtClean="0">
              <a:latin typeface="+mj-lt"/>
              <a:cs typeface="Arial" panose="020B0604020202020204" pitchFamily="34" charset="0"/>
            </a:endParaRPr>
          </a:p>
        </p:txBody>
      </p:sp>
      <p:sp>
        <p:nvSpPr>
          <p:cNvPr id="6" name="Rectangle 7"/>
          <p:cNvSpPr>
            <a:spLocks noChangeArrowheads="1"/>
          </p:cNvSpPr>
          <p:nvPr/>
        </p:nvSpPr>
        <p:spPr bwMode="auto">
          <a:xfrm>
            <a:off x="192376" y="514350"/>
            <a:ext cx="2438399" cy="4267196"/>
          </a:xfrm>
          <a:prstGeom prst="rect">
            <a:avLst/>
          </a:prstGeom>
          <a:solidFill>
            <a:srgbClr val="0083CC"/>
          </a:solidFill>
          <a:ln w="12700" algn="ctr">
            <a:solidFill>
              <a:schemeClr val="accent4">
                <a:lumMod val="75000"/>
              </a:schemeClr>
            </a:solidFill>
            <a:miter lim="800000"/>
            <a:headEnd/>
            <a:tailEnd/>
          </a:ln>
        </p:spPr>
        <p:txBody>
          <a:bodyPr lIns="137160" tIns="91440" rIns="137160" bIns="91440"/>
          <a:lstStyle/>
          <a:p>
            <a:pPr eaLnBrk="0" hangingPunct="0"/>
            <a:r>
              <a:rPr lang="en-US" sz="1000" b="1" u="sng" dirty="0">
                <a:solidFill>
                  <a:schemeClr val="bg1"/>
                </a:solidFill>
                <a:latin typeface="Arial" pitchFamily="34" charset="0"/>
                <a:cs typeface="Arial" pitchFamily="34" charset="0"/>
              </a:rPr>
              <a:t>Summary:</a:t>
            </a:r>
            <a:r>
              <a:rPr lang="en-US" sz="1000" u="sng" dirty="0">
                <a:solidFill>
                  <a:schemeClr val="bg1"/>
                </a:solidFill>
                <a:latin typeface="Arial" pitchFamily="34" charset="0"/>
                <a:cs typeface="Arial" pitchFamily="34" charset="0"/>
              </a:rPr>
              <a:t> </a:t>
            </a:r>
            <a:endParaRPr lang="en-US" sz="1000" u="sng" dirty="0" smtClean="0">
              <a:solidFill>
                <a:schemeClr val="bg1"/>
              </a:solidFill>
              <a:latin typeface="Arial" pitchFamily="34" charset="0"/>
              <a:cs typeface="Arial" pitchFamily="34" charset="0"/>
            </a:endParaRPr>
          </a:p>
          <a:p>
            <a:pPr marL="171450" indent="-171450">
              <a:buFont typeface="Arial" panose="020B0604020202020204" pitchFamily="34" charset="0"/>
              <a:buChar char="•"/>
            </a:pPr>
            <a:r>
              <a:rPr lang="en-IN" sz="900" dirty="0" smtClean="0">
                <a:solidFill>
                  <a:schemeClr val="tx1">
                    <a:lumMod val="50000"/>
                  </a:schemeClr>
                </a:solidFill>
                <a:latin typeface="+mj-lt"/>
              </a:rPr>
              <a:t>Having 3 </a:t>
            </a:r>
            <a:r>
              <a:rPr lang="en-IN" sz="900" dirty="0">
                <a:solidFill>
                  <a:schemeClr val="tx1">
                    <a:lumMod val="50000"/>
                  </a:schemeClr>
                </a:solidFill>
                <a:latin typeface="+mj-lt"/>
              </a:rPr>
              <a:t>years of IT experience as </a:t>
            </a:r>
            <a:r>
              <a:rPr lang="en-IN" sz="900" dirty="0">
                <a:solidFill>
                  <a:schemeClr val="tx1">
                    <a:lumMod val="50000"/>
                  </a:schemeClr>
                </a:solidFill>
              </a:rPr>
              <a:t>DevOps </a:t>
            </a:r>
            <a:r>
              <a:rPr lang="en-IN" sz="900" dirty="0" smtClean="0">
                <a:solidFill>
                  <a:schemeClr val="tx1">
                    <a:lumMod val="50000"/>
                  </a:schemeClr>
                </a:solidFill>
              </a:rPr>
              <a:t>Engineer-Configuration </a:t>
            </a:r>
            <a:r>
              <a:rPr lang="en-IN" sz="900" dirty="0">
                <a:solidFill>
                  <a:schemeClr val="tx1">
                    <a:lumMod val="50000"/>
                  </a:schemeClr>
                </a:solidFill>
              </a:rPr>
              <a:t>Manager, Release Manager and Infrastructure </a:t>
            </a:r>
            <a:r>
              <a:rPr lang="en-IN" sz="900" dirty="0" smtClean="0">
                <a:solidFill>
                  <a:schemeClr val="tx1">
                    <a:lumMod val="50000"/>
                  </a:schemeClr>
                </a:solidFill>
              </a:rPr>
              <a:t>admin</a:t>
            </a:r>
            <a:r>
              <a:rPr lang="en-IN" sz="900" dirty="0">
                <a:solidFill>
                  <a:schemeClr val="tx1">
                    <a:lumMod val="50000"/>
                  </a:schemeClr>
                </a:solidFill>
                <a:latin typeface="+mj-lt"/>
              </a:rPr>
              <a:t> </a:t>
            </a:r>
            <a:r>
              <a:rPr lang="en-IN" sz="900" dirty="0" smtClean="0">
                <a:solidFill>
                  <a:schemeClr val="tx1">
                    <a:lumMod val="50000"/>
                  </a:schemeClr>
                </a:solidFill>
                <a:latin typeface="+mj-lt"/>
              </a:rPr>
              <a:t>in various projects.</a:t>
            </a:r>
          </a:p>
          <a:p>
            <a:pPr marL="171450" indent="-171450">
              <a:buFont typeface="Arial" panose="020B0604020202020204" pitchFamily="34" charset="0"/>
              <a:buChar char="•"/>
            </a:pPr>
            <a:r>
              <a:rPr lang="en-IN" sz="900" dirty="0">
                <a:solidFill>
                  <a:schemeClr val="tx1">
                    <a:lumMod val="50000"/>
                  </a:schemeClr>
                </a:solidFill>
              </a:rPr>
              <a:t>Implemented </a:t>
            </a:r>
            <a:r>
              <a:rPr lang="en-IN" sz="900" dirty="0" smtClean="0">
                <a:solidFill>
                  <a:schemeClr val="tx1">
                    <a:lumMod val="50000"/>
                  </a:schemeClr>
                </a:solidFill>
              </a:rPr>
              <a:t>DevOps culture  by setting up CI CD pipeline single-handedly.</a:t>
            </a:r>
          </a:p>
          <a:p>
            <a:pPr marL="171450" indent="-171450">
              <a:buFont typeface="Arial" panose="020B0604020202020204" pitchFamily="34" charset="0"/>
              <a:buChar char="•"/>
            </a:pPr>
            <a:r>
              <a:rPr lang="en-IN" sz="900" dirty="0" smtClean="0">
                <a:solidFill>
                  <a:schemeClr val="tx1">
                    <a:lumMod val="50000"/>
                  </a:schemeClr>
                </a:solidFill>
              </a:rPr>
              <a:t>Key responsibility of maintaining/ creating branches in SVN based on clients demand and requirements.</a:t>
            </a:r>
            <a:endParaRPr lang="en-IN" sz="900" dirty="0">
              <a:solidFill>
                <a:schemeClr val="tx1">
                  <a:lumMod val="50000"/>
                </a:schemeClr>
              </a:solidFill>
              <a:latin typeface="+mj-lt"/>
            </a:endParaRPr>
          </a:p>
          <a:p>
            <a:pPr marL="171450" lvl="0" indent="-171450">
              <a:buFont typeface="Arial" panose="020B0604020202020204" pitchFamily="34" charset="0"/>
              <a:buChar char="•"/>
            </a:pPr>
            <a:r>
              <a:rPr lang="en-IN" sz="900" dirty="0" smtClean="0">
                <a:solidFill>
                  <a:schemeClr val="tx1">
                    <a:lumMod val="50000"/>
                  </a:schemeClr>
                </a:solidFill>
              </a:rPr>
              <a:t>Good Hands on Experience </a:t>
            </a:r>
            <a:r>
              <a:rPr lang="en-IN" sz="900" dirty="0">
                <a:solidFill>
                  <a:schemeClr val="tx1">
                    <a:lumMod val="50000"/>
                  </a:schemeClr>
                </a:solidFill>
              </a:rPr>
              <a:t>with </a:t>
            </a:r>
            <a:r>
              <a:rPr lang="en-IN" sz="900" b="1" dirty="0">
                <a:solidFill>
                  <a:schemeClr val="tx1">
                    <a:lumMod val="50000"/>
                  </a:schemeClr>
                </a:solidFill>
              </a:rPr>
              <a:t>CI </a:t>
            </a:r>
            <a:r>
              <a:rPr lang="en-IN" sz="900" dirty="0">
                <a:solidFill>
                  <a:schemeClr val="tx1">
                    <a:lumMod val="50000"/>
                  </a:schemeClr>
                </a:solidFill>
              </a:rPr>
              <a:t>(Continuous Integration) and </a:t>
            </a:r>
            <a:r>
              <a:rPr lang="en-IN" sz="900" b="1" dirty="0">
                <a:solidFill>
                  <a:schemeClr val="tx1">
                    <a:lumMod val="50000"/>
                  </a:schemeClr>
                </a:solidFill>
              </a:rPr>
              <a:t>CD</a:t>
            </a:r>
            <a:r>
              <a:rPr lang="en-IN" sz="900" dirty="0">
                <a:solidFill>
                  <a:schemeClr val="tx1">
                    <a:lumMod val="50000"/>
                  </a:schemeClr>
                </a:solidFill>
              </a:rPr>
              <a:t> (Continuous Deployment) by using shell </a:t>
            </a:r>
            <a:r>
              <a:rPr lang="en-IN" sz="900" dirty="0" smtClean="0">
                <a:solidFill>
                  <a:schemeClr val="tx1">
                    <a:lumMod val="50000"/>
                  </a:schemeClr>
                </a:solidFill>
              </a:rPr>
              <a:t>scripting and </a:t>
            </a:r>
            <a:r>
              <a:rPr lang="en-IN" sz="900" dirty="0">
                <a:solidFill>
                  <a:schemeClr val="tx1">
                    <a:lumMod val="50000"/>
                  </a:schemeClr>
                </a:solidFill>
              </a:rPr>
              <a:t>installing </a:t>
            </a:r>
            <a:r>
              <a:rPr lang="en-IN" sz="900" dirty="0" smtClean="0">
                <a:solidFill>
                  <a:schemeClr val="tx1">
                    <a:lumMod val="50000"/>
                  </a:schemeClr>
                </a:solidFill>
              </a:rPr>
              <a:t>the  tools Jenkins, SVN, Maven. </a:t>
            </a:r>
            <a:endParaRPr lang="en-IN" sz="900" dirty="0">
              <a:solidFill>
                <a:schemeClr val="tx1">
                  <a:lumMod val="50000"/>
                </a:schemeClr>
              </a:solidFill>
            </a:endParaRPr>
          </a:p>
          <a:p>
            <a:pPr marL="171450" lvl="0" indent="-171450">
              <a:buFont typeface="Arial" panose="020B0604020202020204" pitchFamily="34" charset="0"/>
              <a:buChar char="•"/>
            </a:pPr>
            <a:r>
              <a:rPr lang="en-IN" sz="900" dirty="0" smtClean="0">
                <a:solidFill>
                  <a:schemeClr val="tx1">
                    <a:lumMod val="50000"/>
                  </a:schemeClr>
                </a:solidFill>
              </a:rPr>
              <a:t>Creating and configuring Jenkins </a:t>
            </a:r>
            <a:r>
              <a:rPr lang="en-IN" sz="900" dirty="0" err="1" smtClean="0">
                <a:solidFill>
                  <a:schemeClr val="tx1">
                    <a:lumMod val="50000"/>
                  </a:schemeClr>
                </a:solidFill>
              </a:rPr>
              <a:t>job,plug</a:t>
            </a:r>
            <a:r>
              <a:rPr lang="en-IN" sz="900" dirty="0" smtClean="0">
                <a:solidFill>
                  <a:schemeClr val="tx1">
                    <a:lumMod val="50000"/>
                  </a:schemeClr>
                </a:solidFill>
              </a:rPr>
              <a:t>-ins and its administration.</a:t>
            </a:r>
          </a:p>
          <a:p>
            <a:pPr marL="171450" lvl="0" indent="-171450">
              <a:buFont typeface="Arial" panose="020B0604020202020204" pitchFamily="34" charset="0"/>
              <a:buChar char="•"/>
            </a:pPr>
            <a:r>
              <a:rPr lang="en-IN" sz="900" dirty="0" smtClean="0">
                <a:solidFill>
                  <a:schemeClr val="tx1">
                    <a:lumMod val="50000"/>
                  </a:schemeClr>
                </a:solidFill>
              </a:rPr>
              <a:t>Gained practical knowledge in </a:t>
            </a:r>
            <a:r>
              <a:rPr lang="en-IN" sz="900" dirty="0" err="1" smtClean="0">
                <a:solidFill>
                  <a:schemeClr val="tx1">
                    <a:lumMod val="50000"/>
                  </a:schemeClr>
                </a:solidFill>
              </a:rPr>
              <a:t>Ansible</a:t>
            </a:r>
            <a:r>
              <a:rPr lang="en-IN" sz="900" dirty="0" smtClean="0">
                <a:solidFill>
                  <a:schemeClr val="tx1">
                    <a:lumMod val="50000"/>
                  </a:schemeClr>
                </a:solidFill>
              </a:rPr>
              <a:t> </a:t>
            </a:r>
          </a:p>
          <a:p>
            <a:pPr marL="171450" lvl="0" indent="-171450">
              <a:buFont typeface="Arial" panose="020B0604020202020204" pitchFamily="34" charset="0"/>
              <a:buChar char="•"/>
            </a:pPr>
            <a:r>
              <a:rPr lang="en-IN" sz="900" dirty="0" smtClean="0">
                <a:solidFill>
                  <a:schemeClr val="tx1">
                    <a:lumMod val="50000"/>
                  </a:schemeClr>
                </a:solidFill>
              </a:rPr>
              <a:t>Worked in AWS-EC2</a:t>
            </a:r>
            <a:endParaRPr lang="en-IN" sz="900" dirty="0" smtClean="0">
              <a:solidFill>
                <a:schemeClr val="tx1">
                  <a:lumMod val="50000"/>
                </a:schemeClr>
              </a:solidFill>
            </a:endParaRPr>
          </a:p>
          <a:p>
            <a:pPr marL="171450" lvl="0" indent="-171450">
              <a:buFont typeface="Arial" panose="020B0604020202020204" pitchFamily="34" charset="0"/>
              <a:buChar char="•"/>
            </a:pPr>
            <a:endParaRPr lang="en-US" sz="700" dirty="0" smtClean="0">
              <a:solidFill>
                <a:schemeClr val="bg1"/>
              </a:solidFill>
            </a:endParaRPr>
          </a:p>
          <a:p>
            <a:r>
              <a:rPr lang="en-US" sz="1000" b="1" u="sng" dirty="0">
                <a:solidFill>
                  <a:schemeClr val="bg1"/>
                </a:solidFill>
              </a:rPr>
              <a:t>Technical Skills </a:t>
            </a:r>
          </a:p>
          <a:p>
            <a:pPr marL="171450" indent="-171450" fontAlgn="t">
              <a:buFont typeface="Arial" panose="020B0604020202020204" pitchFamily="34" charset="0"/>
              <a:buChar char="•"/>
            </a:pPr>
            <a:r>
              <a:rPr lang="en-IN" sz="900" dirty="0" err="1" smtClean="0">
                <a:solidFill>
                  <a:schemeClr val="tx1">
                    <a:lumMod val="50000"/>
                  </a:schemeClr>
                </a:solidFill>
              </a:rPr>
              <a:t>Ansible</a:t>
            </a:r>
            <a:endParaRPr lang="en-IN" sz="900" dirty="0" smtClean="0">
              <a:solidFill>
                <a:schemeClr val="tx1">
                  <a:lumMod val="50000"/>
                </a:schemeClr>
              </a:solidFill>
            </a:endParaRPr>
          </a:p>
          <a:p>
            <a:pPr marL="171450" indent="-171450" fontAlgn="t">
              <a:buFont typeface="Arial" panose="020B0604020202020204" pitchFamily="34" charset="0"/>
              <a:buChar char="•"/>
            </a:pPr>
            <a:r>
              <a:rPr lang="en-IN" sz="900" dirty="0" smtClean="0">
                <a:solidFill>
                  <a:schemeClr val="tx1">
                    <a:lumMod val="50000"/>
                  </a:schemeClr>
                </a:solidFill>
              </a:rPr>
              <a:t>AWS –EC2</a:t>
            </a:r>
          </a:p>
          <a:p>
            <a:pPr marL="171450" indent="-171450" fontAlgn="t">
              <a:buFont typeface="Arial" panose="020B0604020202020204" pitchFamily="34" charset="0"/>
              <a:buChar char="•"/>
            </a:pPr>
            <a:r>
              <a:rPr lang="en-IN" sz="900" dirty="0" smtClean="0">
                <a:solidFill>
                  <a:schemeClr val="tx1">
                    <a:lumMod val="50000"/>
                  </a:schemeClr>
                </a:solidFill>
              </a:rPr>
              <a:t>Version </a:t>
            </a:r>
            <a:r>
              <a:rPr lang="en-IN" sz="900" dirty="0">
                <a:solidFill>
                  <a:schemeClr val="tx1">
                    <a:lumMod val="50000"/>
                  </a:schemeClr>
                </a:solidFill>
              </a:rPr>
              <a:t>Control</a:t>
            </a:r>
            <a:r>
              <a:rPr lang="en-US" sz="900" dirty="0">
                <a:solidFill>
                  <a:schemeClr val="tx1">
                    <a:lumMod val="50000"/>
                  </a:schemeClr>
                </a:solidFill>
              </a:rPr>
              <a:t>: </a:t>
            </a:r>
            <a:r>
              <a:rPr lang="en-IN" sz="900" dirty="0">
                <a:solidFill>
                  <a:schemeClr val="tx1">
                    <a:lumMod val="50000"/>
                  </a:schemeClr>
                </a:solidFill>
              </a:rPr>
              <a:t>PVCS,SVN</a:t>
            </a:r>
          </a:p>
          <a:p>
            <a:pPr marL="171450" indent="-171450" fontAlgn="t">
              <a:buFont typeface="Arial" panose="020B0604020202020204" pitchFamily="34" charset="0"/>
              <a:buChar char="•"/>
            </a:pPr>
            <a:r>
              <a:rPr lang="en-IN" sz="900" dirty="0">
                <a:solidFill>
                  <a:schemeClr val="tx1">
                    <a:lumMod val="50000"/>
                  </a:schemeClr>
                </a:solidFill>
              </a:rPr>
              <a:t>Scripting </a:t>
            </a:r>
            <a:r>
              <a:rPr lang="en-IN" sz="900" dirty="0" err="1" smtClean="0">
                <a:solidFill>
                  <a:schemeClr val="tx1">
                    <a:lumMod val="50000"/>
                  </a:schemeClr>
                </a:solidFill>
              </a:rPr>
              <a:t>Language:Shell,java</a:t>
            </a:r>
            <a:endParaRPr lang="en-IN" sz="900" dirty="0">
              <a:solidFill>
                <a:schemeClr val="tx1">
                  <a:lumMod val="50000"/>
                </a:schemeClr>
              </a:solidFill>
            </a:endParaRPr>
          </a:p>
          <a:p>
            <a:pPr marL="171450" indent="-171450" fontAlgn="t">
              <a:buFont typeface="Arial" panose="020B0604020202020204" pitchFamily="34" charset="0"/>
              <a:buChar char="•"/>
            </a:pPr>
            <a:r>
              <a:rPr lang="en-IN" sz="900" dirty="0">
                <a:solidFill>
                  <a:schemeClr val="tx1">
                    <a:lumMod val="50000"/>
                  </a:schemeClr>
                </a:solidFill>
              </a:rPr>
              <a:t>Automation/Build Tools</a:t>
            </a:r>
            <a:r>
              <a:rPr lang="en-US" sz="900" dirty="0">
                <a:solidFill>
                  <a:schemeClr val="tx1">
                    <a:lumMod val="50000"/>
                  </a:schemeClr>
                </a:solidFill>
              </a:rPr>
              <a:t>: </a:t>
            </a:r>
            <a:r>
              <a:rPr lang="en-IN" sz="900" dirty="0">
                <a:solidFill>
                  <a:schemeClr val="tx1">
                    <a:lumMod val="50000"/>
                  </a:schemeClr>
                </a:solidFill>
              </a:rPr>
              <a:t>Jenkins, Maven.</a:t>
            </a:r>
          </a:p>
          <a:p>
            <a:pPr marL="171450" indent="-171450">
              <a:buFont typeface="Arial" panose="020B0604020202020204" pitchFamily="34" charset="0"/>
              <a:buChar char="•"/>
              <a:defRPr/>
            </a:pPr>
            <a:r>
              <a:rPr lang="en-US" sz="900" dirty="0">
                <a:solidFill>
                  <a:schemeClr val="tx1">
                    <a:lumMod val="50000"/>
                  </a:schemeClr>
                </a:solidFill>
              </a:rPr>
              <a:t>Application </a:t>
            </a:r>
            <a:r>
              <a:rPr lang="en-US" sz="900" dirty="0" err="1">
                <a:solidFill>
                  <a:schemeClr val="tx1">
                    <a:lumMod val="50000"/>
                  </a:schemeClr>
                </a:solidFill>
              </a:rPr>
              <a:t>Server:Apache</a:t>
            </a:r>
            <a:r>
              <a:rPr lang="en-US" sz="900" dirty="0">
                <a:solidFill>
                  <a:schemeClr val="tx1">
                    <a:lumMod val="50000"/>
                  </a:schemeClr>
                </a:solidFill>
              </a:rPr>
              <a:t> </a:t>
            </a:r>
            <a:r>
              <a:rPr lang="en-US" sz="900" dirty="0" err="1">
                <a:solidFill>
                  <a:schemeClr val="tx1">
                    <a:lumMod val="50000"/>
                  </a:schemeClr>
                </a:solidFill>
              </a:rPr>
              <a:t>Tomcat,JBOSS</a:t>
            </a:r>
            <a:endParaRPr lang="en-US" sz="900" dirty="0">
              <a:solidFill>
                <a:schemeClr val="tx1">
                  <a:lumMod val="50000"/>
                </a:schemeClr>
              </a:solidFill>
            </a:endParaRPr>
          </a:p>
          <a:p>
            <a:pPr marL="171450" indent="-171450">
              <a:buFont typeface="Arial" panose="020B0604020202020204" pitchFamily="34" charset="0"/>
              <a:buChar char="•"/>
              <a:defRPr/>
            </a:pPr>
            <a:r>
              <a:rPr lang="en-US" sz="900" dirty="0">
                <a:solidFill>
                  <a:schemeClr val="tx1">
                    <a:lumMod val="50000"/>
                  </a:schemeClr>
                </a:solidFill>
              </a:rPr>
              <a:t>Code Quality </a:t>
            </a:r>
            <a:r>
              <a:rPr lang="en-US" sz="900" dirty="0" err="1">
                <a:solidFill>
                  <a:schemeClr val="tx1">
                    <a:lumMod val="50000"/>
                  </a:schemeClr>
                </a:solidFill>
              </a:rPr>
              <a:t>Tools:Sonar</a:t>
            </a:r>
            <a:r>
              <a:rPr lang="en-US" sz="900" dirty="0">
                <a:solidFill>
                  <a:schemeClr val="tx1">
                    <a:lumMod val="50000"/>
                  </a:schemeClr>
                </a:solidFill>
              </a:rPr>
              <a:t> </a:t>
            </a:r>
            <a:r>
              <a:rPr lang="en-US" sz="900" dirty="0" err="1">
                <a:solidFill>
                  <a:schemeClr val="tx1">
                    <a:lumMod val="50000"/>
                  </a:schemeClr>
                </a:solidFill>
              </a:rPr>
              <a:t>Qube</a:t>
            </a:r>
            <a:endParaRPr lang="en-US" sz="900" dirty="0">
              <a:solidFill>
                <a:schemeClr val="tx1">
                  <a:lumMod val="50000"/>
                </a:schemeClr>
              </a:solidFill>
            </a:endParaRPr>
          </a:p>
          <a:p>
            <a:pPr marL="171450" indent="-171450" eaLnBrk="0" hangingPunct="0">
              <a:lnSpc>
                <a:spcPct val="90000"/>
              </a:lnSpc>
              <a:buFont typeface="Arial" panose="020B0604020202020204" pitchFamily="34" charset="0"/>
              <a:buChar char="•"/>
            </a:pPr>
            <a:endParaRPr lang="en-US" sz="900" dirty="0"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92993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3500</TotalTime>
  <Words>214</Words>
  <Application>Microsoft Office PowerPoint</Application>
  <PresentationFormat>On-screen Show (16:9)</PresentationFormat>
  <Paragraphs>46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Times New Roman</vt:lpstr>
      <vt:lpstr>Office Theme</vt:lpstr>
      <vt:lpstr>K.VetriSelvan-  9791249980,9082782215                                                                 Employee No.: 1055892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Infosys</dc:creator>
  <cp:lastModifiedBy>VetriSelvan Kuppan</cp:lastModifiedBy>
  <cp:revision>367</cp:revision>
  <dcterms:created xsi:type="dcterms:W3CDTF">2013-05-05T14:52:23Z</dcterms:created>
  <dcterms:modified xsi:type="dcterms:W3CDTF">2019-09-27T09:56:19Z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8a196-24eb-41bb-9b22-e6a1875a70f5_Enabled">
    <vt:lpwstr>True</vt:lpwstr>
  </property>
  <property fmtid="{D5CDD505-2E9C-101B-9397-08002B2CF9AE}" pid="3" name="MSIP_Label_7fd8a196-24eb-41bb-9b22-e6a1875a70f5_SiteId">
    <vt:lpwstr>63ce7d59-2f3e-42cd-a8cc-be764cff5eb6</vt:lpwstr>
  </property>
  <property fmtid="{D5CDD505-2E9C-101B-9397-08002B2CF9AE}" pid="4" name="MSIP_Label_7fd8a196-24eb-41bb-9b22-e6a1875a70f5_Owner">
    <vt:lpwstr>valabozu.satish@ad.infosys.com</vt:lpwstr>
  </property>
  <property fmtid="{D5CDD505-2E9C-101B-9397-08002B2CF9AE}" pid="5" name="MSIP_Label_7fd8a196-24eb-41bb-9b22-e6a1875a70f5_SetDate">
    <vt:lpwstr>2019-05-08T05:37:24.7639664Z</vt:lpwstr>
  </property>
  <property fmtid="{D5CDD505-2E9C-101B-9397-08002B2CF9AE}" pid="6" name="MSIP_Label_7fd8a196-24eb-41bb-9b22-e6a1875a70f5_Name">
    <vt:lpwstr>Public</vt:lpwstr>
  </property>
  <property fmtid="{D5CDD505-2E9C-101B-9397-08002B2CF9AE}" pid="7" name="MSIP_Label_7fd8a196-24eb-41bb-9b22-e6a1875a70f5_Application">
    <vt:lpwstr>Microsoft Azure Information Protection</vt:lpwstr>
  </property>
  <property fmtid="{D5CDD505-2E9C-101B-9397-08002B2CF9AE}" pid="8" name="MSIP_Label_7fd8a196-24eb-41bb-9b22-e6a1875a70f5_Extended_MSFT_Method">
    <vt:lpwstr>Manual</vt:lpwstr>
  </property>
  <property fmtid="{D5CDD505-2E9C-101B-9397-08002B2CF9AE}" pid="9" name="Sensitivity">
    <vt:lpwstr>Public</vt:lpwstr>
  </property>
</Properties>
</file>