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2" r:id="rId2"/>
    <p:sldId id="258" r:id="rId3"/>
    <p:sldId id="259" r:id="rId4"/>
    <p:sldId id="267" r:id="rId5"/>
    <p:sldId id="261" r:id="rId6"/>
    <p:sldId id="260" r:id="rId7"/>
    <p:sldId id="263" r:id="rId8"/>
    <p:sldId id="265" r:id="rId9"/>
    <p:sldId id="264" r:id="rId10"/>
    <p:sldId id="266"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4" autoAdjust="0"/>
    <p:restoredTop sz="94660"/>
  </p:normalViewPr>
  <p:slideViewPr>
    <p:cSldViewPr snapToGrid="0">
      <p:cViewPr varScale="1">
        <p:scale>
          <a:sx n="73" d="100"/>
          <a:sy n="73" d="100"/>
        </p:scale>
        <p:origin x="58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10/23/2019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10/23/2019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Custom Layout">
    <p:bg>
      <p:bgPr>
        <a:gradFill flip="none" rotWithShape="1">
          <a:gsLst>
            <a:gs pos="0">
              <a:schemeClr val="accent1"/>
            </a:gs>
            <a:gs pos="100000">
              <a:schemeClr val="accent1">
                <a:lumMod val="75000"/>
              </a:schemeClr>
            </a:gs>
          </a:gsLst>
          <a:lin ang="8100000" scaled="1"/>
          <a:tileRect/>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FF535D9-DD1B-FF43-869D-0198EB4F764E}"/>
              </a:ext>
            </a:extLst>
          </p:cNvPr>
          <p:cNvSpPr>
            <a:spLocks noGrp="1"/>
          </p:cNvSpPr>
          <p:nvPr>
            <p:ph type="title"/>
          </p:nvPr>
        </p:nvSpPr>
        <p:spPr>
          <a:xfrm>
            <a:off x="838200" y="365125"/>
            <a:ext cx="10515600" cy="5989179"/>
          </a:xfrm>
        </p:spPr>
        <p:txBody>
          <a:bodyPr>
            <a:normAutofit/>
          </a:bodyPr>
          <a:lstStyle>
            <a:lvl1pPr algn="ctr">
              <a:defRPr sz="9600">
                <a:solidFill>
                  <a:schemeClr val="bg1"/>
                </a:solidFill>
              </a:defRPr>
            </a:lvl1pPr>
          </a:lstStyle>
          <a:p>
            <a:r>
              <a:rPr lang="en-US"/>
              <a:t>Click to edit Master title style</a:t>
            </a:r>
          </a:p>
        </p:txBody>
      </p:sp>
    </p:spTree>
    <p:extLst>
      <p:ext uri="{BB962C8B-B14F-4D97-AF65-F5344CB8AC3E}">
        <p14:creationId xmlns:p14="http://schemas.microsoft.com/office/powerpoint/2010/main" val="1962125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10/23/2019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10/23/2019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10/23/2019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10/23/2019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 id="2147483671" r:id="rId18"/>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4471" y="1576193"/>
            <a:ext cx="8825657" cy="1651101"/>
          </a:xfrm>
        </p:spPr>
        <p:txBody>
          <a:bodyPr/>
          <a:lstStyle/>
          <a:p>
            <a:r>
              <a:rPr lang="en-US" sz="9600" dirty="0"/>
              <a:t>DEVOPS</a:t>
            </a:r>
          </a:p>
        </p:txBody>
      </p:sp>
      <p:sp>
        <p:nvSpPr>
          <p:cNvPr id="3" name="Text Placeholder 2"/>
          <p:cNvSpPr>
            <a:spLocks noGrp="1"/>
          </p:cNvSpPr>
          <p:nvPr>
            <p:ph type="body" idx="1"/>
          </p:nvPr>
        </p:nvSpPr>
        <p:spPr>
          <a:xfrm>
            <a:off x="5916706" y="3321424"/>
            <a:ext cx="8869886" cy="1855694"/>
          </a:xfrm>
        </p:spPr>
        <p:txBody>
          <a:bodyPr>
            <a:noAutofit/>
          </a:bodyPr>
          <a:lstStyle/>
          <a:p>
            <a:r>
              <a:rPr lang="en-US" altLang="en-US" b="1" dirty="0" smtClean="0">
                <a:solidFill>
                  <a:schemeClr val="bg1"/>
                </a:solidFill>
                <a:latin typeface="Aparajita" panose="020B0604020202020204" pitchFamily="34" charset="0"/>
                <a:cs typeface="Aparajita" panose="020B0604020202020204" pitchFamily="34" charset="0"/>
              </a:rPr>
              <a:t>Demo by</a:t>
            </a:r>
          </a:p>
          <a:p>
            <a:r>
              <a:rPr lang="en-US" altLang="en-US" sz="2400" b="1" dirty="0" smtClean="0">
                <a:solidFill>
                  <a:schemeClr val="bg1"/>
                </a:solidFill>
                <a:latin typeface="Aparajita" panose="020B0604020202020204" pitchFamily="34" charset="0"/>
                <a:cs typeface="Aparajita" panose="020B0604020202020204" pitchFamily="34" charset="0"/>
              </a:rPr>
              <a:t>Vetri </a:t>
            </a:r>
            <a:r>
              <a:rPr lang="en-US" altLang="en-US" sz="2400" b="1" dirty="0" err="1" smtClean="0">
                <a:solidFill>
                  <a:schemeClr val="bg1"/>
                </a:solidFill>
                <a:latin typeface="Aparajita" panose="020B0604020202020204" pitchFamily="34" charset="0"/>
                <a:cs typeface="Aparajita" panose="020B0604020202020204" pitchFamily="34" charset="0"/>
              </a:rPr>
              <a:t>selvan</a:t>
            </a:r>
            <a:r>
              <a:rPr lang="en-US" altLang="en-US" sz="2400" b="1" dirty="0" smtClean="0">
                <a:solidFill>
                  <a:schemeClr val="bg1"/>
                </a:solidFill>
                <a:latin typeface="Aparajita" panose="020B0604020202020204" pitchFamily="34" charset="0"/>
                <a:cs typeface="Aparajita" panose="020B0604020202020204" pitchFamily="34" charset="0"/>
              </a:rPr>
              <a:t> k</a:t>
            </a:r>
          </a:p>
          <a:p>
            <a:r>
              <a:rPr lang="en-US" altLang="en-US" sz="2400" b="1" dirty="0" smtClean="0">
                <a:solidFill>
                  <a:schemeClr val="bg1"/>
                </a:solidFill>
                <a:latin typeface="Aparajita" panose="020B0604020202020204" pitchFamily="34" charset="0"/>
                <a:cs typeface="Aparajita" panose="020B0604020202020204" pitchFamily="34" charset="0"/>
              </a:rPr>
              <a:t>9791249980,9082782215</a:t>
            </a:r>
            <a:endParaRPr lang="en-US" altLang="en-US" sz="2400" b="1" dirty="0">
              <a:solidFill>
                <a:schemeClr val="bg1"/>
              </a:solidFill>
              <a:latin typeface="Aparajita" panose="020B0604020202020204" pitchFamily="34" charset="0"/>
              <a:cs typeface="Aparajita" panose="020B0604020202020204" pitchFamily="34" charset="0"/>
            </a:endParaRPr>
          </a:p>
          <a:p>
            <a:endParaRPr lang="es-ES" altLang="en-US" sz="2400" b="1" dirty="0">
              <a:solidFill>
                <a:schemeClr val="tx2">
                  <a:lumMod val="50000"/>
                </a:schemeClr>
              </a:solidFill>
            </a:endParaRPr>
          </a:p>
          <a:p>
            <a:endParaRPr lang="en-US" sz="2400" dirty="0">
              <a:solidFill>
                <a:schemeClr val="tx2">
                  <a:lumMod val="50000"/>
                </a:schemeClr>
              </a:solidFill>
            </a:endParaRPr>
          </a:p>
        </p:txBody>
      </p:sp>
    </p:spTree>
    <p:extLst>
      <p:ext uri="{BB962C8B-B14F-4D97-AF65-F5344CB8AC3E}">
        <p14:creationId xmlns:p14="http://schemas.microsoft.com/office/powerpoint/2010/main" val="24390699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for Main course</a:t>
            </a:r>
            <a:endParaRPr lang="en-US" dirty="0"/>
          </a:p>
        </p:txBody>
      </p:sp>
      <p:sp>
        <p:nvSpPr>
          <p:cNvPr id="3" name="Content Placeholder 2"/>
          <p:cNvSpPr>
            <a:spLocks noGrp="1"/>
          </p:cNvSpPr>
          <p:nvPr>
            <p:ph idx="1"/>
          </p:nvPr>
        </p:nvSpPr>
        <p:spPr/>
        <p:txBody>
          <a:bodyPr/>
          <a:lstStyle/>
          <a:p>
            <a:r>
              <a:rPr lang="en-US" dirty="0"/>
              <a:t>Introduction to </a:t>
            </a:r>
            <a:r>
              <a:rPr lang="en-US" dirty="0" smtClean="0"/>
              <a:t>DevOps</a:t>
            </a:r>
            <a:endParaRPr lang="en-US" dirty="0"/>
          </a:p>
          <a:p>
            <a:r>
              <a:rPr lang="en-US" dirty="0"/>
              <a:t>GIT – A version control </a:t>
            </a:r>
            <a:r>
              <a:rPr lang="en-US" dirty="0" smtClean="0"/>
              <a:t>tool</a:t>
            </a:r>
            <a:endParaRPr lang="en-US" dirty="0"/>
          </a:p>
          <a:p>
            <a:r>
              <a:rPr lang="fr-FR" dirty="0"/>
              <a:t>Jenkins – </a:t>
            </a:r>
            <a:r>
              <a:rPr lang="fr-FR" dirty="0" err="1"/>
              <a:t>Continuous</a:t>
            </a:r>
            <a:r>
              <a:rPr lang="fr-FR" dirty="0"/>
              <a:t> </a:t>
            </a:r>
            <a:r>
              <a:rPr lang="fr-FR" dirty="0" err="1" smtClean="0"/>
              <a:t>integration</a:t>
            </a:r>
            <a:endParaRPr lang="fr-FR" dirty="0"/>
          </a:p>
          <a:p>
            <a:r>
              <a:rPr lang="en-US" dirty="0"/>
              <a:t>Docker – A containerization </a:t>
            </a:r>
            <a:r>
              <a:rPr lang="en-US" dirty="0" smtClean="0"/>
              <a:t>technology</a:t>
            </a:r>
            <a:endParaRPr lang="en-US" dirty="0"/>
          </a:p>
          <a:p>
            <a:r>
              <a:rPr lang="fr-FR" dirty="0" err="1"/>
              <a:t>Ansible</a:t>
            </a:r>
            <a:r>
              <a:rPr lang="fr-FR" dirty="0"/>
              <a:t> – A configuration Management </a:t>
            </a:r>
            <a:endParaRPr lang="fr-FR" dirty="0" smtClean="0"/>
          </a:p>
          <a:p>
            <a:r>
              <a:rPr lang="en-US" dirty="0" smtClean="0"/>
              <a:t>AWS-DevOps </a:t>
            </a:r>
            <a:r>
              <a:rPr lang="en-US" dirty="0"/>
              <a:t>on Cloud</a:t>
            </a:r>
          </a:p>
          <a:p>
            <a:endParaRPr lang="en-US" dirty="0"/>
          </a:p>
        </p:txBody>
      </p:sp>
    </p:spTree>
    <p:extLst>
      <p:ext uri="{BB962C8B-B14F-4D97-AF65-F5344CB8AC3E}">
        <p14:creationId xmlns:p14="http://schemas.microsoft.com/office/powerpoint/2010/main" val="1563052240"/>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person, indoor, table&#10;&#10;Description automatically generated">
            <a:extLst>
              <a:ext uri="{FF2B5EF4-FFF2-40B4-BE49-F238E27FC236}">
                <a16:creationId xmlns:a16="http://schemas.microsoft.com/office/drawing/2014/main" id="{3B2C183E-F3F4-4C4C-BE91-8380A2C67B47}"/>
              </a:ext>
            </a:extLst>
          </p:cNvPr>
          <p:cNvPicPr>
            <a:picLocks noChangeAspect="1"/>
          </p:cNvPicPr>
          <p:nvPr/>
        </p:nvPicPr>
        <p:blipFill rotWithShape="1">
          <a:blip r:embed="rId2"/>
          <a:srcRect t="7813" b="7813"/>
          <a:stretch/>
        </p:blipFill>
        <p:spPr>
          <a:xfrm flipH="1">
            <a:off x="-1" y="0"/>
            <a:ext cx="12192000" cy="6858000"/>
          </a:xfrm>
          <a:prstGeom prst="rect">
            <a:avLst/>
          </a:prstGeom>
          <a:effectLst/>
        </p:spPr>
      </p:pic>
      <p:sp>
        <p:nvSpPr>
          <p:cNvPr id="5" name="Triangle 4">
            <a:extLst>
              <a:ext uri="{FF2B5EF4-FFF2-40B4-BE49-F238E27FC236}">
                <a16:creationId xmlns:a16="http://schemas.microsoft.com/office/drawing/2014/main" id="{119B60A4-920B-FC4F-A088-2E0D0AE64FAD}"/>
              </a:ext>
            </a:extLst>
          </p:cNvPr>
          <p:cNvSpPr/>
          <p:nvPr/>
        </p:nvSpPr>
        <p:spPr>
          <a:xfrm rot="10800000">
            <a:off x="0" y="0"/>
            <a:ext cx="6270173" cy="6451826"/>
          </a:xfrm>
          <a:prstGeom prst="triangle">
            <a:avLst>
              <a:gd name="adj" fmla="val 100000"/>
            </a:avLst>
          </a:prstGeom>
          <a:gradFill flip="none" rotWithShape="1">
            <a:gsLst>
              <a:gs pos="0">
                <a:schemeClr val="accent5">
                  <a:alpha val="86000"/>
                </a:schemeClr>
              </a:gs>
              <a:gs pos="100000">
                <a:schemeClr val="accent4"/>
              </a:gs>
            </a:gsLst>
            <a:lin ang="16200000" scaled="1"/>
            <a:tileRect/>
          </a:gra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Light" panose="02000000000000000000" pitchFamily="2" charset="0"/>
              <a:ea typeface="Roboto Light" panose="02000000000000000000" pitchFamily="2" charset="0"/>
            </a:endParaRPr>
          </a:p>
        </p:txBody>
      </p:sp>
      <p:sp>
        <p:nvSpPr>
          <p:cNvPr id="2" name="Title 1">
            <a:extLst>
              <a:ext uri="{FF2B5EF4-FFF2-40B4-BE49-F238E27FC236}">
                <a16:creationId xmlns:a16="http://schemas.microsoft.com/office/drawing/2014/main" id="{5899067E-4005-1245-86E7-2BC5C0B2B5FC}"/>
              </a:ext>
            </a:extLst>
          </p:cNvPr>
          <p:cNvSpPr>
            <a:spLocks noGrp="1"/>
          </p:cNvSpPr>
          <p:nvPr>
            <p:ph type="title"/>
          </p:nvPr>
        </p:nvSpPr>
        <p:spPr>
          <a:xfrm>
            <a:off x="-104505" y="0"/>
            <a:ext cx="5146768" cy="5029200"/>
          </a:xfrm>
        </p:spPr>
        <p:txBody>
          <a:bodyPr>
            <a:noAutofit/>
          </a:bodyPr>
          <a:lstStyle/>
          <a:p>
            <a:pPr>
              <a:lnSpc>
                <a:spcPct val="70000"/>
              </a:lnSpc>
            </a:pPr>
            <a:r>
              <a:rPr lang="en-US" sz="5400" dirty="0" smtClean="0">
                <a:solidFill>
                  <a:schemeClr val="lt1"/>
                </a:solidFill>
                <a:latin typeface="Crimson Pro ExtraLight" pitchFamily="2" charset="77"/>
                <a:ea typeface="+mn-ea"/>
                <a:cs typeface="+mn-cs"/>
              </a:rPr>
              <a:t/>
            </a:r>
            <a:br>
              <a:rPr lang="en-US" sz="5400" dirty="0" smtClean="0">
                <a:solidFill>
                  <a:schemeClr val="lt1"/>
                </a:solidFill>
                <a:latin typeface="Crimson Pro ExtraLight" pitchFamily="2" charset="77"/>
                <a:ea typeface="+mn-ea"/>
                <a:cs typeface="+mn-cs"/>
              </a:rPr>
            </a:br>
            <a:r>
              <a:rPr lang="en-US" sz="5400" dirty="0">
                <a:solidFill>
                  <a:schemeClr val="lt1"/>
                </a:solidFill>
                <a:latin typeface="Crimson Pro ExtraLight" pitchFamily="2" charset="77"/>
                <a:ea typeface="+mn-ea"/>
                <a:cs typeface="+mn-cs"/>
              </a:rPr>
              <a:t/>
            </a:r>
            <a:br>
              <a:rPr lang="en-US" sz="5400" dirty="0">
                <a:solidFill>
                  <a:schemeClr val="lt1"/>
                </a:solidFill>
                <a:latin typeface="Crimson Pro ExtraLight" pitchFamily="2" charset="77"/>
                <a:ea typeface="+mn-ea"/>
                <a:cs typeface="+mn-cs"/>
              </a:rPr>
            </a:br>
            <a:r>
              <a:rPr lang="en-US" sz="5400" dirty="0" smtClean="0">
                <a:solidFill>
                  <a:schemeClr val="lt1"/>
                </a:solidFill>
                <a:latin typeface="Crimson Pro ExtraLight" pitchFamily="2" charset="77"/>
                <a:ea typeface="+mn-ea"/>
                <a:cs typeface="+mn-cs"/>
              </a:rPr>
              <a:t>Your </a:t>
            </a:r>
            <a:r>
              <a:rPr lang="en-US" sz="5400" dirty="0">
                <a:solidFill>
                  <a:schemeClr val="lt1"/>
                </a:solidFill>
                <a:latin typeface="Crimson Pro ExtraLight" pitchFamily="2" charset="77"/>
                <a:ea typeface="+mn-ea"/>
                <a:cs typeface="+mn-cs"/>
              </a:rPr>
              <a:t>Future Success may start here</a:t>
            </a:r>
          </a:p>
        </p:txBody>
      </p:sp>
      <p:sp>
        <p:nvSpPr>
          <p:cNvPr id="8" name="Triangle 4">
            <a:extLst>
              <a:ext uri="{FF2B5EF4-FFF2-40B4-BE49-F238E27FC236}">
                <a16:creationId xmlns:a16="http://schemas.microsoft.com/office/drawing/2014/main" id="{119B60A4-920B-FC4F-A088-2E0D0AE64FAD}"/>
              </a:ext>
            </a:extLst>
          </p:cNvPr>
          <p:cNvSpPr/>
          <p:nvPr/>
        </p:nvSpPr>
        <p:spPr>
          <a:xfrm>
            <a:off x="5524967" y="2552278"/>
            <a:ext cx="6736702" cy="4305722"/>
          </a:xfrm>
          <a:prstGeom prst="triangle">
            <a:avLst>
              <a:gd name="adj" fmla="val 100000"/>
            </a:avLst>
          </a:prstGeom>
          <a:gradFill flip="none" rotWithShape="1">
            <a:gsLst>
              <a:gs pos="0">
                <a:schemeClr val="accent5">
                  <a:alpha val="86000"/>
                </a:schemeClr>
              </a:gs>
              <a:gs pos="100000">
                <a:schemeClr val="accent4"/>
              </a:gs>
            </a:gsLst>
            <a:lin ang="16200000" scaled="1"/>
            <a:tileRect/>
          </a:gra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latin typeface="Crimson Pro ExtraLight" pitchFamily="2" charset="77"/>
              </a:rPr>
              <a:t>All The Best!</a:t>
            </a:r>
            <a:endParaRPr lang="en-US" sz="54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91081608"/>
      </p:ext>
    </p:extLst>
  </p:cSld>
  <p:clrMapOvr>
    <a:masterClrMapping/>
  </p:clrMapOvr>
  <mc:AlternateContent xmlns:mc="http://schemas.openxmlformats.org/markup-compatibility/2006">
    <mc:Choice xmlns:p14="http://schemas.microsoft.com/office/powerpoint/2010/main" Requires="p14">
      <p:transition spd="slow" p14:dur="2500">
        <p14:flythrough/>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Devops-Demo:Agenda</a:t>
            </a:r>
            <a:endParaRPr lang="en-US" dirty="0"/>
          </a:p>
        </p:txBody>
      </p:sp>
      <p:sp>
        <p:nvSpPr>
          <p:cNvPr id="3" name="Content Placeholder 2"/>
          <p:cNvSpPr>
            <a:spLocks noGrp="1"/>
          </p:cNvSpPr>
          <p:nvPr>
            <p:ph idx="1"/>
          </p:nvPr>
        </p:nvSpPr>
        <p:spPr>
          <a:xfrm>
            <a:off x="1104293" y="1853248"/>
            <a:ext cx="8946541" cy="4195481"/>
          </a:xfrm>
        </p:spPr>
        <p:txBody>
          <a:bodyPr/>
          <a:lstStyle/>
          <a:p>
            <a:pPr lvl="0"/>
            <a:r>
              <a:rPr lang="en-US" dirty="0"/>
              <a:t>Brief introduction </a:t>
            </a:r>
            <a:r>
              <a:rPr lang="en-US" dirty="0" smtClean="0"/>
              <a:t>on </a:t>
            </a:r>
            <a:r>
              <a:rPr lang="en-US" dirty="0" err="1" smtClean="0"/>
              <a:t>Devops</a:t>
            </a:r>
            <a:endParaRPr lang="en-US" dirty="0" smtClean="0"/>
          </a:p>
          <a:p>
            <a:pPr lvl="0"/>
            <a:r>
              <a:rPr lang="en-US" dirty="0" smtClean="0"/>
              <a:t>Why </a:t>
            </a:r>
            <a:r>
              <a:rPr lang="en-US" dirty="0" err="1" smtClean="0"/>
              <a:t>Devops</a:t>
            </a:r>
            <a:r>
              <a:rPr lang="en-US" dirty="0" smtClean="0"/>
              <a:t> is Needed rather than wanted</a:t>
            </a:r>
            <a:endParaRPr lang="en-US" dirty="0"/>
          </a:p>
          <a:p>
            <a:pPr lvl="0"/>
            <a:r>
              <a:rPr lang="en-US" dirty="0" smtClean="0"/>
              <a:t>CICD-A key Element in  </a:t>
            </a:r>
            <a:r>
              <a:rPr lang="en-US" dirty="0" err="1"/>
              <a:t>Devops</a:t>
            </a:r>
            <a:endParaRPr lang="en-US" dirty="0"/>
          </a:p>
          <a:p>
            <a:pPr lvl="0"/>
            <a:r>
              <a:rPr lang="en-US" dirty="0" smtClean="0"/>
              <a:t>Tools </a:t>
            </a:r>
            <a:r>
              <a:rPr lang="en-US" dirty="0" smtClean="0"/>
              <a:t>majorly used </a:t>
            </a:r>
            <a:r>
              <a:rPr lang="en-US" dirty="0"/>
              <a:t>in </a:t>
            </a:r>
            <a:r>
              <a:rPr lang="en-US" dirty="0" err="1" smtClean="0"/>
              <a:t>Devops</a:t>
            </a:r>
            <a:endParaRPr lang="en-US" dirty="0" smtClean="0"/>
          </a:p>
          <a:p>
            <a:pPr lvl="0"/>
            <a:r>
              <a:rPr lang="en-US" dirty="0" smtClean="0"/>
              <a:t>Overview of </a:t>
            </a:r>
            <a:r>
              <a:rPr lang="en-US" dirty="0" smtClean="0"/>
              <a:t>course</a:t>
            </a:r>
          </a:p>
          <a:p>
            <a:pPr lvl="0"/>
            <a:r>
              <a:rPr lang="en-US" dirty="0" smtClean="0"/>
              <a:t>Agenda of main course</a:t>
            </a:r>
            <a:endParaRPr lang="en-US" dirty="0"/>
          </a:p>
          <a:p>
            <a:endParaRPr lang="en-US" dirty="0"/>
          </a:p>
        </p:txBody>
      </p:sp>
    </p:spTree>
    <p:extLst>
      <p:ext uri="{BB962C8B-B14F-4D97-AF65-F5344CB8AC3E}">
        <p14:creationId xmlns:p14="http://schemas.microsoft.com/office/powerpoint/2010/main" val="3394407395"/>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a:t>
            </a:r>
            <a:r>
              <a:rPr lang="en-US" dirty="0" smtClean="0"/>
              <a:t>Introduction to </a:t>
            </a:r>
            <a:r>
              <a:rPr lang="en-US" dirty="0" err="1"/>
              <a:t>Devops</a:t>
            </a:r>
            <a:r>
              <a:rPr lang="en-US" dirty="0"/>
              <a:t/>
            </a:r>
            <a:br>
              <a:rPr lang="en-US" dirty="0"/>
            </a:br>
            <a:endParaRPr lang="en-US" dirty="0"/>
          </a:p>
        </p:txBody>
      </p:sp>
      <p:sp>
        <p:nvSpPr>
          <p:cNvPr id="3" name="Content Placeholder 2"/>
          <p:cNvSpPr>
            <a:spLocks noGrp="1"/>
          </p:cNvSpPr>
          <p:nvPr>
            <p:ph idx="1"/>
          </p:nvPr>
        </p:nvSpPr>
        <p:spPr>
          <a:xfrm>
            <a:off x="1103312" y="1704110"/>
            <a:ext cx="8946541" cy="4544290"/>
          </a:xfrm>
        </p:spPr>
        <p:txBody>
          <a:bodyPr/>
          <a:lstStyle/>
          <a:p>
            <a:r>
              <a:rPr lang="en-US" dirty="0" err="1"/>
              <a:t>DevOps-Development+Operations</a:t>
            </a:r>
            <a:endParaRPr lang="en-US" dirty="0"/>
          </a:p>
          <a:p>
            <a:r>
              <a:rPr lang="en-US" b="1" dirty="0" smtClean="0"/>
              <a:t>DevOps</a:t>
            </a:r>
            <a:r>
              <a:rPr lang="en-US" dirty="0"/>
              <a:t> is a </a:t>
            </a:r>
            <a:r>
              <a:rPr lang="en-US" dirty="0" smtClean="0"/>
              <a:t>methodology that </a:t>
            </a:r>
            <a:r>
              <a:rPr lang="en-US" dirty="0"/>
              <a:t>automates the processes between </a:t>
            </a:r>
            <a:r>
              <a:rPr lang="en-US" dirty="0" smtClean="0"/>
              <a:t>all IT team functions i.e., Requirement Team, software development, testing team ,Configuration Management team, </a:t>
            </a:r>
            <a:r>
              <a:rPr lang="en-US" dirty="0" smtClean="0"/>
              <a:t>Database team, Deployment team and Monitoring team.</a:t>
            </a:r>
            <a:endParaRPr lang="en-US" dirty="0" smtClean="0"/>
          </a:p>
          <a:p>
            <a:r>
              <a:rPr lang="en-US" b="1" dirty="0" smtClean="0"/>
              <a:t>DevOps </a:t>
            </a:r>
            <a:r>
              <a:rPr lang="en-US" dirty="0" smtClean="0"/>
              <a:t>is a single unit/person who/which is sole responsibility of a software from development till deployment.</a:t>
            </a:r>
          </a:p>
          <a:p>
            <a:pPr marL="0" indent="0">
              <a:buNone/>
            </a:pPr>
            <a:endParaRPr lang="en-US" dirty="0"/>
          </a:p>
        </p:txBody>
      </p:sp>
    </p:spTree>
    <p:extLst>
      <p:ext uri="{BB962C8B-B14F-4D97-AF65-F5344CB8AC3E}">
        <p14:creationId xmlns:p14="http://schemas.microsoft.com/office/powerpoint/2010/main" val="2424785154"/>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CICD-A key Element in  </a:t>
            </a:r>
            <a:r>
              <a:rPr lang="en-US" dirty="0" err="1"/>
              <a:t>Devops</a:t>
            </a:r>
            <a:r>
              <a:rPr lang="en-US" dirty="0"/>
              <a:t/>
            </a:r>
            <a:br>
              <a:rPr lang="en-US" dirty="0"/>
            </a:b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4138" y="1436914"/>
            <a:ext cx="10894423" cy="4824549"/>
          </a:xfrm>
        </p:spPr>
      </p:pic>
    </p:spTree>
    <p:extLst>
      <p:ext uri="{BB962C8B-B14F-4D97-AF65-F5344CB8AC3E}">
        <p14:creationId xmlns:p14="http://schemas.microsoft.com/office/powerpoint/2010/main" val="4097393093"/>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CICD-A key Element in  </a:t>
            </a:r>
            <a:r>
              <a:rPr lang="en-US" sz="3200" dirty="0" err="1"/>
              <a:t>Devops</a:t>
            </a:r>
            <a:r>
              <a:rPr lang="en-US" sz="3200" dirty="0"/>
              <a:t/>
            </a:r>
            <a:br>
              <a:rPr lang="en-US" sz="3200" dirty="0"/>
            </a:br>
            <a:r>
              <a:rPr lang="en-US" sz="2400" dirty="0" smtClean="0"/>
              <a:t>(Continuous Integration and Continuous Delivery)</a:t>
            </a:r>
            <a:endParaRPr lang="en-US" sz="2400" dirty="0"/>
          </a:p>
        </p:txBody>
      </p:sp>
      <p:sp>
        <p:nvSpPr>
          <p:cNvPr id="3" name="Content Placeholder 2"/>
          <p:cNvSpPr>
            <a:spLocks noGrp="1"/>
          </p:cNvSpPr>
          <p:nvPr>
            <p:ph idx="1"/>
          </p:nvPr>
        </p:nvSpPr>
        <p:spPr>
          <a:xfrm>
            <a:off x="875201" y="1664991"/>
            <a:ext cx="8946541" cy="4195481"/>
          </a:xfrm>
        </p:spPr>
        <p:txBody>
          <a:bodyPr>
            <a:normAutofit/>
          </a:bodyPr>
          <a:lstStyle/>
          <a:p>
            <a:r>
              <a:rPr lang="en-US" dirty="0" smtClean="0"/>
              <a:t>CI-CD-Continuous Integration and Continues delivery</a:t>
            </a:r>
          </a:p>
          <a:p>
            <a:r>
              <a:rPr lang="en-US" dirty="0" smtClean="0"/>
              <a:t>Continuous Integration</a:t>
            </a:r>
          </a:p>
          <a:p>
            <a:pPr lvl="1"/>
            <a:r>
              <a:rPr lang="en-US" dirty="0" smtClean="0"/>
              <a:t>Developers code integrated to one base line to avoid Integration issues</a:t>
            </a:r>
          </a:p>
          <a:p>
            <a:pPr lvl="1"/>
            <a:r>
              <a:rPr lang="en-US" dirty="0" smtClean="0"/>
              <a:t>Automated Build trigger post every commit</a:t>
            </a:r>
          </a:p>
          <a:p>
            <a:pPr lvl="1"/>
            <a:r>
              <a:rPr lang="en-US" dirty="0" smtClean="0"/>
              <a:t>Automated testing the build and publishing the test results.</a:t>
            </a:r>
          </a:p>
          <a:p>
            <a:pPr lvl="1"/>
            <a:r>
              <a:rPr lang="en-US" sz="2000" dirty="0" smtClean="0"/>
              <a:t>As </a:t>
            </a:r>
            <a:r>
              <a:rPr lang="en-US" sz="2000" dirty="0"/>
              <a:t>a result a </a:t>
            </a:r>
            <a:r>
              <a:rPr lang="en-US" sz="2000" b="1" u="sng" dirty="0"/>
              <a:t>test-driven-development</a:t>
            </a:r>
            <a:r>
              <a:rPr lang="en-US" sz="2000" dirty="0"/>
              <a:t> is </a:t>
            </a:r>
            <a:r>
              <a:rPr lang="en-US" sz="2000" dirty="0" smtClean="0"/>
              <a:t>achieved</a:t>
            </a:r>
          </a:p>
          <a:p>
            <a:r>
              <a:rPr lang="en-US" dirty="0"/>
              <a:t>Continuous Delivery</a:t>
            </a:r>
          </a:p>
          <a:p>
            <a:pPr lvl="1"/>
            <a:r>
              <a:rPr lang="en-US" dirty="0" smtClean="0"/>
              <a:t>Software is taken to higher environments with manual checkpoints</a:t>
            </a:r>
            <a:endParaRPr lang="en-US" dirty="0"/>
          </a:p>
          <a:p>
            <a:pPr marL="457200" lvl="1" indent="0">
              <a:buNone/>
            </a:pPr>
            <a:endParaRPr lang="en-US" sz="2000" dirty="0" smtClean="0"/>
          </a:p>
          <a:p>
            <a:pPr lvl="1"/>
            <a:endParaRPr lang="en-US" sz="2000" dirty="0"/>
          </a:p>
          <a:p>
            <a:pPr marL="457200" lvl="1" indent="0">
              <a:buNone/>
            </a:pPr>
            <a:endParaRPr lang="en-US" sz="2000" dirty="0" smtClean="0"/>
          </a:p>
          <a:p>
            <a:pPr marL="457200" lvl="1" indent="0">
              <a:buNone/>
            </a:pPr>
            <a:endParaRPr lang="en-US" sz="2000" dirty="0" smtClean="0"/>
          </a:p>
          <a:p>
            <a:pPr marL="457200" lvl="1" indent="0">
              <a:buNone/>
            </a:pPr>
            <a:endParaRPr lang="en-US" sz="2000" dirty="0"/>
          </a:p>
          <a:p>
            <a:pPr lvl="1"/>
            <a:endParaRPr lang="en-US" dirty="0"/>
          </a:p>
        </p:txBody>
      </p:sp>
    </p:spTree>
    <p:extLst>
      <p:ext uri="{BB962C8B-B14F-4D97-AF65-F5344CB8AC3E}">
        <p14:creationId xmlns:p14="http://schemas.microsoft.com/office/powerpoint/2010/main" val="2994291302"/>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168264"/>
          </a:xfrm>
        </p:spPr>
        <p:txBody>
          <a:bodyPr/>
          <a:lstStyle/>
          <a:p>
            <a:r>
              <a:rPr lang="en-US" dirty="0"/>
              <a:t>Why </a:t>
            </a:r>
            <a:r>
              <a:rPr lang="en-US" dirty="0" err="1" smtClean="0"/>
              <a:t>Devops</a:t>
            </a:r>
            <a:r>
              <a:rPr lang="en-US" dirty="0" smtClean="0"/>
              <a:t> is Needed</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Immediate test results post each and every check-in for a </a:t>
            </a:r>
            <a:r>
              <a:rPr lang="en-US" dirty="0"/>
              <a:t>test-driven development and Avoids manual human error</a:t>
            </a:r>
          </a:p>
          <a:p>
            <a:r>
              <a:rPr lang="en-US" dirty="0" smtClean="0"/>
              <a:t>Increases </a:t>
            </a:r>
            <a:r>
              <a:rPr lang="en-US" dirty="0"/>
              <a:t>an organization's speed to deliver applications and services. It allows organizations to serve their customers better and compete more strongly in the market.</a:t>
            </a:r>
          </a:p>
          <a:p>
            <a:r>
              <a:rPr lang="en-US" dirty="0" smtClean="0"/>
              <a:t>ensuring </a:t>
            </a:r>
            <a:r>
              <a:rPr lang="en-US" dirty="0"/>
              <a:t>that the software can be reliably released at any time and, when releasing the software, doing so manually. It aims at building, testing, and releasing software with greater speed and frequency.</a:t>
            </a:r>
          </a:p>
          <a:p>
            <a:endParaRPr lang="en-US" dirty="0"/>
          </a:p>
          <a:p>
            <a:endParaRPr lang="en-US" dirty="0"/>
          </a:p>
        </p:txBody>
      </p:sp>
    </p:spTree>
    <p:extLst>
      <p:ext uri="{BB962C8B-B14F-4D97-AF65-F5344CB8AC3E}">
        <p14:creationId xmlns:p14="http://schemas.microsoft.com/office/powerpoint/2010/main" val="2740527326"/>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majorly used in </a:t>
            </a:r>
            <a:r>
              <a:rPr lang="en-US" dirty="0" err="1"/>
              <a:t>Devops</a:t>
            </a:r>
            <a:r>
              <a:rPr lang="en-US" dirty="0"/>
              <a:t/>
            </a:r>
            <a:br>
              <a:rPr lang="en-US" dirty="0"/>
            </a:br>
            <a:endParaRPr lang="en-US" dirty="0"/>
          </a:p>
        </p:txBody>
      </p:sp>
      <p:pic>
        <p:nvPicPr>
          <p:cNvPr id="4"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944" y="1469934"/>
            <a:ext cx="11834947" cy="4800237"/>
          </a:xfrm>
          <a:prstGeom prst="rect">
            <a:avLst/>
          </a:prstGeom>
        </p:spPr>
      </p:pic>
    </p:spTree>
    <p:extLst>
      <p:ext uri="{BB962C8B-B14F-4D97-AF65-F5344CB8AC3E}">
        <p14:creationId xmlns:p14="http://schemas.microsoft.com/office/powerpoint/2010/main" val="3169165989"/>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3120502128"/>
              </p:ext>
            </p:extLst>
          </p:nvPr>
        </p:nvGraphicFramePr>
        <p:xfrm>
          <a:off x="379639" y="1821044"/>
          <a:ext cx="11572875" cy="3739576"/>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1206072135"/>
                    </a:ext>
                  </a:extLst>
                </a:gridCol>
                <a:gridCol w="2847976">
                  <a:extLst>
                    <a:ext uri="{9D8B030D-6E8A-4147-A177-3AD203B41FA5}">
                      <a16:colId xmlns:a16="http://schemas.microsoft.com/office/drawing/2014/main" val="4139862403"/>
                    </a:ext>
                  </a:extLst>
                </a:gridCol>
                <a:gridCol w="1924049">
                  <a:extLst>
                    <a:ext uri="{9D8B030D-6E8A-4147-A177-3AD203B41FA5}">
                      <a16:colId xmlns:a16="http://schemas.microsoft.com/office/drawing/2014/main" val="1010650866"/>
                    </a:ext>
                  </a:extLst>
                </a:gridCol>
                <a:gridCol w="1800225">
                  <a:extLst>
                    <a:ext uri="{9D8B030D-6E8A-4147-A177-3AD203B41FA5}">
                      <a16:colId xmlns:a16="http://schemas.microsoft.com/office/drawing/2014/main" val="9664142"/>
                    </a:ext>
                  </a:extLst>
                </a:gridCol>
                <a:gridCol w="1328740">
                  <a:extLst>
                    <a:ext uri="{9D8B030D-6E8A-4147-A177-3AD203B41FA5}">
                      <a16:colId xmlns:a16="http://schemas.microsoft.com/office/drawing/2014/main" val="1958128750"/>
                    </a:ext>
                  </a:extLst>
                </a:gridCol>
                <a:gridCol w="2528885">
                  <a:extLst>
                    <a:ext uri="{9D8B030D-6E8A-4147-A177-3AD203B41FA5}">
                      <a16:colId xmlns:a16="http://schemas.microsoft.com/office/drawing/2014/main" val="653431248"/>
                    </a:ext>
                  </a:extLst>
                </a:gridCol>
              </a:tblGrid>
              <a:tr h="971550">
                <a:tc>
                  <a:txBody>
                    <a:bodyPr/>
                    <a:lstStyle/>
                    <a:p>
                      <a:pPr algn="ctr"/>
                      <a:r>
                        <a:rPr lang="en-US" sz="1600" dirty="0" smtClean="0"/>
                        <a:t>SI No.</a:t>
                      </a:r>
                      <a:endParaRPr lang="en-US" sz="16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smtClean="0"/>
                        <a:t>SCM-Version Control</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smtClean="0"/>
                        <a:t>Containerization</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smtClean="0"/>
                        <a:t>Configuration Management</a:t>
                      </a:r>
                    </a:p>
                  </a:txBody>
                  <a:tcPr/>
                </a:tc>
                <a:tc>
                  <a:txBody>
                    <a:bodyPr/>
                    <a:lstStyle/>
                    <a:p>
                      <a:pPr algn="ctr"/>
                      <a:r>
                        <a:rPr lang="en-US" sz="1600" dirty="0" smtClean="0"/>
                        <a:t>Continuous Integration</a:t>
                      </a:r>
                      <a:endParaRPr lang="en-US" sz="1600" dirty="0"/>
                    </a:p>
                  </a:txBody>
                  <a:tcPr/>
                </a:tc>
                <a:tc>
                  <a:txBody>
                    <a:bodyPr/>
                    <a:lstStyle/>
                    <a:p>
                      <a:pPr algn="ctr"/>
                      <a:r>
                        <a:rPr lang="en-US" dirty="0" smtClean="0"/>
                        <a:t>CLOUD</a:t>
                      </a:r>
                      <a:endParaRPr lang="en-US" dirty="0"/>
                    </a:p>
                  </a:txBody>
                  <a:tcPr/>
                </a:tc>
                <a:extLst>
                  <a:ext uri="{0D108BD9-81ED-4DB2-BD59-A6C34878D82A}">
                    <a16:rowId xmlns:a16="http://schemas.microsoft.com/office/drawing/2014/main" val="2172269483"/>
                  </a:ext>
                </a:extLst>
              </a:tr>
              <a:tr h="425776">
                <a:tc>
                  <a:txBody>
                    <a:bodyPr/>
                    <a:lstStyle/>
                    <a:p>
                      <a:r>
                        <a:rPr lang="en-US" sz="1600" kern="1200" dirty="0" smtClean="0">
                          <a:solidFill>
                            <a:schemeClr val="dk1"/>
                          </a:solidFill>
                          <a:latin typeface="+mn-lt"/>
                          <a:ea typeface="+mn-ea"/>
                          <a:cs typeface="+mn-cs"/>
                        </a:rPr>
                        <a:t>1</a:t>
                      </a:r>
                      <a:endParaRPr lang="en-US" sz="1600" kern="1200" dirty="0">
                        <a:solidFill>
                          <a:schemeClr val="dk1"/>
                        </a:solidFill>
                        <a:latin typeface="+mn-lt"/>
                        <a:ea typeface="+mn-ea"/>
                        <a:cs typeface="+mn-cs"/>
                      </a:endParaRPr>
                    </a:p>
                  </a:txBody>
                  <a:tcPr/>
                </a:tc>
                <a:tc>
                  <a:txBody>
                    <a:bodyPr/>
                    <a:lstStyle/>
                    <a:p>
                      <a:r>
                        <a:rPr lang="en-US" sz="1600" kern="1200" dirty="0" smtClean="0">
                          <a:solidFill>
                            <a:schemeClr val="dk1"/>
                          </a:solidFill>
                          <a:latin typeface="+mn-lt"/>
                          <a:ea typeface="+mn-ea"/>
                          <a:cs typeface="+mn-cs"/>
                        </a:rPr>
                        <a:t>GIT HUB</a:t>
                      </a:r>
                      <a:endParaRPr lang="en-US" sz="1600" kern="1200" dirty="0">
                        <a:solidFill>
                          <a:schemeClr val="dk1"/>
                        </a:solidFill>
                        <a:latin typeface="+mn-lt"/>
                        <a:ea typeface="+mn-ea"/>
                        <a:cs typeface="+mn-cs"/>
                      </a:endParaRPr>
                    </a:p>
                  </a:txBody>
                  <a:tcPr/>
                </a:tc>
                <a:tc>
                  <a:txBody>
                    <a:bodyPr/>
                    <a:lstStyle/>
                    <a:p>
                      <a:r>
                        <a:rPr lang="en-US" sz="1600" kern="1200" dirty="0" smtClean="0">
                          <a:solidFill>
                            <a:schemeClr val="dk1"/>
                          </a:solidFill>
                          <a:latin typeface="+mn-lt"/>
                          <a:ea typeface="+mn-ea"/>
                          <a:cs typeface="+mn-cs"/>
                        </a:rPr>
                        <a:t>Docker Hub</a:t>
                      </a:r>
                      <a:endParaRPr lang="en-US" sz="1600" kern="1200" dirty="0">
                        <a:solidFill>
                          <a:schemeClr val="dk1"/>
                        </a:solidFill>
                        <a:latin typeface="+mn-lt"/>
                        <a:ea typeface="+mn-ea"/>
                        <a:cs typeface="+mn-cs"/>
                      </a:endParaRPr>
                    </a:p>
                  </a:txBody>
                  <a:tcPr/>
                </a:tc>
                <a:tc>
                  <a:txBody>
                    <a:bodyPr/>
                    <a:lstStyle/>
                    <a:p>
                      <a:r>
                        <a:rPr lang="en-US" sz="1600" kern="1200" dirty="0" err="1" smtClean="0">
                          <a:solidFill>
                            <a:schemeClr val="dk1"/>
                          </a:solidFill>
                          <a:latin typeface="+mn-lt"/>
                          <a:ea typeface="+mn-ea"/>
                          <a:cs typeface="+mn-cs"/>
                        </a:rPr>
                        <a:t>Ansible</a:t>
                      </a:r>
                      <a:endParaRPr lang="en-US" sz="1600" kern="1200" dirty="0">
                        <a:solidFill>
                          <a:schemeClr val="dk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latin typeface="+mn-lt"/>
                          <a:ea typeface="+mn-ea"/>
                          <a:cs typeface="+mn-cs"/>
                        </a:rPr>
                        <a:t>Jenkins</a:t>
                      </a:r>
                    </a:p>
                    <a:p>
                      <a:endParaRPr lang="en-US" sz="1600" kern="1200" dirty="0">
                        <a:solidFill>
                          <a:schemeClr val="dk1"/>
                        </a:solidFill>
                        <a:latin typeface="+mn-lt"/>
                        <a:ea typeface="+mn-ea"/>
                        <a:cs typeface="+mn-cs"/>
                      </a:endParaRPr>
                    </a:p>
                  </a:txBody>
                  <a:tcPr/>
                </a:tc>
                <a:tc>
                  <a:txBody>
                    <a:bodyPr/>
                    <a:lstStyle/>
                    <a:p>
                      <a:r>
                        <a:rPr lang="en-US" sz="1600" kern="1200" dirty="0" smtClean="0">
                          <a:solidFill>
                            <a:schemeClr val="dk1"/>
                          </a:solidFill>
                          <a:latin typeface="+mn-lt"/>
                          <a:ea typeface="+mn-ea"/>
                          <a:cs typeface="+mn-cs"/>
                        </a:rPr>
                        <a:t>AWS</a:t>
                      </a:r>
                      <a:endParaRPr lang="en-US" sz="1600" kern="1200" dirty="0">
                        <a:solidFill>
                          <a:schemeClr val="dk1"/>
                        </a:solidFill>
                        <a:latin typeface="+mn-lt"/>
                        <a:ea typeface="+mn-ea"/>
                        <a:cs typeface="+mn-cs"/>
                      </a:endParaRPr>
                    </a:p>
                  </a:txBody>
                  <a:tcPr/>
                </a:tc>
                <a:extLst>
                  <a:ext uri="{0D108BD9-81ED-4DB2-BD59-A6C34878D82A}">
                    <a16:rowId xmlns:a16="http://schemas.microsoft.com/office/drawing/2014/main" val="2358541546"/>
                  </a:ext>
                </a:extLst>
              </a:tr>
              <a:tr h="664912">
                <a:tc>
                  <a:txBody>
                    <a:bodyPr/>
                    <a:lstStyle/>
                    <a:p>
                      <a:r>
                        <a:rPr lang="en-US" sz="1600" kern="1200" dirty="0" smtClean="0">
                          <a:solidFill>
                            <a:schemeClr val="dk1"/>
                          </a:solidFill>
                          <a:latin typeface="+mn-lt"/>
                          <a:ea typeface="+mn-ea"/>
                          <a:cs typeface="+mn-cs"/>
                        </a:rPr>
                        <a:t>2</a:t>
                      </a:r>
                      <a:endParaRPr lang="en-US" sz="1600" kern="1200" dirty="0">
                        <a:solidFill>
                          <a:schemeClr val="dk1"/>
                        </a:solidFill>
                        <a:latin typeface="+mn-lt"/>
                        <a:ea typeface="+mn-ea"/>
                        <a:cs typeface="+mn-cs"/>
                      </a:endParaRPr>
                    </a:p>
                  </a:txBody>
                  <a:tcPr/>
                </a:tc>
                <a:tc>
                  <a:txBody>
                    <a:bodyPr/>
                    <a:lstStyle/>
                    <a:p>
                      <a:r>
                        <a:rPr lang="en-US" sz="1600" kern="1200" dirty="0" smtClean="0">
                          <a:solidFill>
                            <a:schemeClr val="dk1"/>
                          </a:solidFill>
                          <a:latin typeface="+mn-lt"/>
                          <a:ea typeface="+mn-ea"/>
                          <a:cs typeface="+mn-cs"/>
                        </a:rPr>
                        <a:t>Subversion(SVN)</a:t>
                      </a:r>
                      <a:endParaRPr lang="en-US" sz="1600" kern="1200" dirty="0">
                        <a:solidFill>
                          <a:schemeClr val="dk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latin typeface="+mn-lt"/>
                          <a:ea typeface="+mn-ea"/>
                          <a:cs typeface="+mn-cs"/>
                        </a:rPr>
                        <a:t>Kubernetes</a:t>
                      </a:r>
                    </a:p>
                  </a:txBody>
                  <a:tcPr/>
                </a:tc>
                <a:tc>
                  <a:txBody>
                    <a:bodyPr/>
                    <a:lstStyle/>
                    <a:p>
                      <a:r>
                        <a:rPr lang="en-US" sz="1600" kern="1200" dirty="0" smtClean="0">
                          <a:solidFill>
                            <a:schemeClr val="dk1"/>
                          </a:solidFill>
                          <a:latin typeface="+mn-lt"/>
                          <a:ea typeface="+mn-ea"/>
                          <a:cs typeface="+mn-cs"/>
                        </a:rPr>
                        <a:t>Chef</a:t>
                      </a:r>
                      <a:endParaRPr lang="en-US" sz="1600" kern="1200" dirty="0">
                        <a:solidFill>
                          <a:schemeClr val="dk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latin typeface="+mn-lt"/>
                          <a:ea typeface="+mn-ea"/>
                          <a:cs typeface="+mn-cs"/>
                        </a:rPr>
                        <a:t>TeamCity</a:t>
                      </a:r>
                    </a:p>
                    <a:p>
                      <a:endParaRPr lang="en-US" sz="1600" kern="1200" dirty="0">
                        <a:solidFill>
                          <a:schemeClr val="dk1"/>
                        </a:solidFill>
                        <a:latin typeface="+mn-lt"/>
                        <a:ea typeface="+mn-ea"/>
                        <a:cs typeface="+mn-cs"/>
                      </a:endParaRPr>
                    </a:p>
                  </a:txBody>
                  <a:tcPr/>
                </a:tc>
                <a:tc>
                  <a:txBody>
                    <a:bodyPr/>
                    <a:lstStyle/>
                    <a:p>
                      <a:r>
                        <a:rPr lang="en-US" sz="1600" kern="1200" dirty="0" smtClean="0">
                          <a:solidFill>
                            <a:schemeClr val="dk1"/>
                          </a:solidFill>
                          <a:latin typeface="+mn-lt"/>
                          <a:ea typeface="+mn-ea"/>
                          <a:cs typeface="+mn-cs"/>
                        </a:rPr>
                        <a:t>Azure</a:t>
                      </a:r>
                      <a:endParaRPr lang="en-US" sz="1600" kern="1200" dirty="0">
                        <a:solidFill>
                          <a:schemeClr val="dk1"/>
                        </a:solidFill>
                        <a:latin typeface="+mn-lt"/>
                        <a:ea typeface="+mn-ea"/>
                        <a:cs typeface="+mn-cs"/>
                      </a:endParaRPr>
                    </a:p>
                  </a:txBody>
                  <a:tcPr/>
                </a:tc>
                <a:extLst>
                  <a:ext uri="{0D108BD9-81ED-4DB2-BD59-A6C34878D82A}">
                    <a16:rowId xmlns:a16="http://schemas.microsoft.com/office/drawing/2014/main" val="2899475801"/>
                  </a:ext>
                </a:extLst>
              </a:tr>
              <a:tr h="944874">
                <a:tc>
                  <a:txBody>
                    <a:bodyPr/>
                    <a:lstStyle/>
                    <a:p>
                      <a:r>
                        <a:rPr lang="en-US" sz="1600" kern="1200" dirty="0" smtClean="0">
                          <a:solidFill>
                            <a:schemeClr val="dk1"/>
                          </a:solidFill>
                          <a:latin typeface="+mn-lt"/>
                          <a:ea typeface="+mn-ea"/>
                          <a:cs typeface="+mn-cs"/>
                        </a:rPr>
                        <a:t>3</a:t>
                      </a:r>
                      <a:endParaRPr lang="en-US" sz="1600" kern="1200" dirty="0">
                        <a:solidFill>
                          <a:schemeClr val="dk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latin typeface="+mn-lt"/>
                          <a:ea typeface="+mn-ea"/>
                          <a:cs typeface="+mn-cs"/>
                        </a:rPr>
                        <a:t>Team Foundation Server (TFS)</a:t>
                      </a:r>
                    </a:p>
                  </a:txBody>
                  <a:tcPr/>
                </a:tc>
                <a:tc>
                  <a:txBody>
                    <a:bodyPr/>
                    <a:lstStyle/>
                    <a:p>
                      <a:r>
                        <a:rPr lang="en-US" sz="1600" kern="1200" dirty="0" smtClean="0">
                          <a:solidFill>
                            <a:schemeClr val="dk1"/>
                          </a:solidFill>
                          <a:latin typeface="+mn-lt"/>
                          <a:ea typeface="+mn-ea"/>
                          <a:cs typeface="+mn-cs"/>
                        </a:rPr>
                        <a:t>Solaris Containers</a:t>
                      </a:r>
                      <a:endParaRPr lang="en-US" sz="1600" kern="1200" dirty="0">
                        <a:solidFill>
                          <a:schemeClr val="dk1"/>
                        </a:solidFill>
                        <a:latin typeface="+mn-lt"/>
                        <a:ea typeface="+mn-ea"/>
                        <a:cs typeface="+mn-cs"/>
                      </a:endParaRPr>
                    </a:p>
                  </a:txBody>
                  <a:tcPr/>
                </a:tc>
                <a:tc>
                  <a:txBody>
                    <a:bodyPr/>
                    <a:lstStyle/>
                    <a:p>
                      <a:r>
                        <a:rPr lang="en-US" sz="1600" kern="1200" dirty="0" smtClean="0">
                          <a:solidFill>
                            <a:schemeClr val="dk1"/>
                          </a:solidFill>
                          <a:latin typeface="+mn-lt"/>
                          <a:ea typeface="+mn-ea"/>
                          <a:cs typeface="+mn-cs"/>
                        </a:rPr>
                        <a:t>Puppet</a:t>
                      </a:r>
                      <a:endParaRPr lang="en-US" sz="1600" kern="1200" dirty="0">
                        <a:solidFill>
                          <a:schemeClr val="dk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latin typeface="+mn-lt"/>
                          <a:ea typeface="+mn-ea"/>
                          <a:cs typeface="+mn-cs"/>
                        </a:rPr>
                        <a:t>Bamboo</a:t>
                      </a:r>
                    </a:p>
                    <a:p>
                      <a:endParaRPr lang="en-US" sz="1600" kern="1200" dirty="0">
                        <a:solidFill>
                          <a:schemeClr val="dk1"/>
                        </a:solidFill>
                        <a:latin typeface="+mn-lt"/>
                        <a:ea typeface="+mn-ea"/>
                        <a:cs typeface="+mn-cs"/>
                      </a:endParaRPr>
                    </a:p>
                  </a:txBody>
                  <a:tcPr/>
                </a:tc>
                <a:tc>
                  <a:txBody>
                    <a:bodyPr/>
                    <a:lstStyle/>
                    <a:p>
                      <a:r>
                        <a:rPr lang="en-US" sz="1600" kern="1200" dirty="0" smtClean="0">
                          <a:solidFill>
                            <a:schemeClr val="dk1"/>
                          </a:solidFill>
                          <a:latin typeface="+mn-lt"/>
                          <a:ea typeface="+mn-ea"/>
                          <a:cs typeface="+mn-cs"/>
                        </a:rPr>
                        <a:t>Google Cloud Platform</a:t>
                      </a:r>
                      <a:endParaRPr lang="en-US" sz="1600" kern="1200" dirty="0">
                        <a:solidFill>
                          <a:schemeClr val="dk1"/>
                        </a:solidFill>
                        <a:latin typeface="+mn-lt"/>
                        <a:ea typeface="+mn-ea"/>
                        <a:cs typeface="+mn-cs"/>
                      </a:endParaRPr>
                    </a:p>
                  </a:txBody>
                  <a:tcPr/>
                </a:tc>
                <a:extLst>
                  <a:ext uri="{0D108BD9-81ED-4DB2-BD59-A6C34878D82A}">
                    <a16:rowId xmlns:a16="http://schemas.microsoft.com/office/drawing/2014/main" val="3467623638"/>
                  </a:ext>
                </a:extLst>
              </a:tr>
              <a:tr h="425776">
                <a:tc>
                  <a:txBody>
                    <a:bodyPr/>
                    <a:lstStyle/>
                    <a:p>
                      <a:r>
                        <a:rPr lang="en-US" sz="1600" kern="1200" dirty="0" smtClean="0">
                          <a:solidFill>
                            <a:schemeClr val="dk1"/>
                          </a:solidFill>
                          <a:latin typeface="+mn-lt"/>
                          <a:ea typeface="+mn-ea"/>
                          <a:cs typeface="+mn-cs"/>
                        </a:rPr>
                        <a:t>4</a:t>
                      </a:r>
                      <a:endParaRPr lang="en-US" sz="1600" kern="1200" dirty="0">
                        <a:solidFill>
                          <a:schemeClr val="dk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kern="1200" dirty="0" err="1" smtClean="0">
                          <a:solidFill>
                            <a:schemeClr val="dk1"/>
                          </a:solidFill>
                          <a:latin typeface="+mn-lt"/>
                          <a:ea typeface="+mn-ea"/>
                          <a:cs typeface="+mn-cs"/>
                        </a:rPr>
                        <a:t>Gerrit</a:t>
                      </a:r>
                      <a:endParaRPr lang="en-US" sz="1600" kern="1200" dirty="0" smtClean="0">
                        <a:solidFill>
                          <a:schemeClr val="dk1"/>
                        </a:solidFill>
                        <a:latin typeface="+mn-lt"/>
                        <a:ea typeface="+mn-ea"/>
                        <a:cs typeface="+mn-cs"/>
                      </a:endParaRPr>
                    </a:p>
                  </a:txBody>
                  <a:tcPr/>
                </a:tc>
                <a:tc>
                  <a:txBody>
                    <a:bodyPr/>
                    <a:lstStyle/>
                    <a:p>
                      <a:endParaRPr lang="en-US" sz="1600" kern="1200">
                        <a:solidFill>
                          <a:schemeClr val="dk1"/>
                        </a:solidFill>
                        <a:latin typeface="+mn-lt"/>
                        <a:ea typeface="+mn-ea"/>
                        <a:cs typeface="+mn-cs"/>
                      </a:endParaRPr>
                    </a:p>
                  </a:txBody>
                  <a:tcPr/>
                </a:tc>
                <a:tc>
                  <a:txBody>
                    <a:bodyPr/>
                    <a:lstStyle/>
                    <a:p>
                      <a:r>
                        <a:rPr lang="en-US" sz="1600" kern="1200" dirty="0" err="1" smtClean="0">
                          <a:solidFill>
                            <a:schemeClr val="dk1"/>
                          </a:solidFill>
                          <a:latin typeface="+mn-lt"/>
                          <a:ea typeface="+mn-ea"/>
                          <a:cs typeface="+mn-cs"/>
                        </a:rPr>
                        <a:t>SaltStack</a:t>
                      </a:r>
                      <a:endParaRPr lang="en-US" sz="1600" kern="1200" dirty="0">
                        <a:solidFill>
                          <a:schemeClr val="dk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kern="1200" dirty="0" err="1" smtClean="0">
                          <a:solidFill>
                            <a:schemeClr val="dk1"/>
                          </a:solidFill>
                          <a:latin typeface="+mn-lt"/>
                          <a:ea typeface="+mn-ea"/>
                          <a:cs typeface="+mn-cs"/>
                        </a:rPr>
                        <a:t>CircleCI</a:t>
                      </a:r>
                      <a:endParaRPr lang="en-US" sz="1600" kern="1200" dirty="0" smtClean="0">
                        <a:solidFill>
                          <a:schemeClr val="dk1"/>
                        </a:solidFill>
                        <a:latin typeface="+mn-lt"/>
                        <a:ea typeface="+mn-ea"/>
                        <a:cs typeface="+mn-cs"/>
                      </a:endParaRPr>
                    </a:p>
                    <a:p>
                      <a:endParaRPr lang="en-US" sz="1600" kern="1200" dirty="0">
                        <a:solidFill>
                          <a:schemeClr val="dk1"/>
                        </a:solidFill>
                        <a:latin typeface="+mn-lt"/>
                        <a:ea typeface="+mn-ea"/>
                        <a:cs typeface="+mn-cs"/>
                      </a:endParaRPr>
                    </a:p>
                  </a:txBody>
                  <a:tcPr/>
                </a:tc>
                <a:tc>
                  <a:txBody>
                    <a:bodyPr/>
                    <a:lstStyle/>
                    <a:p>
                      <a:endParaRPr lang="en-US" sz="1600" kern="1200" dirty="0">
                        <a:solidFill>
                          <a:schemeClr val="dk1"/>
                        </a:solidFill>
                        <a:latin typeface="+mn-lt"/>
                        <a:ea typeface="+mn-ea"/>
                        <a:cs typeface="+mn-cs"/>
                      </a:endParaRPr>
                    </a:p>
                  </a:txBody>
                  <a:tcPr/>
                </a:tc>
                <a:extLst>
                  <a:ext uri="{0D108BD9-81ED-4DB2-BD59-A6C34878D82A}">
                    <a16:rowId xmlns:a16="http://schemas.microsoft.com/office/drawing/2014/main" val="3157205636"/>
                  </a:ext>
                </a:extLst>
              </a:tr>
            </a:tbl>
          </a:graphicData>
        </a:graphic>
      </p:graphicFrame>
      <p:sp>
        <p:nvSpPr>
          <p:cNvPr id="14" name="Rectangle 13"/>
          <p:cNvSpPr/>
          <p:nvPr/>
        </p:nvSpPr>
        <p:spPr>
          <a:xfrm>
            <a:off x="379638" y="644825"/>
            <a:ext cx="9469755" cy="646331"/>
          </a:xfrm>
          <a:prstGeom prst="rect">
            <a:avLst/>
          </a:prstGeom>
        </p:spPr>
        <p:txBody>
          <a:bodyPr wrap="square">
            <a:spAutoFit/>
          </a:bodyPr>
          <a:lstStyle/>
          <a:p>
            <a:r>
              <a:rPr lang="en-US" sz="3600" dirty="0"/>
              <a:t>Tools majorly used in </a:t>
            </a:r>
            <a:r>
              <a:rPr lang="en-US" sz="3600" dirty="0" err="1"/>
              <a:t>Devops</a:t>
            </a:r>
            <a:endParaRPr lang="en-US" sz="3600" dirty="0"/>
          </a:p>
        </p:txBody>
      </p:sp>
    </p:spTree>
    <p:extLst>
      <p:ext uri="{BB962C8B-B14F-4D97-AF65-F5344CB8AC3E}">
        <p14:creationId xmlns:p14="http://schemas.microsoft.com/office/powerpoint/2010/main" val="3971844402"/>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18870"/>
          </a:xfrm>
        </p:spPr>
        <p:txBody>
          <a:bodyPr/>
          <a:lstStyle/>
          <a:p>
            <a:r>
              <a:rPr lang="en-US" dirty="0"/>
              <a:t>Overview of course</a:t>
            </a:r>
            <a:br>
              <a:rPr lang="en-US" dirty="0"/>
            </a:b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025" y="1514475"/>
            <a:ext cx="11458575" cy="4986338"/>
          </a:xfrm>
        </p:spPr>
      </p:pic>
    </p:spTree>
    <p:extLst>
      <p:ext uri="{BB962C8B-B14F-4D97-AF65-F5344CB8AC3E}">
        <p14:creationId xmlns:p14="http://schemas.microsoft.com/office/powerpoint/2010/main" val="2528105774"/>
      </p:ext>
    </p:extLst>
  </p:cSld>
  <p:clrMapOvr>
    <a:masterClrMapping/>
  </p:clrMapOvr>
  <p:transition spd="med">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766</TotalTime>
  <Words>278</Words>
  <Application>Microsoft Office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Aparajita</vt:lpstr>
      <vt:lpstr>Arial</vt:lpstr>
      <vt:lpstr>Century Gothic</vt:lpstr>
      <vt:lpstr>Crimson Pro ExtraLight</vt:lpstr>
      <vt:lpstr>Roboto Light</vt:lpstr>
      <vt:lpstr>Wingdings 3</vt:lpstr>
      <vt:lpstr>Ion</vt:lpstr>
      <vt:lpstr>DEVOPS</vt:lpstr>
      <vt:lpstr>Devops-Demo:Agenda</vt:lpstr>
      <vt:lpstr>Brief Introduction to Devops </vt:lpstr>
      <vt:lpstr>CICD-A key Element in  Devops </vt:lpstr>
      <vt:lpstr>CICD-A key Element in  Devops (Continuous Integration and Continuous Delivery)</vt:lpstr>
      <vt:lpstr>Why Devops is Needed </vt:lpstr>
      <vt:lpstr>Tools majorly used in Devops </vt:lpstr>
      <vt:lpstr>PowerPoint Presentation</vt:lpstr>
      <vt:lpstr>Overview of course </vt:lpstr>
      <vt:lpstr>Agenda for Main course</vt:lpstr>
      <vt:lpstr>  Your Future Success may start here</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DEVOPS-Demo</dc:title>
  <dc:creator>VetriSelvan Kuppan</dc:creator>
  <cp:lastModifiedBy>VetriSelvan Kuppan</cp:lastModifiedBy>
  <cp:revision>30</cp:revision>
  <dcterms:created xsi:type="dcterms:W3CDTF">2019-10-14T07:02:37Z</dcterms:created>
  <dcterms:modified xsi:type="dcterms:W3CDTF">2019-10-23T11:39:14Z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vetriselvan.kuppan@ad.infosys.com</vt:lpwstr>
  </property>
  <property fmtid="{D5CDD505-2E9C-101B-9397-08002B2CF9AE}" pid="5" name="MSIP_Label_be4b3411-284d-4d31-bd4f-bc13ef7f1fd6_SetDate">
    <vt:lpwstr>2019-10-14T08:22:40.4396142Z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ActionId">
    <vt:lpwstr>52aa6a87-879f-49b1-aea5-1680489fa7bc</vt:lpwstr>
  </property>
  <property fmtid="{D5CDD505-2E9C-101B-9397-08002B2CF9AE}" pid="9" name="MSIP_Label_be4b3411-284d-4d31-bd4f-bc13ef7f1fd6_Extended_MSFT_Method">
    <vt:lpwstr>Automatic</vt:lpwstr>
  </property>
  <property fmtid="{D5CDD505-2E9C-101B-9397-08002B2CF9AE}" pid="10" name="MSIP_Label_a0819fa7-4367-4500-ba88-dd630d977609_Enabled">
    <vt:lpwstr>True</vt:lpwstr>
  </property>
  <property fmtid="{D5CDD505-2E9C-101B-9397-08002B2CF9AE}" pid="11" name="MSIP_Label_a0819fa7-4367-4500-ba88-dd630d977609_SiteId">
    <vt:lpwstr>63ce7d59-2f3e-42cd-a8cc-be764cff5eb6</vt:lpwstr>
  </property>
  <property fmtid="{D5CDD505-2E9C-101B-9397-08002B2CF9AE}" pid="12" name="MSIP_Label_a0819fa7-4367-4500-ba88-dd630d977609_Owner">
    <vt:lpwstr>vetriselvan.kuppan@ad.infosys.com</vt:lpwstr>
  </property>
  <property fmtid="{D5CDD505-2E9C-101B-9397-08002B2CF9AE}" pid="13" name="MSIP_Label_a0819fa7-4367-4500-ba88-dd630d977609_SetDate">
    <vt:lpwstr>2019-10-14T08:22:40.4396142Z</vt:lpwstr>
  </property>
  <property fmtid="{D5CDD505-2E9C-101B-9397-08002B2CF9AE}" pid="14" name="MSIP_Label_a0819fa7-4367-4500-ba88-dd630d977609_Name">
    <vt:lpwstr>Companywide usage</vt:lpwstr>
  </property>
  <property fmtid="{D5CDD505-2E9C-101B-9397-08002B2CF9AE}" pid="15" name="MSIP_Label_a0819fa7-4367-4500-ba88-dd630d977609_Application">
    <vt:lpwstr>Microsoft Azure Information Protection</vt:lpwstr>
  </property>
  <property fmtid="{D5CDD505-2E9C-101B-9397-08002B2CF9AE}" pid="16" name="MSIP_Label_a0819fa7-4367-4500-ba88-dd630d977609_ActionId">
    <vt:lpwstr>52aa6a87-879f-49b1-aea5-1680489fa7bc</vt:lpwstr>
  </property>
  <property fmtid="{D5CDD505-2E9C-101B-9397-08002B2CF9AE}" pid="17" name="MSIP_Label_a0819fa7-4367-4500-ba88-dd630d977609_Parent">
    <vt:lpwstr>be4b3411-284d-4d31-bd4f-bc13ef7f1fd6</vt:lpwstr>
  </property>
  <property fmtid="{D5CDD505-2E9C-101B-9397-08002B2CF9AE}" pid="18" name="MSIP_Label_a0819fa7-4367-4500-ba88-dd630d977609_Extended_MSFT_Method">
    <vt:lpwstr>Automatic</vt:lpwstr>
  </property>
  <property fmtid="{D5CDD505-2E9C-101B-9397-08002B2CF9AE}" pid="19" name="Sensitivity">
    <vt:lpwstr>Internal Companywide usage</vt:lpwstr>
  </property>
</Properties>
</file>