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373" r:id="rId3"/>
    <p:sldId id="374" r:id="rId4"/>
    <p:sldId id="365" r:id="rId5"/>
    <p:sldId id="275" r:id="rId6"/>
    <p:sldId id="381" r:id="rId7"/>
    <p:sldId id="354" r:id="rId8"/>
    <p:sldId id="378" r:id="rId9"/>
    <p:sldId id="307" r:id="rId10"/>
    <p:sldId id="387" r:id="rId11"/>
    <p:sldId id="359" r:id="rId12"/>
    <p:sldId id="363" r:id="rId13"/>
    <p:sldId id="388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6918" autoAdjust="0"/>
  </p:normalViewPr>
  <p:slideViewPr>
    <p:cSldViewPr>
      <p:cViewPr varScale="1">
        <p:scale>
          <a:sx n="62" d="100"/>
          <a:sy n="62" d="100"/>
        </p:scale>
        <p:origin x="1963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28615C-64E3-E9BA-BF9E-A90692B018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0E6EE-DB18-3C9A-F3A5-4835C5E1671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9372F52-F033-4107-AEF4-ADAEC4CF43B4}" type="datetimeFigureOut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CA067EF-A8C2-EF39-B9C3-3FF273D22E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8C1BC8B-F0C4-709E-DF32-6EB4F11A4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8809E-D950-8EB5-3387-47EA34C0DE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CFA00-4B5F-6292-F180-4F8BE5148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42E24832-E51E-4DC3-B3C2-C5B8554122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54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24832-E51E-4DC3-B3C2-C5B85541226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69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41D8310-8B54-2857-DD17-90DE4DB338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84CB233E-E7E7-DDE9-149A-A41E5FB2E7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C6AD97F-C51D-5737-5D4A-52FE0D5DE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BAF6037-671F-4BE3-8B5A-C0D4B73CD0AA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9388-DC74-7C61-ED83-F28F4750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8E0A7-8F84-4796-9B77-F251F4652ABD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6B26-1D33-DCCB-E756-35A65F8D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F160-1E44-696A-7B4A-73C864E8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51F4C-6D9B-42D4-96D8-5909C3D315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92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11E4-B675-21B7-7797-8258B399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DC6CD-A7A4-46AE-AD96-537B434F71CF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A328-B774-E095-C63F-4B7576A93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1B13-AB33-DCF7-73C5-EB2901B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19221-B023-4895-9C8A-E1C8ED1A9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5F264-4FDC-13EB-89B5-893E95B1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F8222-4F71-4524-8F9F-C113B609F2D4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13C9-C457-DC37-0DAF-1084EFEE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9D879-A2ED-1C3A-563D-6CAA4A5C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15B929-5F35-401E-904D-1983C5BFE4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61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D4805-79C2-DEA7-8698-0CBFF694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D87CB-35D8-477E-A7E4-F098C3D84FF0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2FBA-2DCE-C8E1-D59F-AFA2CC12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6AB0-681C-8809-4D0F-7461F4AD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AD31D4-738E-4DB6-B833-7DCED781B6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5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31EE-C3B4-4F9E-7746-34BE6F5E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131A4-4993-48C4-A126-46A28FA38511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8C7A-3839-7478-2D7B-069FA32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A5B2-40B0-ADED-75C1-80BDC46E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94590-F095-43A1-AAB7-6D8A996BB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48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8F10FB-3E7A-3857-3A16-AB6A0671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47874-0562-4740-9BEF-63B0C2812129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AD4E27-DC38-77FC-1D01-F33BC316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C839EF-62C3-E1B1-13F8-68C40E3D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D2F47-7F33-4D98-A94A-A4D686872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65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891F18-5AC0-C89C-D94B-EBEDEBE8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D3DDD-A97C-4B43-B401-DA3195FFFB2F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027DBB-D9AE-0D48-18C1-0E78995D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2E9543-9A53-A4B5-4AC5-023ED1A5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6EED1E-D8FC-4BAB-A792-1C99C8419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16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C7E0BEA-B6E0-02A9-CBBC-4DFFEC3A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500E-8069-475D-BF17-3DE787B5B4B7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AC78D57-15CD-51F2-AB7B-2347C07B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E5B1151-7B3C-AA9E-227B-1617908C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FBDA0-CE45-40BF-97E0-4ADCBBEC3B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00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17867E3-49E2-4891-B31C-9A595C0A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796E0-048C-4946-845E-77933B8AFBDC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712C626-2EB2-9217-4C6F-CBC4859D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CEDBC08-9236-219B-37DE-3F1A46C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DD6CA-D112-4661-9C11-F10ABA968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58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53A212-CA40-F16C-39B8-188A00DA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3487D-5040-4AA2-836A-DA2254B3800B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B16970E-89B6-CDA4-127D-1484E239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50DA02-D595-A5E2-61CB-D3ECFA46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D1DB4-7C00-4DD4-984A-5C67F913CF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27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8FB947-5FAD-2A5E-F2D0-604066A1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8D424-BCD6-4D0E-979E-0D13F56D9DED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109426-6F1F-C350-B0E7-BDD802C7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1EFE8-2F02-728D-4AB1-BAC83673B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9CE22-712B-47C7-A614-8A6B143163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842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7E75DF6-2EBA-91CB-4BC9-9342AA707E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2E62BAD-410F-A129-5691-0E339432CE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ED98-27FF-0B70-C723-D70C3529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55EBCF-B908-4064-A309-BA48E5B67348}" type="datetime1">
              <a:rPr lang="en-US"/>
              <a:pPr>
                <a:defRPr/>
              </a:pPr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A0B6-00F9-2612-6607-A0E229948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B32C-C672-4EA1-FBFD-146B6876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E677EE3-44C4-4D12-81A2-DFA1A2D621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4283B2-4D8E-3B1E-4F85-A825735C4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0" y="5193059"/>
            <a:ext cx="5867400" cy="1524000"/>
          </a:xfrm>
        </p:spPr>
        <p:txBody>
          <a:bodyPr rtlCol="0">
            <a:normAutofit fontScale="2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9600" b="1" u="sng" dirty="0">
                <a:solidFill>
                  <a:srgbClr val="FF0000"/>
                </a:solidFill>
                <a:latin typeface="Cambria" pitchFamily="18" charset="0"/>
              </a:rPr>
              <a:t>Presented by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6400" b="1" dirty="0">
                <a:solidFill>
                  <a:srgbClr val="FF0000"/>
                </a:solidFill>
                <a:latin typeface="Cambria" pitchFamily="18" charset="0"/>
              </a:rPr>
              <a:t>                                  </a:t>
            </a:r>
            <a:r>
              <a:rPr lang="en-US" sz="8000" b="1" dirty="0">
                <a:solidFill>
                  <a:srgbClr val="002060"/>
                </a:solidFill>
                <a:latin typeface="Cambria" pitchFamily="18" charset="0"/>
              </a:rPr>
              <a:t>SIVAMURUGAN G (621321106098)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8000" b="1" dirty="0">
                <a:solidFill>
                  <a:srgbClr val="002060"/>
                </a:solidFill>
                <a:latin typeface="Cambria" pitchFamily="18" charset="0"/>
              </a:rPr>
              <a:t>                           TAMILSELVAN S     (621321106109)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8000" b="1" dirty="0">
                <a:solidFill>
                  <a:srgbClr val="002060"/>
                </a:solidFill>
                <a:latin typeface="Cambria" pitchFamily="18" charset="0"/>
              </a:rPr>
              <a:t>                           VETRIVEL K            (621321106115)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8000" b="1" dirty="0">
                <a:solidFill>
                  <a:srgbClr val="002060"/>
                </a:solidFill>
                <a:latin typeface="Cambria" pitchFamily="18" charset="0"/>
              </a:rPr>
              <a:t> </a:t>
            </a:r>
            <a:endParaRPr lang="en-US" sz="7200" b="1" dirty="0">
              <a:solidFill>
                <a:srgbClr val="002060"/>
              </a:solidFill>
              <a:latin typeface="Cambria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4500" b="1" dirty="0">
              <a:solidFill>
                <a:srgbClr val="002060"/>
              </a:solidFill>
              <a:latin typeface="Cambria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4500" b="1" dirty="0">
              <a:solidFill>
                <a:srgbClr val="002060"/>
              </a:solidFill>
              <a:latin typeface="Cambria" pitchFamily="18" charset="0"/>
            </a:endParaRP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7200" b="1" dirty="0">
                <a:solidFill>
                  <a:srgbClr val="002060"/>
                </a:solidFill>
                <a:latin typeface="Cambria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						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2051" name="AutoShape 2" descr="Image result for banana residues">
            <a:extLst>
              <a:ext uri="{FF2B5EF4-FFF2-40B4-BE49-F238E27FC236}">
                <a16:creationId xmlns:a16="http://schemas.microsoft.com/office/drawing/2014/main" id="{E1A0E0DB-956F-1CCD-141D-33BC4710D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052" name="AutoShape 4" descr="Image result for banana residues">
            <a:extLst>
              <a:ext uri="{FF2B5EF4-FFF2-40B4-BE49-F238E27FC236}">
                <a16:creationId xmlns:a16="http://schemas.microsoft.com/office/drawing/2014/main" id="{A25519AF-0B60-B3F2-A200-3123D72A64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BFEE90-979A-E187-8C5A-198B2CA08343}"/>
              </a:ext>
            </a:extLst>
          </p:cNvPr>
          <p:cNvSpPr/>
          <p:nvPr/>
        </p:nvSpPr>
        <p:spPr>
          <a:xfrm flipV="1">
            <a:off x="0" y="1676400"/>
            <a:ext cx="9144000" cy="7620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5" name="Slide Number Placeholder 12">
            <a:extLst>
              <a:ext uri="{FF2B5EF4-FFF2-40B4-BE49-F238E27FC236}">
                <a16:creationId xmlns:a16="http://schemas.microsoft.com/office/drawing/2014/main" id="{591E076D-06D9-668D-3386-49C139B620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5B7A49-D5CF-4B3B-83DC-FB5A8557071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1BB7A86-E4A7-7EF7-B5D9-18EF6D69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5111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TextBox 13">
            <a:extLst>
              <a:ext uri="{FF2B5EF4-FFF2-40B4-BE49-F238E27FC236}">
                <a16:creationId xmlns:a16="http://schemas.microsoft.com/office/drawing/2014/main" id="{42E28E07-FF8A-B94C-3664-C50C62BDF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2600"/>
            <a:ext cx="9144000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cap="all" dirty="0">
                <a:latin typeface="Times New Roman" pitchFamily="18" charset="0"/>
                <a:cs typeface="Times New Roman" pitchFamily="18" charset="0"/>
              </a:rPr>
              <a:t>20EC506L – Mini PROJECT – I </a:t>
            </a:r>
          </a:p>
          <a:p>
            <a:pPr algn="ctr">
              <a:defRPr/>
            </a:pPr>
            <a:r>
              <a:rPr lang="en-US" altLang="en-US" sz="2000" b="1" cap="all" dirty="0">
                <a:latin typeface="Times New Roman" pitchFamily="18" charset="0"/>
                <a:cs typeface="Times New Roman" pitchFamily="18" charset="0"/>
              </a:rPr>
              <a:t>FIRST review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>
              <a:solidFill>
                <a:srgbClr val="002060"/>
              </a:solidFill>
              <a:latin typeface="Cambria" pitchFamily="18" charset="0"/>
              <a:cs typeface="Arial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b="1" dirty="0">
                <a:latin typeface="Adobe Garamond Pro Bold" pitchFamily="18" charset="0"/>
                <a:cs typeface="Arial" charset="0"/>
              </a:rPr>
              <a:t>REAL TIME IMAGE BASED SMART VOTING  SYSTEM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IN" sz="3200" b="1" dirty="0">
              <a:latin typeface="Adobe Garamond Pro Bold" pitchFamily="18" charset="0"/>
              <a:cs typeface="Arial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>
              <a:solidFill>
                <a:srgbClr val="002060"/>
              </a:solidFill>
              <a:latin typeface="Cambria" pitchFamily="18" charset="0"/>
              <a:cs typeface="Arial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Cambria" pitchFamily="18" charset="0"/>
                <a:cs typeface="Arial" charset="0"/>
              </a:rPr>
              <a:t>ACADEMIC YEAR: 2023-2024                  BATCH NO: 19                     YEAR/SEMESTER: III/V 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E54E1553-4CF1-0CF2-78EB-8CECBDC11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KONGUNADU COLLEGE OF ENGINEERING AND TECHNOLOGY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Tholurpatti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(P.O), </a:t>
            </a:r>
            <a:r>
              <a:rPr lang="en-US" alt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Thottiam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–T.K, </a:t>
            </a:r>
            <a:r>
              <a:rPr lang="en-US" alt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Trichy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621 215. </a:t>
            </a:r>
          </a:p>
          <a:p>
            <a:pPr algn="ctr" eaLnBrk="1" hangingPunct="1"/>
            <a:r>
              <a:rPr lang="en-US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(Approved by AICTE, New Delhi &amp; Affiliated to Anna University, Chennai, Accredited by NBA (CSE, ECE &amp; EEE),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Accredited by NACC with B++ Grade, Recognized by UGC with 2 (f) &amp; 12(B) and ISO 9001:2015 certified Institution)</a:t>
            </a:r>
          </a:p>
          <a:p>
            <a:pPr algn="ctr" eaLnBrk="1" hangingPunct="1"/>
            <a:r>
              <a:rPr lang="en-US" alt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</a:p>
          <a:p>
            <a:pPr algn="ctr" eaLnBrk="1" hangingPunct="1"/>
            <a:endParaRPr lang="en-US" altLang="en-US" sz="13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Rectangle 12">
            <a:extLst>
              <a:ext uri="{FF2B5EF4-FFF2-40B4-BE49-F238E27FC236}">
                <a16:creationId xmlns:a16="http://schemas.microsoft.com/office/drawing/2014/main" id="{A9565B0F-D4F0-ED0D-56C3-0EA67214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80702"/>
            <a:ext cx="4038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ambria" panose="02040503050406030204" pitchFamily="18" charset="0"/>
              </a:rPr>
              <a:t>GUIDEDED BY                                                                                                                                                               </a:t>
            </a:r>
            <a:r>
              <a:rPr lang="en-US" alt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Dr. B. UMARANI  ME.,(</a:t>
            </a:r>
            <a:r>
              <a:rPr lang="en-US" altLang="en-US" sz="2000" b="1" dirty="0" err="1">
                <a:solidFill>
                  <a:srgbClr val="002060"/>
                </a:solidFill>
                <a:latin typeface="Cambria" panose="02040503050406030204" pitchFamily="18" charset="0"/>
              </a:rPr>
              <a:t>Ph.D</a:t>
            </a:r>
            <a:r>
              <a:rPr lang="en-US" alt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),                                                                              Prof ECE,</a:t>
            </a:r>
          </a:p>
          <a:p>
            <a:pPr eaLnBrk="1" hangingPunct="1"/>
            <a:r>
              <a:rPr lang="en-IN" altLang="en-US" sz="2000" b="1" dirty="0">
                <a:solidFill>
                  <a:srgbClr val="002060"/>
                </a:solidFill>
                <a:latin typeface="Cambria" panose="02040503050406030204" pitchFamily="18" charset="0"/>
              </a:rPr>
              <a:t>KNCET</a:t>
            </a:r>
            <a:r>
              <a:rPr lang="en-IN" altLang="en-US" b="1" dirty="0">
                <a:solidFill>
                  <a:srgbClr val="002060"/>
                </a:solidFill>
                <a:latin typeface="Cambria" panose="02040503050406030204" pitchFamily="18" charset="0"/>
              </a:rPr>
              <a:t>.</a:t>
            </a:r>
            <a:endParaRPr lang="en-US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C12F8A9-2842-B174-9006-BAC539D4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lvl="2"/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language</a:t>
            </a:r>
          </a:p>
          <a:p>
            <a:pPr lvl="2"/>
            <a:endParaRPr lang="en-US" altLang="en-US" sz="3600" dirty="0"/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en-US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Slide Number Placeholder 14">
            <a:extLst>
              <a:ext uri="{FF2B5EF4-FFF2-40B4-BE49-F238E27FC236}">
                <a16:creationId xmlns:a16="http://schemas.microsoft.com/office/drawing/2014/main" id="{7C232193-6CA3-66CA-FB9B-4F16222230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5E383B6-C678-43FA-B6E2-67766372020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263347-55E8-CA39-15C9-50DA2E1C3502}"/>
              </a:ext>
            </a:extLst>
          </p:cNvPr>
          <p:cNvSpPr/>
          <p:nvPr/>
        </p:nvSpPr>
        <p:spPr>
          <a:xfrm>
            <a:off x="533400" y="1295400"/>
            <a:ext cx="8077200" cy="460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2" name="Title 6">
            <a:extLst>
              <a:ext uri="{FF2B5EF4-FFF2-40B4-BE49-F238E27FC236}">
                <a16:creationId xmlns:a16="http://schemas.microsoft.com/office/drawing/2014/main" id="{CFF85DCC-B2AE-D268-49F1-4A5E59A2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6DB52FAF-9E6E-AB80-2BE1-6DF6621E23DC}"/>
              </a:ext>
            </a:extLst>
          </p:cNvPr>
          <p:cNvSpPr txBox="1">
            <a:spLocks/>
          </p:cNvSpPr>
          <p:nvPr/>
        </p:nvSpPr>
        <p:spPr bwMode="auto">
          <a:xfrm>
            <a:off x="381000" y="3032919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 REQUIREMENTS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417B29-0ADB-AD09-AC6C-278B95F2A308}"/>
              </a:ext>
            </a:extLst>
          </p:cNvPr>
          <p:cNvSpPr/>
          <p:nvPr/>
        </p:nvSpPr>
        <p:spPr>
          <a:xfrm>
            <a:off x="304800" y="3802856"/>
            <a:ext cx="8077200" cy="460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E7C02F-AB8C-0FA4-B217-B748B777BC82}"/>
              </a:ext>
            </a:extLst>
          </p:cNvPr>
          <p:cNvSpPr txBox="1">
            <a:spLocks/>
          </p:cNvSpPr>
          <p:nvPr/>
        </p:nvSpPr>
        <p:spPr bwMode="auto">
          <a:xfrm>
            <a:off x="-304800" y="4191000"/>
            <a:ext cx="8229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device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connection</a:t>
            </a:r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198A7959-B5C4-E7AC-377E-5892AADF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89471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9739566D-2032-487D-9DBC-EDA4CB28546C}" type="slidenum">
              <a:rPr lang="en-US" altLang="en-US" smtClean="0">
                <a:solidFill>
                  <a:srgbClr val="898989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F54B07A-92B6-928D-F9F1-88817617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ED4674A-D80C-D67E-CAC8-024C6090A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400" b="1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400" b="1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15364" name="Slide Number Placeholder 19">
            <a:extLst>
              <a:ext uri="{FF2B5EF4-FFF2-40B4-BE49-F238E27FC236}">
                <a16:creationId xmlns:a16="http://schemas.microsoft.com/office/drawing/2014/main" id="{99D80199-BECB-EB34-5BD7-8186AC413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16C8BA9-B273-41EF-893A-C4234D8D428C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682A54-9ACE-691B-EC72-BCFA5177E088}"/>
              </a:ext>
            </a:extLst>
          </p:cNvPr>
          <p:cNvSpPr/>
          <p:nvPr/>
        </p:nvSpPr>
        <p:spPr>
          <a:xfrm>
            <a:off x="533400" y="762000"/>
            <a:ext cx="8077200" cy="460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678" name="Content Placeholder 2">
            <a:extLst>
              <a:ext uri="{FF2B5EF4-FFF2-40B4-BE49-F238E27FC236}">
                <a16:creationId xmlns:a16="http://schemas.microsoft.com/office/drawing/2014/main" id="{55CEDC87-BFF0-883D-1DF5-75D01B8F950F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839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lvl="0" indent="-457200" algn="just" eaLnBrk="1" hangingPunct="1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Geetha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V. R., &amp; Lakshmi, P. (2019). Facial recognition- based voting system. International Journal of Engineering and Advanced Technology, 9(2), 562-568.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Tokhi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M. O.,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Ghaderi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J., &amp; El-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Tarhuni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M. E. (2019). A face recognition-based electronic voting system using neural networks. In 2019 International Conference on Machine Learning and Data Engineering (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iCMLDE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(pp. 173-177). IEEE.</a:t>
            </a:r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Jena, J. R., &amp; Panda, S. (2021). A secure and efficient face recognition-based electronic voting system. Journal of Ambient Intelligence and Humanized Computing, 12(1), 633-643.</a:t>
            </a:r>
          </a:p>
          <a:p>
            <a:pPr marL="457200" lvl="0" indent="-457200" algn="just" eaLnBrk="1" hangingPunct="1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Singh, R. K., </a:t>
            </a:r>
            <a:r>
              <a:rPr lang="en-US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Tiwari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A. K., &amp; Kumar, A. (2021). A biometric-based secure electronic voting system using face recognition. International Journal of Computational Intelligence and Informatics, 10(1), 1- 15.</a:t>
            </a:r>
          </a:p>
          <a:p>
            <a:pPr marL="457200" lvl="0" indent="-457200" algn="just" eaLnBrk="1" hangingPunct="1">
              <a:buFont typeface="+mj-lt"/>
              <a:buAutoNum type="arabicPeriod"/>
              <a:defRPr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buFont typeface="+mj-lt"/>
              <a:buAutoNum type="arabicPeriod"/>
              <a:defRPr/>
            </a:pPr>
            <a:endParaRPr lang="en-US" alt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16D9890-9893-37C6-77BD-90432F05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FF0000"/>
                </a:solidFill>
                <a:latin typeface="Cambria" panose="02040503050406030204" pitchFamily="18" charset="0"/>
              </a:rPr>
              <a:t>Contd..</a:t>
            </a:r>
            <a:endParaRPr lang="en-US" altLang="en-US" sz="3600" b="1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05D4A93-1EDB-DF26-27A2-E5985FABD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400" b="1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en-US" sz="2400" b="1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  <a:p>
            <a:pPr eaLnBrk="1" hangingPunct="1"/>
            <a:endParaRPr lang="en-US" altLang="en-US">
              <a:latin typeface="Cambria" panose="02040503050406030204" pitchFamily="18" charset="0"/>
            </a:endParaRPr>
          </a:p>
        </p:txBody>
      </p:sp>
      <p:sp>
        <p:nvSpPr>
          <p:cNvPr id="16388" name="Slide Number Placeholder 19">
            <a:extLst>
              <a:ext uri="{FF2B5EF4-FFF2-40B4-BE49-F238E27FC236}">
                <a16:creationId xmlns:a16="http://schemas.microsoft.com/office/drawing/2014/main" id="{DA6E9873-DFEF-64F1-F1FD-3CB33C5A5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40A5459-9F96-4DF1-88FE-47991BFD8F3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219B-8DB1-E32F-6230-C5C653F81DEB}"/>
              </a:ext>
            </a:extLst>
          </p:cNvPr>
          <p:cNvSpPr/>
          <p:nvPr/>
        </p:nvSpPr>
        <p:spPr>
          <a:xfrm>
            <a:off x="533400" y="762000"/>
            <a:ext cx="8077200" cy="460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4" name="Content Placeholder 2">
            <a:extLst>
              <a:ext uri="{FF2B5EF4-FFF2-40B4-BE49-F238E27FC236}">
                <a16:creationId xmlns:a16="http://schemas.microsoft.com/office/drawing/2014/main" id="{529EB31F-3EFB-CFDC-2DB3-74FE65703F90}"/>
              </a:ext>
            </a:extLst>
          </p:cNvPr>
          <p:cNvSpPr txBox="1">
            <a:spLocks/>
          </p:cNvSpPr>
          <p:nvPr/>
        </p:nvSpPr>
        <p:spPr bwMode="auto">
          <a:xfrm>
            <a:off x="266700" y="457200"/>
            <a:ext cx="8724900" cy="6248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buNone/>
              <a:defRPr/>
            </a:pPr>
            <a:endParaRPr lang="en-US" sz="23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5. Kumar, S., 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Sivasankar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M. V., &amp; 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Krishnamoorthy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S. (2019). Face                     recognition based secured voting system using machine learning. In  2019 IEEE International Conference on System, Computation,  Automation and Networking (ICSCAN) (pp. 1-6). IEEE.</a:t>
            </a:r>
            <a:endParaRPr lang="en-IN" sz="23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1" hangingPunct="1">
              <a:buNone/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Yurtay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E. (2020). Secure Electronic Voting System with Face Recognition. In 2020 International Congress on Human-Computer Interaction, Optimization and Robotic Applications (HORA) (pp. 1-5). IEEE.</a:t>
            </a:r>
            <a:endParaRPr lang="en-IN" sz="23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None/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7. Devi, P. S., &amp; 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Sheeba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J. (2020). Smart and secure voting system using facial recognition and OTP. In 2020 International Conference on Inventive Research in Computing Applications (pp. 1090-1096). IEEE.</a:t>
            </a:r>
          </a:p>
          <a:p>
            <a:pPr marL="0" lvl="0" indent="0" algn="just" eaLnBrk="1" hangingPunct="1">
              <a:buNone/>
              <a:defRPr/>
            </a:pP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Feng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G., Chen, Y., &amp; Jiang, Y. (2021). Design and Implementation of Secure E-voting System Based on Face Recognition and </a:t>
            </a:r>
            <a:r>
              <a:rPr lang="en-US" sz="23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Blockchain</a:t>
            </a:r>
            <a:r>
              <a:rPr lang="en-US" sz="23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Journal of Physics: Conference Series, 1888(1), 012123.</a:t>
            </a:r>
            <a:endParaRPr lang="en-IN" sz="23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buNone/>
              <a:defRPr/>
            </a:pPr>
            <a:endParaRPr lang="en-IN" sz="23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38C9DB69-CF99-89A4-4A1C-810FA64F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1066800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en-IN" altLang="en-US" sz="5400" dirty="0">
                <a:solidFill>
                  <a:srgbClr val="FF0000"/>
                </a:solidFill>
                <a:latin typeface="Elephant" pitchFamily="18" charset="0"/>
                <a:cs typeface="Times New Roman" panose="02020603050405020304" pitchFamily="18" charset="0"/>
              </a:rPr>
              <a:t>THANK</a:t>
            </a:r>
            <a:endParaRPr lang="en-IN" altLang="en-US" sz="6000" dirty="0">
              <a:solidFill>
                <a:srgbClr val="FF0000"/>
              </a:solidFill>
              <a:latin typeface="Elephant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IN" altLang="en-US" sz="6000" dirty="0">
                <a:solidFill>
                  <a:srgbClr val="FF0000"/>
                </a:solidFill>
                <a:latin typeface="Elephant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5400" dirty="0">
                <a:solidFill>
                  <a:srgbClr val="FF0000"/>
                </a:solidFill>
                <a:latin typeface="Elephant" pitchFamily="18" charset="0"/>
                <a:cs typeface="Times New Roman" panose="02020603050405020304" pitchFamily="18" charset="0"/>
              </a:rPr>
              <a:t>YOU</a:t>
            </a:r>
            <a:endParaRPr lang="en-US" altLang="en-US" sz="5400" dirty="0">
              <a:solidFill>
                <a:srgbClr val="FF0000"/>
              </a:solidFill>
              <a:latin typeface="Elephant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B2E1AB38-FFA4-42CD-3004-856E5E45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A608EB-86A6-4E7C-A7DD-FF18F9E3585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>
            <a:extLst>
              <a:ext uri="{FF2B5EF4-FFF2-40B4-BE49-F238E27FC236}">
                <a16:creationId xmlns:a16="http://schemas.microsoft.com/office/drawing/2014/main" id="{0A9363E0-D6E0-7E7F-0649-93F8C7D1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era characterized by technological advancements , traditional voting methods are being reimagined to ensure greater accessibility , transparency in the democratic process.  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real-time image based smart voting system is a voting system that uses image processing and facial recognition technology to identify and authenticate voters in real time.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system can be used to improve the security and efficiency of elections, as it can help to prevent voter cheat and impersonation. </a:t>
            </a:r>
          </a:p>
        </p:txBody>
      </p:sp>
      <p:sp>
        <p:nvSpPr>
          <p:cNvPr id="3076" name="Slide Number Placeholder 14">
            <a:extLst>
              <a:ext uri="{FF2B5EF4-FFF2-40B4-BE49-F238E27FC236}">
                <a16:creationId xmlns:a16="http://schemas.microsoft.com/office/drawing/2014/main" id="{2A78CC39-2280-B50D-45CA-65BB6EC5B6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36DEFEA-AFE8-4F50-B6A8-5AA7A163A7C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85D758-CD08-233F-7540-6CB3BEDA3B31}"/>
              </a:ext>
            </a:extLst>
          </p:cNvPr>
          <p:cNvSpPr/>
          <p:nvPr/>
        </p:nvSpPr>
        <p:spPr>
          <a:xfrm>
            <a:off x="533400" y="944563"/>
            <a:ext cx="8077200" cy="460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Title 6">
            <a:extLst>
              <a:ext uri="{FF2B5EF4-FFF2-40B4-BE49-F238E27FC236}">
                <a16:creationId xmlns:a16="http://schemas.microsoft.com/office/drawing/2014/main" id="{D77BE962-4B22-AD9E-247B-365E865C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461F2FF5-524A-4E2F-B512-AE7E32945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4864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voter arrives at the polling station and presents their identification document to an election official.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election official scans the document and the voter's image is captured by the camera . The facial recognition software compares the voter's image to the images in the database.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voter is identified as a registered voter, they are allowed to cast their vote 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voter casts their vote by entering their PIN or fingerprint on the voting terminal . The vote is then recorded in the database.</a:t>
            </a:r>
          </a:p>
        </p:txBody>
      </p:sp>
      <p:sp>
        <p:nvSpPr>
          <p:cNvPr id="4100" name="Slide Number Placeholder 14">
            <a:extLst>
              <a:ext uri="{FF2B5EF4-FFF2-40B4-BE49-F238E27FC236}">
                <a16:creationId xmlns:a16="http://schemas.microsoft.com/office/drawing/2014/main" id="{78A7CEE5-67D3-AAB6-AAF2-4B1FA6474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0E3DF58-48D6-4BAD-A6B4-758CA77364F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E1DCCE-2D59-A3D5-5C77-D1556BD63978}"/>
              </a:ext>
            </a:extLst>
          </p:cNvPr>
          <p:cNvSpPr/>
          <p:nvPr/>
        </p:nvSpPr>
        <p:spPr>
          <a:xfrm>
            <a:off x="533400" y="944563"/>
            <a:ext cx="8077200" cy="460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02" name="Title 6">
            <a:extLst>
              <a:ext uri="{FF2B5EF4-FFF2-40B4-BE49-F238E27FC236}">
                <a16:creationId xmlns:a16="http://schemas.microsoft.com/office/drawing/2014/main" id="{CDCF9870-176B-C815-EE6B-BFD0CB6B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Contd.,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29AB017-C7DA-9852-AB3F-C15C1424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C7DC8EA-81DF-8BD4-B5AB-1BCA88A58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334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creating a Real-Time Image Based Smart Voting system is to improve the democratic voting process in several ways like efficiency , accuracy and reduce the cheating in vote. 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biometric verification , efficient registration , and real time image analysis , this system streamlines the voting experience.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accommodates individuals with disabilities , ensures data security through encryption and block chain and offers real time election results.</a:t>
            </a:r>
          </a:p>
          <a:p>
            <a:pPr algn="just">
              <a:lnSpc>
                <a:spcPct val="150000"/>
              </a:lnSpc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holds the promise of making elections more accurate , accessible , and trustworthy , reshaping the future of democracy.</a:t>
            </a:r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A9C91FF8-128F-DA48-052E-FE126D92F6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2F3E690-D79F-42CA-8C77-B7409192B627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DB6D9-9907-A043-3C0D-81E43C80ED03}"/>
              </a:ext>
            </a:extLst>
          </p:cNvPr>
          <p:cNvSpPr/>
          <p:nvPr/>
        </p:nvSpPr>
        <p:spPr>
          <a:xfrm>
            <a:off x="533400" y="1219200"/>
            <a:ext cx="8077200" cy="460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21FA71B-EFD5-4987-6B5A-E71271E8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157E792-45D2-4AE9-4B25-159C929A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en-GB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objectives of a real-time-image-based smart voting system are multi-faceted and designed to enhance the democratic process.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GB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 robust security measures , including biometric verification and encryption , to prevent fraud and maintain the integrity of the voting process.</a:t>
            </a:r>
          </a:p>
          <a:p>
            <a:pPr algn="just" eaLnBrk="1" hangingPunct="1">
              <a:lnSpc>
                <a:spcPct val="160000"/>
              </a:lnSpc>
            </a:pPr>
            <a:r>
              <a:rPr lang="en-GB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deliver election results in real time to enhance public confidence and expedite the announcement of winners.</a:t>
            </a:r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9" name="Slide Number Placeholder 14">
            <a:extLst>
              <a:ext uri="{FF2B5EF4-FFF2-40B4-BE49-F238E27FC236}">
                <a16:creationId xmlns:a16="http://schemas.microsoft.com/office/drawing/2014/main" id="{5335CAB8-66E0-69C5-5907-0F8FEE4E88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4784524-E75F-4BAE-9848-EC427DE85B7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EA37B-5D15-2F74-484C-6E83932417CA}"/>
              </a:ext>
            </a:extLst>
          </p:cNvPr>
          <p:cNvSpPr/>
          <p:nvPr/>
        </p:nvSpPr>
        <p:spPr>
          <a:xfrm>
            <a:off x="533400" y="944563"/>
            <a:ext cx="8077200" cy="460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5675C22-01A7-D479-6D4A-07E51754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 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2F80BCD-BCE1-969A-4BBE-52B3C0CD1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0771"/>
            <a:ext cx="8229600" cy="5943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a real-time image-based smart voting system encompasses various aspects and functionalities within the context of modernizing and enhancing the electoral process.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 Registration and Verification : Online pre-registration for eligible voters. Biometric verification using facial recognition and fingerprint scanning.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 and Legal Framework : Adherence to election laws, regulations, and standards . Collaboration with relevant government authorities and election commissions.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Awareness and Education : Initiatives to inform and educate voters about the new voting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3" name="Slide Number Placeholder 14">
            <a:extLst>
              <a:ext uri="{FF2B5EF4-FFF2-40B4-BE49-F238E27FC236}">
                <a16:creationId xmlns:a16="http://schemas.microsoft.com/office/drawing/2014/main" id="{103BC669-1817-6575-9B76-8EB2546B3E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12861C-E5CE-4358-AA20-743C5DE870E5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DC466-5BB9-831F-C51D-5A1069945EBA}"/>
              </a:ext>
            </a:extLst>
          </p:cNvPr>
          <p:cNvSpPr/>
          <p:nvPr/>
        </p:nvSpPr>
        <p:spPr>
          <a:xfrm>
            <a:off x="533400" y="944563"/>
            <a:ext cx="8077200" cy="460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DDCC64B-C222-6B99-4C0D-272EF733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IDENTIFICATION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BE3FDCCB-AF2B-75EB-04DB-60EFAF54A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94325"/>
          </a:xfrm>
        </p:spPr>
        <p:txBody>
          <a:bodyPr/>
          <a:lstStyle/>
          <a:p>
            <a:pPr algn="just"/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voting methods often lead to long queues and extended waiting times at polling stations, discouraging voter turnout.</a:t>
            </a:r>
          </a:p>
          <a:p>
            <a:pPr algn="just"/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vote counting can introduce human errors, potentially affecting the accuracy of election results.</a:t>
            </a:r>
          </a:p>
          <a:p>
            <a:pPr algn="just"/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voter fraud, such as impersonation or multiple voting, can undermine the integrity of elections.</a:t>
            </a:r>
          </a:p>
          <a:p>
            <a:pPr algn="just"/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vote counting and result reporting processes can lead to delayed election results, causing uncertainty and tension.</a:t>
            </a:r>
          </a:p>
          <a:p>
            <a:pPr algn="just"/>
            <a:r>
              <a:rPr lang="en-US" altLang="en-US" sz="2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COVID-19 pandemic highlighted the need for alternative voting methods to ensure public health and safety.</a:t>
            </a:r>
          </a:p>
        </p:txBody>
      </p:sp>
      <p:sp>
        <p:nvSpPr>
          <p:cNvPr id="8197" name="Slide Number Placeholder 14">
            <a:extLst>
              <a:ext uri="{FF2B5EF4-FFF2-40B4-BE49-F238E27FC236}">
                <a16:creationId xmlns:a16="http://schemas.microsoft.com/office/drawing/2014/main" id="{7018CEAD-49F8-9E03-ED4C-D178CAD65B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3519B7C-7ADA-4F0A-A4D8-82C7DC87901E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148961-6BFE-F3CC-3534-12327877BB35}"/>
              </a:ext>
            </a:extLst>
          </p:cNvPr>
          <p:cNvSpPr/>
          <p:nvPr/>
        </p:nvSpPr>
        <p:spPr>
          <a:xfrm>
            <a:off x="533400" y="944563"/>
            <a:ext cx="8077200" cy="46037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55FC22A6-62E1-9362-5CBC-53BFE8D7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990600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altLang="en-US" sz="32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EXSISTING  SYSTEM  BLOCK DIAGRAM</a:t>
            </a:r>
            <a:endParaRPr lang="en-US" altLang="en-US" sz="39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4">
            <a:extLst>
              <a:ext uri="{FF2B5EF4-FFF2-40B4-BE49-F238E27FC236}">
                <a16:creationId xmlns:a16="http://schemas.microsoft.com/office/drawing/2014/main" id="{0F8405F6-005E-80C2-1C42-22DF6DBD2F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3FF1411-C044-48B6-8C44-1262C1513EF3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EFC8A-9C5C-D999-B4F3-556CDD9E8CAD}"/>
              </a:ext>
            </a:extLst>
          </p:cNvPr>
          <p:cNvSpPr/>
          <p:nvPr/>
        </p:nvSpPr>
        <p:spPr>
          <a:xfrm>
            <a:off x="533400" y="914400"/>
            <a:ext cx="8077200" cy="460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 descr="Gus on Twitter: &quot;@samskarebyaha @naukarshah @hvinayan @Kishoreciyer1 Before  voting, there's a trial run where party reps are present But apparently  somebody hacks EVMs after that and before voting And order of candidates">
            <a:extLst>
              <a:ext uri="{FF2B5EF4-FFF2-40B4-BE49-F238E27FC236}">
                <a16:creationId xmlns:a16="http://schemas.microsoft.com/office/drawing/2014/main" id="{7E6E0DE1-691E-AE3A-5327-A0FF8FDE3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1295399"/>
            <a:ext cx="9753600" cy="507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508ECF9-4244-8019-A076-009E31EB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8839200" cy="1006475"/>
          </a:xfrm>
        </p:spPr>
        <p:txBody>
          <a:bodyPr/>
          <a:lstStyle/>
          <a:p>
            <a:pPr marL="342900" indent="-342900" eaLnBrk="1" hangingPunct="1"/>
            <a:r>
              <a:rPr lang="en-US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PROPOSED  BLOCK  DIAGRAM</a:t>
            </a:r>
          </a:p>
        </p:txBody>
      </p:sp>
      <p:sp>
        <p:nvSpPr>
          <p:cNvPr id="12292" name="Slide Number Placeholder 4">
            <a:extLst>
              <a:ext uri="{FF2B5EF4-FFF2-40B4-BE49-F238E27FC236}">
                <a16:creationId xmlns:a16="http://schemas.microsoft.com/office/drawing/2014/main" id="{87778F4F-8EF5-8D1A-E22E-3300F17E1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B1629A4-8DF3-4194-8561-B18C97C7B871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EEEBAB-61BD-73AF-443F-C7156C3E80B4}"/>
              </a:ext>
            </a:extLst>
          </p:cNvPr>
          <p:cNvSpPr/>
          <p:nvPr/>
        </p:nvSpPr>
        <p:spPr>
          <a:xfrm>
            <a:off x="533400" y="1143000"/>
            <a:ext cx="8077200" cy="46038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2" name="Picture 4" descr="Symmetry | Free Full-Text | A Systematic Review of Challenges and  Opportunities of Blockchain for E-Voting">
            <a:extLst>
              <a:ext uri="{FF2B5EF4-FFF2-40B4-BE49-F238E27FC236}">
                <a16:creationId xmlns:a16="http://schemas.microsoft.com/office/drawing/2014/main" id="{30C0C10E-6481-0FB1-F304-A97954AD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447800"/>
            <a:ext cx="8610600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3377</TotalTime>
  <Words>1067</Words>
  <Application>Microsoft Office PowerPoint</Application>
  <PresentationFormat>On-screen Show (4:3)</PresentationFormat>
  <Paragraphs>97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Adobe Garamond Pro Bold</vt:lpstr>
      <vt:lpstr>Arial</vt:lpstr>
      <vt:lpstr>Calibri</vt:lpstr>
      <vt:lpstr>Cambria</vt:lpstr>
      <vt:lpstr>Elephant</vt:lpstr>
      <vt:lpstr>Times New Roman</vt:lpstr>
      <vt:lpstr>Wingdings</vt:lpstr>
      <vt:lpstr>Office Theme</vt:lpstr>
      <vt:lpstr>PowerPoint Presentation</vt:lpstr>
      <vt:lpstr> INTRODUCTION</vt:lpstr>
      <vt:lpstr> Contd.,</vt:lpstr>
      <vt:lpstr>ABSTRACT</vt:lpstr>
      <vt:lpstr> OBJECTIVES </vt:lpstr>
      <vt:lpstr> SCOPE OF THE PROJECT </vt:lpstr>
      <vt:lpstr> PROBLEM  IDENTIFICATION </vt:lpstr>
      <vt:lpstr> EXSISTING  SYSTEM  BLOCK DIAGRAM</vt:lpstr>
      <vt:lpstr> PROPOSED  BLOCK  DIAGRAM</vt:lpstr>
      <vt:lpstr>SOFTWARE REQUIREMENTS</vt:lpstr>
      <vt:lpstr>REFERENCES</vt:lpstr>
      <vt:lpstr>Contd..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Identification and Testing of Suitable Banana Residues for Production of Paper and Paper Products to Generate Additional Income of Banana Farmers in Trichy District</dc:title>
  <dc:creator>R &amp; D</dc:creator>
  <cp:lastModifiedBy>VETRIVEL KUMARASAMY</cp:lastModifiedBy>
  <cp:revision>373</cp:revision>
  <dcterms:created xsi:type="dcterms:W3CDTF">2006-08-16T00:00:00Z</dcterms:created>
  <dcterms:modified xsi:type="dcterms:W3CDTF">2023-09-13T07:00:05Z</dcterms:modified>
</cp:coreProperties>
</file>