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1468470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RESTAURANT REVENUE PREDICTION</a:t>
            </a:r>
            <a:endParaRPr lang="en-IN" dirty="0"/>
          </a:p>
        </p:txBody>
      </p:sp>
      <p:sp>
        <p:nvSpPr>
          <p:cNvPr id="3" name="Content Placeholder 2"/>
          <p:cNvSpPr>
            <a:spLocks noGrp="1"/>
          </p:cNvSpPr>
          <p:nvPr>
            <p:ph idx="1"/>
          </p:nvPr>
        </p:nvSpPr>
        <p:spPr/>
        <p:txBody>
          <a:bodyPr/>
          <a:lstStyle/>
          <a:p>
            <a:pPr marL="0" indent="0">
              <a:buNone/>
            </a:pPr>
            <a:r>
              <a:rPr lang="en-US" dirty="0"/>
              <a:t> </a:t>
            </a:r>
            <a:r>
              <a:rPr lang="en-US" dirty="0" smtClean="0"/>
              <a:t>                               PRESENTED BY :</a:t>
            </a:r>
          </a:p>
          <a:p>
            <a:pPr marL="0" indent="0">
              <a:buNone/>
            </a:pPr>
            <a:r>
              <a:rPr lang="en-US" dirty="0" smtClean="0"/>
              <a:t>                                 1.  T .</a:t>
            </a:r>
            <a:r>
              <a:rPr lang="en-US" dirty="0" err="1" smtClean="0"/>
              <a:t>vetrivishnu</a:t>
            </a:r>
            <a:endParaRPr lang="en-US" dirty="0" smtClean="0"/>
          </a:p>
          <a:p>
            <a:pPr marL="0" indent="0">
              <a:buNone/>
            </a:pPr>
            <a:r>
              <a:rPr lang="en-US" dirty="0"/>
              <a:t> </a:t>
            </a:r>
            <a:r>
              <a:rPr lang="en-US" dirty="0" smtClean="0"/>
              <a:t>                                2.  </a:t>
            </a:r>
            <a:r>
              <a:rPr lang="en-US" dirty="0" err="1" smtClean="0"/>
              <a:t>Bhararth</a:t>
            </a:r>
            <a:r>
              <a:rPr lang="en-US" dirty="0" smtClean="0"/>
              <a:t> </a:t>
            </a:r>
            <a:r>
              <a:rPr lang="en-US" dirty="0" err="1" smtClean="0"/>
              <a:t>Niketan</a:t>
            </a:r>
            <a:r>
              <a:rPr lang="en-US" dirty="0" smtClean="0"/>
              <a:t> Engineering College</a:t>
            </a:r>
          </a:p>
          <a:p>
            <a:pPr marL="0" indent="0">
              <a:buNone/>
            </a:pPr>
            <a:r>
              <a:rPr lang="en-US" dirty="0" smtClean="0"/>
              <a:t>                                 3.  EEE</a:t>
            </a:r>
            <a:endParaRPr lang="en-IN" dirty="0"/>
          </a:p>
        </p:txBody>
      </p:sp>
    </p:spTree>
    <p:extLst>
      <p:ext uri="{BB962C8B-B14F-4D97-AF65-F5344CB8AC3E}">
        <p14:creationId xmlns:p14="http://schemas.microsoft.com/office/powerpoint/2010/main" val="357210395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sz="2400" b="1" dirty="0"/>
              <a:t>Industry Reports</a:t>
            </a:r>
            <a:r>
              <a:rPr lang="en-US" sz="2400" dirty="0"/>
              <a:t>: Reports from market research firms such as </a:t>
            </a:r>
            <a:r>
              <a:rPr lang="en-US" sz="2400" dirty="0" err="1"/>
              <a:t>Euromonitor</a:t>
            </a:r>
            <a:r>
              <a:rPr lang="en-US" sz="2400" dirty="0"/>
              <a:t> International, </a:t>
            </a:r>
            <a:r>
              <a:rPr lang="en-US" sz="2400" dirty="0" err="1"/>
              <a:t>IBISWorld</a:t>
            </a:r>
            <a:r>
              <a:rPr lang="en-US" sz="2400" dirty="0"/>
              <a:t>, and </a:t>
            </a:r>
            <a:r>
              <a:rPr lang="en-US" sz="2400" dirty="0" err="1"/>
              <a:t>Statista</a:t>
            </a:r>
            <a:r>
              <a:rPr lang="en-US" sz="2400" dirty="0"/>
              <a:t> provide valuable insights into restaurant industry trends, market size, consumer behavior, and competitive landscape</a:t>
            </a:r>
            <a:r>
              <a:rPr lang="en-US" sz="2400" dirty="0" smtClean="0"/>
              <a:t>.</a:t>
            </a:r>
          </a:p>
          <a:p>
            <a:pPr marL="305435" indent="-305435"/>
            <a:r>
              <a:rPr lang="en-US" sz="2400" b="1" dirty="0"/>
              <a:t>Trade Publications</a:t>
            </a:r>
            <a:r>
              <a:rPr lang="en-US" sz="2400" dirty="0"/>
              <a:t>: Magazines and publications like Restaurant Business, Nation's Restaurant News, and Foodservice Equipment &amp; Supplies cover industry news, best practices, and emerging trends in restaurant management.</a:t>
            </a:r>
            <a:endParaRPr lang="en-IN" sz="2400" dirty="0"/>
          </a:p>
        </p:txBody>
      </p:sp>
    </p:spTree>
    <p:extLst>
      <p:ext uri="{BB962C8B-B14F-4D97-AF65-F5344CB8AC3E}">
        <p14:creationId xmlns:p14="http://schemas.microsoft.com/office/powerpoint/2010/main" val="7289502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36610" y="674447"/>
            <a:ext cx="11029616" cy="530296"/>
          </a:xfrm>
        </p:spPr>
        <p:txBody>
          <a:bodyPr>
            <a:normAutofit fontScale="90000"/>
          </a:bodyPr>
          <a:lstStyle/>
          <a:p>
            <a:r>
              <a:rPr lang="en-US" sz="4400" b="1" dirty="0" smtClean="0">
                <a:solidFill>
                  <a:schemeClr val="accent1"/>
                </a:solidFill>
                <a:latin typeface="Arial" panose="020B0604020202020204" pitchFamily="34" charset="0"/>
                <a:cs typeface="Arial" panose="020B0604020202020204" pitchFamily="34" charset="0"/>
              </a:rPr>
              <a:t>Problem restaurant </a:t>
            </a:r>
            <a:r>
              <a:rPr lang="en-US" sz="4400" b="1" dirty="0" err="1" smtClean="0">
                <a:solidFill>
                  <a:schemeClr val="accent1"/>
                </a:solidFill>
                <a:latin typeface="Arial" panose="020B0604020202020204" pitchFamily="34" charset="0"/>
                <a:cs typeface="Arial" panose="020B0604020202020204" pitchFamily="34" charset="0"/>
              </a:rPr>
              <a:t>revenu</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305435" indent="-305435"/>
            <a:r>
              <a:rPr lang="en-US" dirty="0"/>
              <a:t>TFI which owns many giant restaurant chains has provided demographic, real estate, and commercial data in their restaurant revenue prediction on </a:t>
            </a:r>
            <a:r>
              <a:rPr lang="en-US" dirty="0" err="1" smtClean="0"/>
              <a:t>gooogle</a:t>
            </a:r>
            <a:r>
              <a:rPr lang="en-US" dirty="0" smtClean="0"/>
              <a:t>. </a:t>
            </a:r>
            <a:r>
              <a:rPr lang="en-US" dirty="0"/>
              <a:t>The</a:t>
            </a:r>
            <a:r>
              <a:rPr lang="en-US" b="1" dirty="0"/>
              <a:t> challenge here would be to build a robust model that is capable of </a:t>
            </a:r>
            <a:r>
              <a:rPr lang="en-US" b="1" dirty="0" err="1" smtClean="0"/>
              <a:t>predicition</a:t>
            </a:r>
            <a:endParaRPr lang="en-IN" dirty="0"/>
          </a:p>
          <a:p>
            <a:pPr marL="305435" indent="-305435"/>
            <a:r>
              <a:rPr lang="en-IN" b="1" dirty="0"/>
              <a:t>The Data</a:t>
            </a:r>
          </a:p>
          <a:p>
            <a:pPr marL="305435" indent="-305435"/>
            <a:r>
              <a:rPr lang="en-US" dirty="0"/>
              <a:t>After taking a look at the data, there are 137 samples in the training set and 100,000 samples in the test set. This is very intriguing since the distribution of data is usually the other way around. The goal here would be to model revenue based on 137 samples in the training set and see how well the model performs on the 100,000 samples in the test set. The data fields for each sample consist of the restaurant ID which is unique for each restaurant in the sample, the opening date of the restaurant, the city, city group, restaurant type, several non-arbitrary P-variables, and revenue which is the target variable. Using a complex model for this small training dataset with noise will cause the model to </a:t>
            </a:r>
            <a:r>
              <a:rPr lang="en-US" dirty="0" err="1"/>
              <a:t>overfit</a:t>
            </a:r>
            <a:r>
              <a:rPr lang="en-US" dirty="0"/>
              <a:t> to the dataset. To prevent that from happening, regularization techniques for linear regression will definitely need to be used</a:t>
            </a:r>
            <a:r>
              <a:rPr lang="en-US" dirty="0" smtClean="0"/>
              <a:t>.</a:t>
            </a:r>
          </a:p>
          <a:p>
            <a:pPr marL="305435" indent="-305435"/>
            <a:endParaRPr lang="en-IN" b="1" dirty="0"/>
          </a:p>
          <a:p>
            <a:pPr marL="305435" indent="-305435"/>
            <a:endParaRPr lang="en-US" b="1" dirty="0" smtClean="0"/>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0" y="1156651"/>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0" y="2828836"/>
            <a:ext cx="12192000" cy="646331"/>
          </a:xfrm>
          <a:prstGeom prst="rect">
            <a:avLst/>
          </a:prstGeom>
        </p:spPr>
        <p:txBody>
          <a:bodyPr wrap="square">
            <a:spAutoFit/>
          </a:bodyPr>
          <a:lstStyle/>
          <a:p>
            <a:r>
              <a:rPr lang="en-US" b="1" dirty="0"/>
              <a:t>Define Goals and Objectives</a:t>
            </a:r>
            <a:r>
              <a:rPr lang="en-US" dirty="0"/>
              <a:t>: Clearly outline the goals and objectives of the restaurant. This could include financial targets, customer satisfaction goals, quality of food and service objectives, etc.</a:t>
            </a:r>
            <a:endParaRPr lang="en-IN" dirty="0"/>
          </a:p>
        </p:txBody>
      </p:sp>
      <p:sp>
        <p:nvSpPr>
          <p:cNvPr id="4" name="Rectangle 3"/>
          <p:cNvSpPr/>
          <p:nvPr/>
        </p:nvSpPr>
        <p:spPr>
          <a:xfrm>
            <a:off x="0" y="3748206"/>
            <a:ext cx="9656618" cy="923330"/>
          </a:xfrm>
          <a:prstGeom prst="rect">
            <a:avLst/>
          </a:prstGeom>
        </p:spPr>
        <p:txBody>
          <a:bodyPr wrap="square">
            <a:spAutoFit/>
          </a:bodyPr>
          <a:lstStyle/>
          <a:p>
            <a:r>
              <a:rPr lang="en-US" b="1" dirty="0"/>
              <a:t>Identify Components of the System</a:t>
            </a:r>
            <a:r>
              <a:rPr lang="en-US" dirty="0"/>
              <a:t>: Break down the restaurant into its key components such as kitchen, dining area, staff, suppliers, customers, technology systems (POS systems, reservation systems, etc.), and regulatory environment.</a:t>
            </a:r>
            <a:endParaRPr lang="en-IN" dirty="0"/>
          </a:p>
        </p:txBody>
      </p:sp>
    </p:spTree>
    <p:extLst>
      <p:ext uri="{BB962C8B-B14F-4D97-AF65-F5344CB8AC3E}">
        <p14:creationId xmlns:p14="http://schemas.microsoft.com/office/powerpoint/2010/main" val="32103584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Content Placeholder 3"/>
          <p:cNvSpPr>
            <a:spLocks noGrp="1"/>
          </p:cNvSpPr>
          <p:nvPr>
            <p:ph idx="1"/>
          </p:nvPr>
        </p:nvSpPr>
        <p:spPr/>
        <p:txBody>
          <a:bodyPr/>
          <a:lstStyle/>
          <a:p>
            <a:r>
              <a:rPr lang="en-US" b="1" dirty="0"/>
              <a:t>Input</a:t>
            </a:r>
            <a:r>
              <a:rPr lang="en-US" dirty="0"/>
              <a:t>: This includes all the resources needed to run the restaurant, such as ingredients, equipment, human resources, capital, and information</a:t>
            </a:r>
            <a:r>
              <a:rPr lang="en-US" dirty="0" smtClean="0"/>
              <a:t>.</a:t>
            </a:r>
          </a:p>
          <a:p>
            <a:r>
              <a:rPr lang="en-US" b="1" dirty="0"/>
              <a:t>Processes</a:t>
            </a:r>
            <a:r>
              <a:rPr lang="en-US" dirty="0"/>
              <a:t>: These are the activities and operations involved in running the restaurant, including food preparation, customer service, inventory management, marketing, and financial management</a:t>
            </a:r>
            <a:r>
              <a:rPr lang="en-US" dirty="0" smtClean="0"/>
              <a:t>.</a:t>
            </a:r>
          </a:p>
          <a:p>
            <a:r>
              <a:rPr lang="en-US" b="1" dirty="0"/>
              <a:t>Output</a:t>
            </a:r>
            <a:r>
              <a:rPr lang="en-US" dirty="0"/>
              <a:t>: The output of the restaurant system includes the products and services delivered to customers, as well as financial outcomes such as revenue, profit, and customer </a:t>
            </a:r>
            <a:r>
              <a:rPr lang="en-US" dirty="0" smtClean="0"/>
              <a:t>satisfaction</a:t>
            </a:r>
          </a:p>
          <a:p>
            <a:endParaRPr lang="en-IN" dirty="0"/>
          </a:p>
        </p:txBody>
      </p:sp>
    </p:spTree>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endParaRPr lang="en-US" dirty="0" smtClean="0"/>
          </a:p>
          <a:p>
            <a:pPr marL="305435" indent="-305435"/>
            <a:r>
              <a:rPr lang="en-US" b="1" dirty="0"/>
              <a:t>Check Availability</a:t>
            </a:r>
            <a:r>
              <a:rPr lang="en-US" dirty="0"/>
              <a:t>: The algorithm checks the availability of tables for the requested date and time. It considers factors such as existing reservations, table sizes, and seating capacity.</a:t>
            </a:r>
            <a:endParaRPr lang="en-IN" dirty="0"/>
          </a:p>
        </p:txBody>
      </p:sp>
      <p:sp>
        <p:nvSpPr>
          <p:cNvPr id="3" name="Rectangle 2"/>
          <p:cNvSpPr/>
          <p:nvPr/>
        </p:nvSpPr>
        <p:spPr>
          <a:xfrm>
            <a:off x="734291" y="2828836"/>
            <a:ext cx="10861964" cy="646331"/>
          </a:xfrm>
          <a:prstGeom prst="rect">
            <a:avLst/>
          </a:prstGeom>
        </p:spPr>
        <p:txBody>
          <a:bodyPr wrap="square">
            <a:spAutoFit/>
          </a:bodyPr>
          <a:lstStyle/>
          <a:p>
            <a:r>
              <a:rPr lang="en-US" b="1" dirty="0"/>
              <a:t>Input</a:t>
            </a:r>
            <a:r>
              <a:rPr lang="en-US" dirty="0"/>
              <a:t>: The algorithm takes inputs such as the desired reservation date and time, the number of guests, and any special requests (e.g., dietary restrictions, seating preferences</a:t>
            </a:r>
            <a:endParaRPr lang="en-IN" dirty="0"/>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dirty="0"/>
              <a:t>To better address your request, could you please specify what kind of result you're seeking for a restaurant? Are you looking for results related to customer satisfaction, financial performance, operational efficiency, or something else? Once you provide more details, I can offer a tailored response.</a:t>
            </a:r>
            <a:endParaRPr lang="en-IN" sz="2400" dirty="0"/>
          </a:p>
        </p:txBody>
      </p:sp>
    </p:spTree>
    <p:extLst>
      <p:ext uri="{BB962C8B-B14F-4D97-AF65-F5344CB8AC3E}">
        <p14:creationId xmlns:p14="http://schemas.microsoft.com/office/powerpoint/2010/main" val="14832933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r>
              <a:rPr lang="en-US" sz="2000" dirty="0"/>
              <a:t>In conclusion, the success of a restaurant hinges on a combination of factors including excellent food quality, attentive customer service, efficient operations, and effective marketing strategies. By prioritizing these key elements, restaurants can create memorable dining experiences that keep customers coming back and drive positive word-of-mouth referrals. Additionally, staying adaptable to changing consumer preferences, embracing technology for streamlining processes, and fostering a positive work culture among staff are crucial for long-term sustainability and growth. Ultimately, a restaurant's ability to consistently deliver exceptional experiences will determine its success in a competitive industry</a:t>
            </a:r>
            <a:r>
              <a:rPr lang="en-US" sz="2000" dirty="0" smtClean="0"/>
              <a:t>.</a:t>
            </a:r>
            <a:endParaRPr lang="en-US" sz="2000" dirty="0"/>
          </a:p>
        </p:txBody>
      </p:sp>
    </p:spTree>
    <p:extLst>
      <p:ext uri="{BB962C8B-B14F-4D97-AF65-F5344CB8AC3E}">
        <p14:creationId xmlns:p14="http://schemas.microsoft.com/office/powerpoint/2010/main" val="31833151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0" y="2413338"/>
            <a:ext cx="12192000" cy="1200329"/>
          </a:xfrm>
          <a:prstGeom prst="rect">
            <a:avLst/>
          </a:prstGeom>
        </p:spPr>
        <p:txBody>
          <a:bodyPr wrap="square">
            <a:spAutoFit/>
          </a:bodyPr>
          <a:lstStyle/>
          <a:p>
            <a:r>
              <a:rPr lang="en-US" b="1" dirty="0"/>
              <a:t>Technology Integration</a:t>
            </a:r>
            <a:r>
              <a:rPr lang="en-US" dirty="0"/>
              <a:t>: Continued advancements in technology offer numerous opportunities for restaurants to enhance operations and customer experiences. This includes the adoption of mobile apps for ordering and reservations, the use of AI and machine learning for personalized recommendations, and the implementation of automation for tasks like order processing and inventory management.</a:t>
            </a:r>
            <a:endParaRPr lang="en-IN" dirty="0"/>
          </a:p>
        </p:txBody>
      </p:sp>
    </p:spTree>
    <p:extLst>
      <p:ext uri="{BB962C8B-B14F-4D97-AF65-F5344CB8AC3E}">
        <p14:creationId xmlns:p14="http://schemas.microsoft.com/office/powerpoint/2010/main" val="6148826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purl.org/dc/dcmitype/"/>
    <ds:schemaRef ds:uri="http://schemas.microsoft.com/office/2006/metadata/properties"/>
    <ds:schemaRef ds:uri="http://purl.org/dc/elements/1.1/"/>
    <ds:schemaRef ds:uri="c0fa2617-96bd-425d-8578-e93563fe37c5"/>
    <ds:schemaRef ds:uri="9162bd5b-4ed9-4da3-b376-05204580ba3f"/>
    <ds:schemaRef ds:uri="http://schemas.microsoft.com/office/2006/documentManagement/types"/>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51</TotalTime>
  <Words>577</Words>
  <Application>Microsoft Office PowerPoint</Application>
  <PresentationFormat>Custom</PresentationFormat>
  <Paragraphs>40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RESTAURANT REVENUE PREDICTION</vt:lpstr>
      <vt:lpstr>OUTLINE</vt:lpstr>
      <vt:lpstr>Problem restaurant revenu</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30</cp:revision>
  <dcterms:created xsi:type="dcterms:W3CDTF">2021-05-26T16:50:10Z</dcterms:created>
  <dcterms:modified xsi:type="dcterms:W3CDTF">2024-04-05T06:19:39Z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