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59" r:id="rId6"/>
    <p:sldId id="263" r:id="rId7"/>
    <p:sldId id="260" r:id="rId8"/>
    <p:sldId id="262" r:id="rId9"/>
    <p:sldId id="266" r:id="rId10"/>
    <p:sldId id="264" r:id="rId11"/>
    <p:sldId id="265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75" r:id="rId23"/>
    <p:sldId id="280" r:id="rId24"/>
    <p:sldId id="270" r:id="rId25"/>
    <p:sldId id="281" r:id="rId26"/>
    <p:sldId id="284" r:id="rId27"/>
    <p:sldId id="283" r:id="rId28"/>
    <p:sldId id="282" r:id="rId29"/>
    <p:sldId id="285" r:id="rId30"/>
    <p:sldId id="287" r:id="rId31"/>
    <p:sldId id="286" r:id="rId32"/>
    <p:sldId id="289" r:id="rId33"/>
    <p:sldId id="288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1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7634C-2D66-400A-AE36-D423CB6FC399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223DB-961D-4CEB-AFB2-758E5106CFD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82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https://stattrek.com/statistics/charts/histogram.aspx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703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BB98-F69D-4E07-BDCF-4A47F1C688E3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14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BB98-F69D-4E07-BDCF-4A47F1C688E3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72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BB98-F69D-4E07-BDCF-4A47F1C688E3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466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  <a:p>
                <a:endParaRPr lang="de-CH" dirty="0"/>
              </a:p>
              <a:p>
                <a:r>
                  <a:rPr lang="de-CH" dirty="0"/>
                  <a:t>While X2 checks for the deviation</a:t>
                </a:r>
                <a:r>
                  <a:rPr lang="de-CH" baseline="0" dirty="0"/>
                  <a:t> beween the number of observed to the number of expected homozygous carrier</a:t>
                </a:r>
              </a:p>
              <a:p>
                <a:endParaRPr lang="de-CH" baseline="0" dirty="0"/>
              </a:p>
              <a:p>
                <a:r>
                  <a:rPr lang="de-CH" baseline="0" dirty="0"/>
                  <a:t>The exact test </a:t>
                </a:r>
                <a:r>
                  <a:rPr lang="de-CH" baseline="0" dirty="0">
                    <a:sym typeface="Wingdings" panose="05000000000000000000" pitchFamily="2" charset="2"/>
                  </a:rPr>
                  <a:t> checks the probability of observing a sample configuration that is even less likely than the one being evalueated, under the conditions of the observed allele counts</a:t>
                </a:r>
                <a:endParaRPr lang="de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dirty="0" smtClean="0"/>
                  <a:t> </a:t>
                </a:r>
                <a:r>
                  <a:rPr lang="el-GR" i="0">
                    <a:latin typeface="Cambria Math" panose="02040503050406030204" pitchFamily="18" charset="0"/>
                  </a:rPr>
                  <a:t>χ</a:t>
                </a:r>
                <a:r>
                  <a:rPr lang="de-CH" i="0">
                    <a:latin typeface="Cambria Math" panose="02040503050406030204" pitchFamily="18" charset="0"/>
                  </a:rPr>
                  <a:t>^2  =〖(𝑂−𝐸)〗^2/𝐸  </a:t>
                </a:r>
                <a:endParaRPr lang="de-CH" dirty="0"/>
              </a:p>
              <a:p>
                <a:endParaRPr lang="de-CH" dirty="0" smtClean="0"/>
              </a:p>
              <a:p>
                <a:r>
                  <a:rPr lang="de-CH" dirty="0" smtClean="0"/>
                  <a:t>While X2 checks for the deviation</a:t>
                </a:r>
                <a:r>
                  <a:rPr lang="de-CH" baseline="0" dirty="0" smtClean="0"/>
                  <a:t> beween the number of observed to the number of expected homozygous carrier</a:t>
                </a:r>
              </a:p>
              <a:p>
                <a:endParaRPr lang="de-CH" baseline="0" dirty="0" smtClean="0"/>
              </a:p>
              <a:p>
                <a:r>
                  <a:rPr lang="de-CH" baseline="0" dirty="0" smtClean="0"/>
                  <a:t>The exact test </a:t>
                </a:r>
                <a:r>
                  <a:rPr lang="de-CH" baseline="0" dirty="0" smtClean="0">
                    <a:sym typeface="Wingdings" panose="05000000000000000000" pitchFamily="2" charset="2"/>
                  </a:rPr>
                  <a:t> checks the probability of observing a sample configuration that is even less likely than the one being evalueated, under the conditions of the observed allele counts</a:t>
                </a:r>
                <a:endParaRPr lang="de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BB98-F69D-4E07-BDCF-4A47F1C688E3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8966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sz="1400" dirty="0"/>
                  <a:t>Significance test</a:t>
                </a:r>
              </a:p>
              <a:p>
                <a:pPr lvl="1"/>
                <a:r>
                  <a:rPr lang="de-CH" sz="1400" dirty="0"/>
                  <a:t>-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number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dirty="0" err="1"/>
                  <a:t>expected</a:t>
                </a:r>
                <a:r>
                  <a:rPr lang="de-CH" sz="1400" dirty="0"/>
                  <a:t> homozygote </a:t>
                </a:r>
                <a:r>
                  <a:rPr lang="de-CH" sz="1400" dirty="0" err="1"/>
                  <a:t>carrier</a:t>
                </a:r>
                <a:endParaRPr lang="de-CH" sz="1400" dirty="0"/>
              </a:p>
              <a:p>
                <a:pPr lvl="2"/>
                <a:r>
                  <a:rPr lang="de-CH" sz="1400" dirty="0"/>
                  <a:t>-Hardy-Weinberg equilibrium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CH" sz="1400" dirty="0"/>
                  <a:t> including the assumption of random mating</a:t>
                </a:r>
              </a:p>
              <a:p>
                <a:pPr lvl="2"/>
                <a:r>
                  <a:rPr lang="de-CH" sz="1400" b="0" dirty="0"/>
                  <a:t>-</a:t>
                </a:r>
                <a14:m>
                  <m:oMath xmlns:m="http://schemas.openxmlformats.org/officeDocument/2006/math"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CH" sz="1400" dirty="0"/>
                  <a:t>; with n the number of genotyped animals used in the analysis</a:t>
                </a:r>
              </a:p>
              <a:p>
                <a:pPr lvl="1"/>
                <a:r>
                  <a:rPr lang="de-CH" sz="14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de-CH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CH" sz="1400" dirty="0"/>
                  <a:t>-test</a:t>
                </a:r>
                <a:r>
                  <a:rPr lang="de-CH" sz="1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400" b="0" i="1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CH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de-CH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2"/>
                <a:r>
                  <a:rPr lang="de-CH" sz="1400" dirty="0"/>
                  <a:t>-1 df and bonferroni correction</a:t>
                </a:r>
              </a:p>
              <a:p>
                <a:r>
                  <a:rPr lang="de-CH" sz="1400" dirty="0"/>
                  <a:t>Validation</a:t>
                </a:r>
              </a:p>
              <a:p>
                <a:pPr lvl="1"/>
                <a:r>
                  <a:rPr lang="de-CH" sz="1400" dirty="0"/>
                  <a:t>Selection of most significant haplotypes</a:t>
                </a:r>
              </a:p>
              <a:p>
                <a:pPr lvl="1"/>
                <a:r>
                  <a:rPr lang="de-CH" sz="1400" dirty="0"/>
                  <a:t>Defining carrier status </a:t>
                </a:r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animals</a:t>
                </a:r>
                <a:r>
                  <a:rPr lang="de-CH" sz="1400" dirty="0"/>
                  <a:t> </a:t>
                </a:r>
                <a:r>
                  <a:rPr lang="de-CH" sz="1400" dirty="0">
                    <a:sym typeface="Wingdings"/>
                  </a:rPr>
                  <a:t> </a:t>
                </a:r>
                <a:r>
                  <a:rPr lang="de-CH" sz="1400" dirty="0" err="1">
                    <a:sym typeface="Wingdings"/>
                  </a:rPr>
                  <a:t>risk</a:t>
                </a:r>
                <a:r>
                  <a:rPr lang="de-CH" sz="1400" dirty="0">
                    <a:sym typeface="Wingdings"/>
                  </a:rPr>
                  <a:t> </a:t>
                </a:r>
                <a:r>
                  <a:rPr lang="de-CH" sz="1400" dirty="0" err="1">
                    <a:sym typeface="Wingdings"/>
                  </a:rPr>
                  <a:t>matings</a:t>
                </a:r>
                <a:endParaRPr lang="de-CH" sz="1400" dirty="0"/>
              </a:p>
              <a:p>
                <a:pPr lvl="1"/>
                <a:r>
                  <a:rPr lang="de-CH" sz="1400" dirty="0"/>
                  <a:t>Adding carrier status as additional fix effect in the routine breeding value estimation for different </a:t>
                </a:r>
                <a:r>
                  <a:rPr lang="de-CH" sz="1400" dirty="0" smtClean="0"/>
                  <a:t>phenotypes</a:t>
                </a:r>
                <a:endParaRPr lang="de-CH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dirty="0"/>
                  <a:t>In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case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recessive</a:t>
                </a:r>
                <a:r>
                  <a:rPr lang="de-CH" dirty="0"/>
                  <a:t> </a:t>
                </a:r>
                <a:r>
                  <a:rPr lang="de-CH" dirty="0" err="1"/>
                  <a:t>lethals</a:t>
                </a:r>
                <a:r>
                  <a:rPr lang="de-CH" dirty="0"/>
                  <a:t> </a:t>
                </a:r>
                <a:r>
                  <a:rPr lang="de-CH" b="1" dirty="0">
                    <a:sym typeface="Wingdings" panose="05000000000000000000" pitchFamily="2" charset="2"/>
                  </a:rPr>
                  <a:t> </a:t>
                </a:r>
                <a:r>
                  <a:rPr lang="de-CH" b="1" dirty="0" err="1"/>
                  <a:t>No</a:t>
                </a:r>
                <a:r>
                  <a:rPr lang="de-CH" b="1" dirty="0"/>
                  <a:t> / </a:t>
                </a:r>
                <a:r>
                  <a:rPr lang="de-CH" b="1" dirty="0" err="1"/>
                  <a:t>few</a:t>
                </a:r>
                <a:r>
                  <a:rPr lang="de-CH" b="1" dirty="0"/>
                  <a:t> </a:t>
                </a:r>
                <a:r>
                  <a:rPr lang="de-CH" b="1" dirty="0" err="1"/>
                  <a:t>homozygots</a:t>
                </a:r>
                <a:endParaRPr lang="de-CH" b="1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CH" b="1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dirty="0"/>
                  <a:t>Phenotypes</a:t>
                </a:r>
                <a:r>
                  <a:rPr lang="de-CH" b="1" dirty="0" smtClean="0"/>
                  <a:t>:</a:t>
                </a:r>
                <a:r>
                  <a:rPr lang="de-CH" b="1" dirty="0"/>
                  <a:t>	fertility:</a:t>
                </a:r>
                <a:r>
                  <a:rPr lang="de-CH" b="1" baseline="0" dirty="0"/>
                  <a:t> </a:t>
                </a:r>
                <a:r>
                  <a:rPr lang="de-CH" b="1" dirty="0"/>
                  <a:t>NRR,</a:t>
                </a:r>
                <a:r>
                  <a:rPr lang="de-CH" b="1" baseline="0" dirty="0"/>
                  <a:t> VZR, aborts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</a:t>
                </a:r>
                <a:r>
                  <a:rPr lang="de-CH" b="1" baseline="0" dirty="0" err="1"/>
                  <a:t>process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of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giving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birth</a:t>
                </a:r>
                <a:r>
                  <a:rPr lang="de-CH" b="1" baseline="0" dirty="0"/>
                  <a:t>: </a:t>
                </a:r>
                <a:r>
                  <a:rPr lang="de-CH" b="1" baseline="0" dirty="0" err="1"/>
                  <a:t>distocia</a:t>
                </a:r>
                <a:r>
                  <a:rPr lang="de-CH" b="1" baseline="0" dirty="0"/>
                  <a:t>?, </a:t>
                </a:r>
                <a:r>
                  <a:rPr lang="de-CH" b="1" baseline="0" dirty="0" err="1"/>
                  <a:t>no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help</a:t>
                </a:r>
                <a:r>
                  <a:rPr lang="de-CH" b="1" baseline="0" dirty="0"/>
                  <a:t>, </a:t>
                </a:r>
                <a:r>
                  <a:rPr lang="de-CH" b="1" baseline="0" dirty="0" err="1"/>
                  <a:t>little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help</a:t>
                </a:r>
                <a:r>
                  <a:rPr lang="de-CH" b="1" baseline="0" dirty="0"/>
                  <a:t>, </a:t>
                </a:r>
                <a:r>
                  <a:rPr lang="de-CH" b="1" baseline="0" dirty="0" err="1"/>
                  <a:t>much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help</a:t>
                </a:r>
                <a:endParaRPr lang="de-CH" b="1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</a:t>
                </a:r>
                <a:r>
                  <a:rPr lang="de-CH" b="1" baseline="0" dirty="0" err="1"/>
                  <a:t>upbrining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losses</a:t>
                </a:r>
                <a:r>
                  <a:rPr lang="de-CH" b="1" baseline="0" dirty="0"/>
                  <a:t>: </a:t>
                </a:r>
                <a:r>
                  <a:rPr lang="de-CH" b="1" baseline="0" dirty="0" err="1"/>
                  <a:t>first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month</a:t>
                </a:r>
                <a:r>
                  <a:rPr lang="de-CH" b="1" baseline="0" dirty="0"/>
                  <a:t>, </a:t>
                </a:r>
                <a:r>
                  <a:rPr lang="de-CH" b="1" baseline="0" dirty="0" err="1"/>
                  <a:t>up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to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one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ear</a:t>
                </a:r>
                <a:endParaRPr lang="de-CH" b="1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growth: daily weight </a:t>
                </a:r>
                <a:r>
                  <a:rPr lang="de-CH" b="1" baseline="0" dirty="0" smtClean="0"/>
                  <a:t>gain</a:t>
                </a:r>
                <a:endParaRPr lang="de-CH" b="1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CH" dirty="0"/>
                  <a:t>Significance test</a:t>
                </a:r>
              </a:p>
              <a:p>
                <a:pPr lvl="1"/>
                <a:r>
                  <a:rPr lang="de-CH" dirty="0"/>
                  <a:t>-</a:t>
                </a:r>
                <a:r>
                  <a:rPr lang="de-CH" dirty="0" err="1"/>
                  <a:t>Calculated</a:t>
                </a:r>
                <a:r>
                  <a:rPr lang="de-CH" dirty="0"/>
                  <a:t> </a:t>
                </a:r>
                <a:r>
                  <a:rPr lang="de-CH" dirty="0" err="1"/>
                  <a:t>number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expected</a:t>
                </a:r>
                <a:r>
                  <a:rPr lang="de-CH" dirty="0"/>
                  <a:t> homozygote </a:t>
                </a:r>
                <a:r>
                  <a:rPr lang="de-CH" dirty="0" err="1"/>
                  <a:t>carrier</a:t>
                </a:r>
                <a:endParaRPr lang="de-CH" dirty="0"/>
              </a:p>
              <a:p>
                <a:pPr lvl="2"/>
                <a:r>
                  <a:rPr lang="de-CH" dirty="0"/>
                  <a:t>-Hardy-Weinberg equilibrium </a:t>
                </a:r>
                <a:r>
                  <a:rPr lang="de-CH" b="0" i="0">
                    <a:latin typeface="Cambria Math" panose="02040503050406030204" pitchFamily="18" charset="0"/>
                  </a:rPr>
                  <a:t>𝑝^2+2𝑝𝑞+𝑞^2=1</a:t>
                </a:r>
                <a:r>
                  <a:rPr lang="de-CH" dirty="0"/>
                  <a:t> including the assumption of random mating</a:t>
                </a:r>
              </a:p>
              <a:p>
                <a:pPr lvl="2"/>
                <a:r>
                  <a:rPr lang="de-CH" b="0" dirty="0"/>
                  <a:t>-</a:t>
                </a:r>
                <a:r>
                  <a:rPr lang="de-CH" b="0" i="0">
                    <a:latin typeface="Cambria Math" panose="02040503050406030204" pitchFamily="18" charset="0"/>
                  </a:rPr>
                  <a:t>𝐸=𝑛∗𝑝^2</a:t>
                </a:r>
                <a:r>
                  <a:rPr lang="de-CH" dirty="0"/>
                  <a:t>; </a:t>
                </a:r>
                <a:r>
                  <a:rPr lang="de-CH" sz="1600" dirty="0"/>
                  <a:t>with n the number of genotyped animals used in the analysis</a:t>
                </a:r>
              </a:p>
              <a:p>
                <a:pPr lvl="1"/>
                <a:r>
                  <a:rPr lang="de-CH" dirty="0"/>
                  <a:t>-</a:t>
                </a:r>
                <a:r>
                  <a:rPr lang="el-GR" i="0">
                    <a:latin typeface="Cambria Math" panose="02040503050406030204" pitchFamily="18" charset="0"/>
                  </a:rPr>
                  <a:t>χ</a:t>
                </a:r>
                <a:r>
                  <a:rPr lang="de-CH" i="0">
                    <a:latin typeface="Cambria Math" panose="02040503050406030204" pitchFamily="18" charset="0"/>
                  </a:rPr>
                  <a:t>^2</a:t>
                </a:r>
                <a:r>
                  <a:rPr lang="de-CH" dirty="0"/>
                  <a:t>-test:</a:t>
                </a:r>
              </a:p>
              <a:p>
                <a:pPr lvl="2"/>
                <a:r>
                  <a:rPr lang="de-CH" dirty="0"/>
                  <a:t>- </a:t>
                </a:r>
                <a:r>
                  <a:rPr lang="el-GR" b="0" i="0">
                    <a:latin typeface="Cambria Math" panose="02040503050406030204" pitchFamily="18" charset="0"/>
                  </a:rPr>
                  <a:t>χ</a:t>
                </a:r>
                <a:r>
                  <a:rPr lang="de-CH" b="0" i="0">
                    <a:latin typeface="Cambria Math" panose="02040503050406030204" pitchFamily="18" charset="0"/>
                  </a:rPr>
                  <a:t>^2  =〖(𝑂−𝐸)〗^2/𝐸  </a:t>
                </a:r>
                <a:endParaRPr lang="de-CH" dirty="0"/>
              </a:p>
              <a:p>
                <a:pPr lvl="2"/>
                <a:r>
                  <a:rPr lang="de-CH" dirty="0"/>
                  <a:t>-1 df and bonferroni correction</a:t>
                </a:r>
              </a:p>
              <a:p>
                <a:r>
                  <a:rPr lang="de-CH" dirty="0"/>
                  <a:t>Validation</a:t>
                </a:r>
              </a:p>
              <a:p>
                <a:pPr lvl="1"/>
                <a:r>
                  <a:rPr lang="de-CH" dirty="0"/>
                  <a:t>Selection of most significant haplotypes</a:t>
                </a:r>
              </a:p>
              <a:p>
                <a:pPr lvl="1"/>
                <a:r>
                  <a:rPr lang="de-CH" dirty="0"/>
                  <a:t>Defining carrier status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animals</a:t>
                </a:r>
                <a:r>
                  <a:rPr lang="de-CH" dirty="0"/>
                  <a:t> </a:t>
                </a:r>
                <a:r>
                  <a:rPr lang="de-CH" dirty="0">
                    <a:sym typeface="Wingdings"/>
                  </a:rPr>
                  <a:t> </a:t>
                </a:r>
                <a:r>
                  <a:rPr lang="de-CH" dirty="0" err="1">
                    <a:sym typeface="Wingdings"/>
                  </a:rPr>
                  <a:t>risk</a:t>
                </a:r>
                <a:r>
                  <a:rPr lang="de-CH" dirty="0">
                    <a:sym typeface="Wingdings"/>
                  </a:rPr>
                  <a:t> </a:t>
                </a:r>
                <a:r>
                  <a:rPr lang="de-CH" dirty="0" err="1">
                    <a:sym typeface="Wingdings"/>
                  </a:rPr>
                  <a:t>matings</a:t>
                </a:r>
                <a:endParaRPr lang="de-CH" dirty="0"/>
              </a:p>
              <a:p>
                <a:pPr lvl="1"/>
                <a:r>
                  <a:rPr lang="de-CH" dirty="0"/>
                  <a:t>Adding carrier status as additional fix effect in the routine breeding value estimation for different phenotypes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CH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CH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CH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dirty="0"/>
                  <a:t>In </a:t>
                </a:r>
                <a:r>
                  <a:rPr lang="de-CH" dirty="0" err="1"/>
                  <a:t>the</a:t>
                </a:r>
                <a:r>
                  <a:rPr lang="de-CH" dirty="0"/>
                  <a:t> </a:t>
                </a:r>
                <a:r>
                  <a:rPr lang="de-CH" dirty="0" err="1"/>
                  <a:t>case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recessive</a:t>
                </a:r>
                <a:r>
                  <a:rPr lang="de-CH" dirty="0"/>
                  <a:t> </a:t>
                </a:r>
                <a:r>
                  <a:rPr lang="de-CH" dirty="0" err="1"/>
                  <a:t>lethals</a:t>
                </a:r>
                <a:r>
                  <a:rPr lang="de-CH" dirty="0"/>
                  <a:t> </a:t>
                </a:r>
                <a:r>
                  <a:rPr lang="de-CH" b="1" dirty="0">
                    <a:sym typeface="Wingdings" panose="05000000000000000000" pitchFamily="2" charset="2"/>
                  </a:rPr>
                  <a:t> </a:t>
                </a:r>
                <a:r>
                  <a:rPr lang="de-CH" b="1" dirty="0" err="1"/>
                  <a:t>No</a:t>
                </a:r>
                <a:r>
                  <a:rPr lang="de-CH" b="1" dirty="0"/>
                  <a:t> / </a:t>
                </a:r>
                <a:r>
                  <a:rPr lang="de-CH" b="1" dirty="0" err="1"/>
                  <a:t>few</a:t>
                </a:r>
                <a:r>
                  <a:rPr lang="de-CH" b="1" dirty="0"/>
                  <a:t> </a:t>
                </a:r>
                <a:r>
                  <a:rPr lang="de-CH" b="1" dirty="0" err="1"/>
                  <a:t>homozygots</a:t>
                </a:r>
                <a:endParaRPr lang="de-CH" b="1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CH" b="1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dirty="0" err="1"/>
                  <a:t>Phenotypes</a:t>
                </a:r>
                <a:r>
                  <a:rPr lang="de-CH" b="1" dirty="0"/>
                  <a:t>: 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dirty="0"/>
                  <a:t>	</a:t>
                </a:r>
                <a:r>
                  <a:rPr lang="de-CH" b="1" dirty="0" err="1"/>
                  <a:t>fertility</a:t>
                </a:r>
                <a:r>
                  <a:rPr lang="de-CH" b="1" dirty="0"/>
                  <a:t>:</a:t>
                </a:r>
                <a:r>
                  <a:rPr lang="de-CH" b="1" baseline="0" dirty="0"/>
                  <a:t> </a:t>
                </a:r>
                <a:r>
                  <a:rPr lang="de-CH" b="1" dirty="0"/>
                  <a:t>NRR,</a:t>
                </a:r>
                <a:r>
                  <a:rPr lang="de-CH" b="1" baseline="0" dirty="0"/>
                  <a:t> VZR, </a:t>
                </a:r>
                <a:r>
                  <a:rPr lang="de-CH" b="1" baseline="0" dirty="0" err="1"/>
                  <a:t>aborts</a:t>
                </a:r>
                <a:endParaRPr lang="de-CH" b="1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</a:t>
                </a:r>
                <a:r>
                  <a:rPr lang="de-CH" b="1" baseline="0" dirty="0" err="1"/>
                  <a:t>process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of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giving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birth</a:t>
                </a:r>
                <a:r>
                  <a:rPr lang="de-CH" b="1" baseline="0" dirty="0"/>
                  <a:t>: </a:t>
                </a:r>
                <a:r>
                  <a:rPr lang="de-CH" b="1" baseline="0" dirty="0" err="1"/>
                  <a:t>distocia</a:t>
                </a:r>
                <a:r>
                  <a:rPr lang="de-CH" b="1" baseline="0" dirty="0"/>
                  <a:t>?, </a:t>
                </a:r>
                <a:r>
                  <a:rPr lang="de-CH" b="1" baseline="0" dirty="0" err="1"/>
                  <a:t>no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help</a:t>
                </a:r>
                <a:r>
                  <a:rPr lang="de-CH" b="1" baseline="0" dirty="0"/>
                  <a:t>, </a:t>
                </a:r>
                <a:r>
                  <a:rPr lang="de-CH" b="1" baseline="0" dirty="0" err="1"/>
                  <a:t>little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help</a:t>
                </a:r>
                <a:r>
                  <a:rPr lang="de-CH" b="1" baseline="0" dirty="0"/>
                  <a:t>, </a:t>
                </a:r>
                <a:r>
                  <a:rPr lang="de-CH" b="1" baseline="0" dirty="0" err="1"/>
                  <a:t>much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help</a:t>
                </a:r>
                <a:endParaRPr lang="de-CH" b="1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</a:t>
                </a:r>
                <a:r>
                  <a:rPr lang="de-CH" b="1" baseline="0" dirty="0" err="1"/>
                  <a:t>upbrining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losses</a:t>
                </a:r>
                <a:r>
                  <a:rPr lang="de-CH" b="1" baseline="0" dirty="0"/>
                  <a:t>: </a:t>
                </a:r>
                <a:r>
                  <a:rPr lang="de-CH" b="1" baseline="0" dirty="0" err="1"/>
                  <a:t>first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month</a:t>
                </a:r>
                <a:r>
                  <a:rPr lang="de-CH" b="1" baseline="0" dirty="0"/>
                  <a:t>, </a:t>
                </a:r>
                <a:r>
                  <a:rPr lang="de-CH" b="1" baseline="0" dirty="0" err="1"/>
                  <a:t>up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to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one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ear</a:t>
                </a:r>
                <a:endParaRPr lang="de-CH" b="1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</a:t>
                </a:r>
                <a:r>
                  <a:rPr lang="de-CH" b="1" baseline="0" dirty="0" err="1"/>
                  <a:t>growth</a:t>
                </a:r>
                <a:r>
                  <a:rPr lang="de-CH" b="1" baseline="0" dirty="0"/>
                  <a:t>: </a:t>
                </a:r>
                <a:r>
                  <a:rPr lang="de-CH" b="1" baseline="0" dirty="0" err="1"/>
                  <a:t>daily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weight</a:t>
                </a:r>
                <a:r>
                  <a:rPr lang="de-CH" b="1" baseline="0" dirty="0"/>
                  <a:t> </a:t>
                </a:r>
                <a:r>
                  <a:rPr lang="de-CH" b="1" baseline="0" dirty="0" err="1"/>
                  <a:t>gain</a:t>
                </a:r>
                <a:endParaRPr lang="de-CH" b="1" baseline="0" dirty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CH" b="1" baseline="0" dirty="0"/>
                  <a:t>	</a:t>
                </a:r>
                <a:endParaRPr lang="de-CH" b="1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E3FA5-CC57-4E08-B366-2750B3876980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9780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LD</a:t>
            </a:r>
            <a:r>
              <a:rPr lang="de-CH" baseline="0" dirty="0"/>
              <a:t> : 35'000 SNPs</a:t>
            </a:r>
          </a:p>
          <a:p>
            <a:r>
              <a:rPr lang="de-CH" baseline="0" dirty="0"/>
              <a:t>HD : 115'000 SNPs</a:t>
            </a:r>
          </a:p>
          <a:p>
            <a:endParaRPr lang="de-CH" baseline="0" dirty="0"/>
          </a:p>
          <a:p>
            <a:r>
              <a:rPr lang="de-CH" baseline="0" dirty="0"/>
              <a:t>I will </a:t>
            </a:r>
            <a:r>
              <a:rPr lang="de-CH" baseline="0" dirty="0" err="1"/>
              <a:t>focus</a:t>
            </a:r>
            <a:r>
              <a:rPr lang="de-CH" baseline="0" dirty="0"/>
              <a:t> on </a:t>
            </a:r>
            <a:r>
              <a:rPr lang="de-CH" baseline="0" dirty="0" err="1"/>
              <a:t>chromosome</a:t>
            </a:r>
            <a:r>
              <a:rPr lang="de-CH" baseline="0" dirty="0"/>
              <a:t> 11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4BB98-F69D-4E07-BDCF-4A47F1C688E3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0065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Could not download the package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7283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Weather example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6624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Weather example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6738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Weather example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1438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https://stattrek.com/statistics/charts/histogram.aspx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17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https://stattrek.com/statistics/charts/histogram.aspx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9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Comparison of if the nucleotides</a:t>
            </a:r>
            <a:r>
              <a:rPr lang="de-CH" baseline="0" dirty="0" smtClean="0"/>
              <a:t> were or were not exchangeable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36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Based on the assumption of random mating in a population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62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Based on the assumption of random mating in a population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426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Based on the assumption of random mating in a population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9535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Based on the assumption of random mating in a population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153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Confidence</a:t>
            </a:r>
            <a:r>
              <a:rPr lang="de-CH" baseline="0" dirty="0" smtClean="0"/>
              <a:t> region becomes much larger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223DB-961D-4CEB-AFB2-758E5106CFD4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28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63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52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899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b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1651000"/>
            <a:ext cx="12192000" cy="4997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907201"/>
            <a:ext cx="9360000" cy="54715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49600"/>
            <a:ext cx="9360000" cy="547159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27623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23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5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57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771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198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494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307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24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73F2-B662-4A38-B783-84A6882FDED5}" type="datetimeFigureOut">
              <a:rPr lang="de-CH" smtClean="0"/>
              <a:t>07.01.2020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4AB74-A176-451C-8698-595E70131DD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625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21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25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Statistical Modeling – Part 2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Modern Statistics for Modern Biology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84766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Chargaff's Rule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CH" dirty="0" smtClean="0"/>
              <a:t>Pattern in nucleotide frequencies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301" t="6507" b="4264"/>
          <a:stretch/>
        </p:blipFill>
        <p:spPr>
          <a:xfrm>
            <a:off x="6051974" y="1476630"/>
            <a:ext cx="5923717" cy="28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" r="1588" b="1587"/>
          <a:stretch/>
        </p:blipFill>
        <p:spPr>
          <a:xfrm>
            <a:off x="1147609" y="2392619"/>
            <a:ext cx="22669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59" y="3261848"/>
            <a:ext cx="2609850" cy="4476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123768" y="2783247"/>
            <a:ext cx="511278" cy="5669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&quot;No&quot; Symbol 7"/>
          <p:cNvSpPr/>
          <p:nvPr/>
        </p:nvSpPr>
        <p:spPr>
          <a:xfrm>
            <a:off x="3454811" y="2411310"/>
            <a:ext cx="405273" cy="343259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9900"/>
          <a:stretch/>
        </p:blipFill>
        <p:spPr>
          <a:xfrm>
            <a:off x="698091" y="3774251"/>
            <a:ext cx="4844845" cy="5164706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31193" y="4731059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b="1" dirty="0" smtClean="0"/>
              <a:t>Why one-sided test?</a:t>
            </a:r>
          </a:p>
          <a:p>
            <a:pPr marL="0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 It is a squared function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based on prior knowledge it is only interesting if our value is smaller than the oter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195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Two categorical variables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80123" cy="4351338"/>
          </a:xfrm>
        </p:spPr>
        <p:txBody>
          <a:bodyPr/>
          <a:lstStyle/>
          <a:p>
            <a:r>
              <a:rPr lang="de-CH" dirty="0" smtClean="0"/>
              <a:t>Contingency table: HairEyeColor</a:t>
            </a:r>
          </a:p>
          <a:p>
            <a:pPr lvl="1"/>
            <a:r>
              <a:rPr lang="de-CH" dirty="0" smtClean="0"/>
              <a:t>592 observations</a:t>
            </a:r>
          </a:p>
          <a:p>
            <a:pPr lvl="1"/>
            <a:r>
              <a:rPr lang="de-CH" dirty="0" smtClean="0"/>
              <a:t>3 Factors (hair, eye &amp; sex) </a:t>
            </a:r>
            <a:r>
              <a:rPr lang="de-CH" dirty="0" smtClean="0">
                <a:sym typeface="Wingdings" panose="05000000000000000000" pitchFamily="2" charset="2"/>
              </a:rPr>
              <a:t> 3 dimensions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47" y="1825625"/>
            <a:ext cx="41719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Two categorical variables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7490" cy="4351338"/>
          </a:xfrm>
        </p:spPr>
        <p:txBody>
          <a:bodyPr/>
          <a:lstStyle/>
          <a:p>
            <a:r>
              <a:rPr lang="de-CH" dirty="0" smtClean="0"/>
              <a:t>Color blindness and sex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H0: There is no relationship between color blindess and sex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1017"/>
          <a:stretch/>
        </p:blipFill>
        <p:spPr>
          <a:xfrm>
            <a:off x="1133169" y="2296448"/>
            <a:ext cx="8972550" cy="965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132"/>
          <a:stretch/>
        </p:blipFill>
        <p:spPr>
          <a:xfrm>
            <a:off x="1133169" y="4503175"/>
            <a:ext cx="8972550" cy="15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7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Hardy-Weinberg equilibrium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/>
          <a:lstStyle/>
          <a:p>
            <a:r>
              <a:rPr lang="de-CH" dirty="0" smtClean="0"/>
              <a:t>Multinomial with 3 levels from the combination of 2 alleles</a:t>
            </a:r>
          </a:p>
          <a:p>
            <a:pPr lvl="1"/>
            <a:r>
              <a:rPr lang="de-CH" dirty="0" smtClean="0"/>
              <a:t>M with frequency q </a:t>
            </a:r>
          </a:p>
          <a:p>
            <a:pPr lvl="1"/>
            <a:r>
              <a:rPr lang="de-CH" dirty="0" smtClean="0"/>
              <a:t>N with frequency p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q = 1-p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Probabilities of the three levels: </a:t>
            </a:r>
            <a:endParaRPr lang="de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1977"/>
          <a:stretch/>
        </p:blipFill>
        <p:spPr>
          <a:xfrm>
            <a:off x="1239786" y="3854244"/>
            <a:ext cx="4600575" cy="579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764" t="9832" r="3369" b="587"/>
          <a:stretch/>
        </p:blipFill>
        <p:spPr>
          <a:xfrm>
            <a:off x="8316874" y="2831690"/>
            <a:ext cx="3550662" cy="38433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705896" y="4555868"/>
                <a:ext cx="22663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896" y="4555868"/>
                <a:ext cx="2266335" cy="276999"/>
              </a:xfrm>
              <a:prstGeom prst="rect">
                <a:avLst/>
              </a:prstGeom>
              <a:blipFill>
                <a:blip r:embed="rId5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0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Hardy-Weinberg equilibrium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/>
          <a:lstStyle/>
          <a:p>
            <a:r>
              <a:rPr lang="de-CH" dirty="0" smtClean="0"/>
              <a:t>Example in the book: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Only count data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Calculate all Likelihoods for the count data to be observed when p and q vary from 0.01 up to 0.99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Takes the maximum likelihood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Predict p and q based on the maximum likelihood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Calculate the expected count data based on the predicted allele frequencies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Compare the expected to the observed count data</a:t>
            </a:r>
          </a:p>
        </p:txBody>
      </p:sp>
    </p:spTree>
    <p:extLst>
      <p:ext uri="{BB962C8B-B14F-4D97-AF65-F5344CB8AC3E}">
        <p14:creationId xmlns:p14="http://schemas.microsoft.com/office/powerpoint/2010/main" val="390612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Hardy-Weinberg equilibrium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/>
          <a:lstStyle/>
          <a:p>
            <a:endParaRPr lang="de-CH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2" y="1690688"/>
            <a:ext cx="5734050" cy="5048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53" y="1825625"/>
            <a:ext cx="45720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Hardy-Weinberg equilibrium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/>
          <a:lstStyle/>
          <a:p>
            <a:endParaRPr lang="de-CH" dirty="0" smtClean="0"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2" y="1690688"/>
            <a:ext cx="5734050" cy="504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536" t="14222" r="-4536" b="-187"/>
          <a:stretch/>
        </p:blipFill>
        <p:spPr>
          <a:xfrm>
            <a:off x="6156529" y="1528880"/>
            <a:ext cx="6035471" cy="48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3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Hardy-Weinberg equilibrium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3194" cy="4351338"/>
          </a:xfrm>
        </p:spPr>
        <p:txBody>
          <a:bodyPr/>
          <a:lstStyle/>
          <a:p>
            <a:pPr marL="0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/50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303" y="2713702"/>
            <a:ext cx="4462241" cy="3928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536" t="14222" r="-4536" b="-187"/>
          <a:stretch/>
        </p:blipFill>
        <p:spPr>
          <a:xfrm>
            <a:off x="3854778" y="2713702"/>
            <a:ext cx="4497256" cy="3598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4581" t="9532" r="4194" b="1542"/>
          <a:stretch/>
        </p:blipFill>
        <p:spPr>
          <a:xfrm>
            <a:off x="8087662" y="2854443"/>
            <a:ext cx="4094509" cy="34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Inheritance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recessive</a:t>
            </a:r>
            <a:r>
              <a:rPr lang="de-CH" dirty="0"/>
              <a:t> </a:t>
            </a:r>
            <a:r>
              <a:rPr lang="de-CH" dirty="0" err="1"/>
              <a:t>lethal</a:t>
            </a:r>
            <a:r>
              <a:rPr lang="de-CH" dirty="0"/>
              <a:t> </a:t>
            </a:r>
            <a:r>
              <a:rPr lang="de-CH" dirty="0" err="1"/>
              <a:t>variants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116186" y="6558364"/>
            <a:ext cx="4153787" cy="315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18D8-28D5-3E49-8539-E5FE60FDCE8F}"/>
              </a:ext>
            </a:extLst>
          </p:cNvPr>
          <p:cNvSpPr/>
          <p:nvPr/>
        </p:nvSpPr>
        <p:spPr>
          <a:xfrm>
            <a:off x="10444163" y="-173231"/>
            <a:ext cx="2647353" cy="162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Graphic 196" descr="Female">
            <a:extLst>
              <a:ext uri="{FF2B5EF4-FFF2-40B4-BE49-F238E27FC236}">
                <a16:creationId xmlns:a16="http://schemas.microsoft.com/office/drawing/2014/main" id="{A6BC557E-385D-504B-A42B-1F385AA0A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 flipH="1">
            <a:off x="4457223" y="2530123"/>
            <a:ext cx="400110" cy="400110"/>
          </a:xfrm>
          <a:prstGeom prst="rect">
            <a:avLst/>
          </a:prstGeom>
        </p:spPr>
      </p:pic>
      <p:pic>
        <p:nvPicPr>
          <p:cNvPr id="199" name="Graphic 198" descr="Male">
            <a:extLst>
              <a:ext uri="{FF2B5EF4-FFF2-40B4-BE49-F238E27FC236}">
                <a16:creationId xmlns:a16="http://schemas.microsoft.com/office/drawing/2014/main" id="{284377C2-6D80-CA43-862A-B890A3F683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602313" y="2505459"/>
            <a:ext cx="400111" cy="40011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447959-3B78-0F46-8489-D5FC42FA6E3C}"/>
              </a:ext>
            </a:extLst>
          </p:cNvPr>
          <p:cNvGrpSpPr/>
          <p:nvPr/>
        </p:nvGrpSpPr>
        <p:grpSpPr>
          <a:xfrm>
            <a:off x="1634830" y="4139029"/>
            <a:ext cx="1024467" cy="1201374"/>
            <a:chOff x="1470868" y="4486990"/>
            <a:chExt cx="1024467" cy="1201374"/>
          </a:xfrm>
        </p:grpSpPr>
        <p:pic>
          <p:nvPicPr>
            <p:cNvPr id="12" name="Graphic 11" descr="Cow">
              <a:extLst>
                <a:ext uri="{FF2B5EF4-FFF2-40B4-BE49-F238E27FC236}">
                  <a16:creationId xmlns:a16="http://schemas.microsoft.com/office/drawing/2014/main" id="{C7C11CB2-39B9-6A4F-913F-293ABB73B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470868" y="4486990"/>
              <a:ext cx="1024467" cy="1024467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E49B1AD-6E86-2043-9745-6FBD8E5ED41A}"/>
                </a:ext>
              </a:extLst>
            </p:cNvPr>
            <p:cNvSpPr txBox="1"/>
            <p:nvPr/>
          </p:nvSpPr>
          <p:spPr>
            <a:xfrm>
              <a:off x="1757011" y="5288254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FF5CB76-A53F-0640-B0AB-A3F4E13A5A8B}"/>
              </a:ext>
            </a:extLst>
          </p:cNvPr>
          <p:cNvGrpSpPr/>
          <p:nvPr/>
        </p:nvGrpSpPr>
        <p:grpSpPr>
          <a:xfrm>
            <a:off x="2659297" y="1681048"/>
            <a:ext cx="1024467" cy="1201373"/>
            <a:chOff x="3017885" y="4486991"/>
            <a:chExt cx="1024467" cy="1201373"/>
          </a:xfrm>
        </p:grpSpPr>
        <p:pic>
          <p:nvPicPr>
            <p:cNvPr id="13" name="Graphic 12" descr="Cow">
              <a:extLst>
                <a:ext uri="{FF2B5EF4-FFF2-40B4-BE49-F238E27FC236}">
                  <a16:creationId xmlns:a16="http://schemas.microsoft.com/office/drawing/2014/main" id="{CD31F272-59D5-E54D-81D4-BC40E6242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017885" y="4486991"/>
              <a:ext cx="1024467" cy="1024467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46CA468-12FE-7C4E-B45A-278246ECB463}"/>
                </a:ext>
              </a:extLst>
            </p:cNvPr>
            <p:cNvSpPr txBox="1"/>
            <p:nvPr/>
          </p:nvSpPr>
          <p:spPr>
            <a:xfrm>
              <a:off x="3304028" y="5288254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0D4710-1311-DF44-AD5D-44EE5324976D}"/>
              </a:ext>
            </a:extLst>
          </p:cNvPr>
          <p:cNvGrpSpPr/>
          <p:nvPr/>
        </p:nvGrpSpPr>
        <p:grpSpPr>
          <a:xfrm>
            <a:off x="4571190" y="1681048"/>
            <a:ext cx="1024467" cy="1201373"/>
            <a:chOff x="3017885" y="4486991"/>
            <a:chExt cx="1024467" cy="1201373"/>
          </a:xfrm>
        </p:grpSpPr>
        <p:pic>
          <p:nvPicPr>
            <p:cNvPr id="17" name="Graphic 16" descr="Cow">
              <a:extLst>
                <a:ext uri="{FF2B5EF4-FFF2-40B4-BE49-F238E27FC236}">
                  <a16:creationId xmlns:a16="http://schemas.microsoft.com/office/drawing/2014/main" id="{347207D5-73EB-554D-860F-227281D18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3017885" y="4486991"/>
              <a:ext cx="1024467" cy="10244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A96C93-5294-9C41-A802-CC4883B4612A}"/>
                </a:ext>
              </a:extLst>
            </p:cNvPr>
            <p:cNvSpPr txBox="1"/>
            <p:nvPr/>
          </p:nvSpPr>
          <p:spPr>
            <a:xfrm>
              <a:off x="3304028" y="5288254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47F13C-BFB3-F945-8CCC-353CC89B7E8E}"/>
              </a:ext>
            </a:extLst>
          </p:cNvPr>
          <p:cNvGrpSpPr/>
          <p:nvPr/>
        </p:nvGrpSpPr>
        <p:grpSpPr>
          <a:xfrm>
            <a:off x="3458722" y="4152486"/>
            <a:ext cx="1024467" cy="1201374"/>
            <a:chOff x="1470868" y="4486990"/>
            <a:chExt cx="1024467" cy="1201374"/>
          </a:xfrm>
        </p:grpSpPr>
        <p:pic>
          <p:nvPicPr>
            <p:cNvPr id="20" name="Graphic 19" descr="Cow">
              <a:extLst>
                <a:ext uri="{FF2B5EF4-FFF2-40B4-BE49-F238E27FC236}">
                  <a16:creationId xmlns:a16="http://schemas.microsoft.com/office/drawing/2014/main" id="{64AB3C6B-B5D7-B24A-AF96-4253E0B8C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470868" y="4486990"/>
              <a:ext cx="1024467" cy="102446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459BDC-1015-4248-9437-DDF7D6D6BEC1}"/>
                </a:ext>
              </a:extLst>
            </p:cNvPr>
            <p:cNvSpPr txBox="1"/>
            <p:nvPr/>
          </p:nvSpPr>
          <p:spPr>
            <a:xfrm>
              <a:off x="1757011" y="5288254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A6ADBB-A799-0248-9F38-2ADBAE82DC5C}"/>
              </a:ext>
            </a:extLst>
          </p:cNvPr>
          <p:cNvGrpSpPr/>
          <p:nvPr/>
        </p:nvGrpSpPr>
        <p:grpSpPr>
          <a:xfrm>
            <a:off x="5282614" y="4139029"/>
            <a:ext cx="1024467" cy="1201374"/>
            <a:chOff x="1470868" y="4486990"/>
            <a:chExt cx="1024467" cy="1201374"/>
          </a:xfrm>
        </p:grpSpPr>
        <p:pic>
          <p:nvPicPr>
            <p:cNvPr id="23" name="Graphic 22" descr="Cow">
              <a:extLst>
                <a:ext uri="{FF2B5EF4-FFF2-40B4-BE49-F238E27FC236}">
                  <a16:creationId xmlns:a16="http://schemas.microsoft.com/office/drawing/2014/main" id="{981E7AAE-144C-FF49-82CB-9C7137153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470868" y="4486990"/>
              <a:ext cx="1024467" cy="1024467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DA0C94-CC0F-7040-8C08-F148553D4E12}"/>
                </a:ext>
              </a:extLst>
            </p:cNvPr>
            <p:cNvSpPr txBox="1"/>
            <p:nvPr/>
          </p:nvSpPr>
          <p:spPr>
            <a:xfrm>
              <a:off x="1757011" y="528825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aa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625F906-3DA9-0E4C-9F37-30301CB8F9AB}"/>
              </a:ext>
            </a:extLst>
          </p:cNvPr>
          <p:cNvSpPr txBox="1"/>
          <p:nvPr/>
        </p:nvSpPr>
        <p:spPr>
          <a:xfrm>
            <a:off x="3784123" y="216650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95FDC6-1041-2F4D-9A84-1F4B79D3D7F3}"/>
              </a:ext>
            </a:extLst>
          </p:cNvPr>
          <p:cNvSpPr txBox="1"/>
          <p:nvPr/>
        </p:nvSpPr>
        <p:spPr>
          <a:xfrm>
            <a:off x="1807159" y="55327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52A4F0-6087-224E-8100-D245FFECB726}"/>
              </a:ext>
            </a:extLst>
          </p:cNvPr>
          <p:cNvSpPr txBox="1"/>
          <p:nvPr/>
        </p:nvSpPr>
        <p:spPr>
          <a:xfrm>
            <a:off x="5498224" y="55327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37D5E-60B7-9044-A540-0C514C4F8DE0}"/>
              </a:ext>
            </a:extLst>
          </p:cNvPr>
          <p:cNvSpPr txBox="1"/>
          <p:nvPr/>
        </p:nvSpPr>
        <p:spPr>
          <a:xfrm>
            <a:off x="3622141" y="553276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9B586F-870B-984F-92DB-E61E0C6604EE}"/>
              </a:ext>
            </a:extLst>
          </p:cNvPr>
          <p:cNvGrpSpPr/>
          <p:nvPr/>
        </p:nvGrpSpPr>
        <p:grpSpPr>
          <a:xfrm>
            <a:off x="2147063" y="3144974"/>
            <a:ext cx="3699974" cy="879454"/>
            <a:chOff x="2147063" y="3144974"/>
            <a:chExt cx="3699974" cy="87945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367E7E-4348-7E48-996A-3394533B861B}"/>
                </a:ext>
              </a:extLst>
            </p:cNvPr>
            <p:cNvCxnSpPr>
              <a:cxnSpLocks/>
            </p:cNvCxnSpPr>
            <p:nvPr/>
          </p:nvCxnSpPr>
          <p:spPr>
            <a:xfrm>
              <a:off x="2147063" y="3576977"/>
              <a:ext cx="3699974" cy="0"/>
            </a:xfrm>
            <a:prstGeom prst="line">
              <a:avLst/>
            </a:prstGeom>
            <a:ln w="38100">
              <a:solidFill>
                <a:srgbClr val="E6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218E691-9667-CF4F-96A7-C6AC48300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272" y="3592428"/>
              <a:ext cx="0" cy="432000"/>
            </a:xfrm>
            <a:prstGeom prst="line">
              <a:avLst/>
            </a:prstGeom>
            <a:ln w="38100">
              <a:solidFill>
                <a:srgbClr val="E6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0987CC9-81A2-9446-801E-B9A89627E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049" y="3592428"/>
              <a:ext cx="0" cy="432000"/>
            </a:xfrm>
            <a:prstGeom prst="line">
              <a:avLst/>
            </a:prstGeom>
            <a:ln w="38100">
              <a:solidFill>
                <a:srgbClr val="E6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4D59C2-8288-B04C-8C76-7896ED462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7687" y="3592428"/>
              <a:ext cx="0" cy="432000"/>
            </a:xfrm>
            <a:prstGeom prst="line">
              <a:avLst/>
            </a:prstGeom>
            <a:ln w="38100">
              <a:solidFill>
                <a:srgbClr val="E6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72465D-715E-0D4B-B506-37F50D517A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7049" y="3144974"/>
              <a:ext cx="0" cy="432000"/>
            </a:xfrm>
            <a:prstGeom prst="line">
              <a:avLst/>
            </a:prstGeom>
            <a:ln w="38100">
              <a:solidFill>
                <a:srgbClr val="E600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B4CFB8A-DF6A-844B-94A3-1F1FB5277712}"/>
              </a:ext>
            </a:extLst>
          </p:cNvPr>
          <p:cNvSpPr txBox="1"/>
          <p:nvPr/>
        </p:nvSpPr>
        <p:spPr>
          <a:xfrm>
            <a:off x="2176583" y="6316848"/>
            <a:ext cx="3612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Hardy-Weinberg equilibrium</a:t>
            </a: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A8DD19BC-753D-4A46-930E-115D097BD163}"/>
              </a:ext>
            </a:extLst>
          </p:cNvPr>
          <p:cNvSpPr/>
          <p:nvPr/>
        </p:nvSpPr>
        <p:spPr>
          <a:xfrm rot="5400000">
            <a:off x="3837513" y="3837331"/>
            <a:ext cx="319072" cy="4506050"/>
          </a:xfrm>
          <a:prstGeom prst="rightBrace">
            <a:avLst/>
          </a:prstGeom>
          <a:ln w="38100">
            <a:solidFill>
              <a:srgbClr val="E60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FB058C4E-838F-E546-83A5-191E706637E4}"/>
              </a:ext>
            </a:extLst>
          </p:cNvPr>
          <p:cNvSpPr/>
          <p:nvPr/>
        </p:nvSpPr>
        <p:spPr>
          <a:xfrm rot="16200000" flipV="1">
            <a:off x="7026087" y="3883043"/>
            <a:ext cx="1472971" cy="1826464"/>
          </a:xfrm>
          <a:prstGeom prst="upArrow">
            <a:avLst/>
          </a:prstGeom>
          <a:solidFill>
            <a:srgbClr val="E6002E"/>
          </a:solidFill>
          <a:ln>
            <a:solidFill>
              <a:srgbClr val="E6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BCD921-44F4-D54B-BC75-7CEBF00BE68D}"/>
              </a:ext>
            </a:extLst>
          </p:cNvPr>
          <p:cNvSpPr txBox="1"/>
          <p:nvPr/>
        </p:nvSpPr>
        <p:spPr>
          <a:xfrm>
            <a:off x="8874211" y="4257666"/>
            <a:ext cx="2938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>
                <a:latin typeface="Arial" panose="020B0604020202020204" pitchFamily="34" charset="0"/>
                <a:cs typeface="Arial" panose="020B0604020202020204" pitchFamily="34" charset="0"/>
              </a:rPr>
              <a:t>Absence </a:t>
            </a:r>
            <a:r>
              <a:rPr lang="de-CH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homozygosity</a:t>
            </a:r>
            <a:endParaRPr lang="de-CH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A6C85FB5-05D0-0348-BA4A-F222F5763692}"/>
              </a:ext>
            </a:extLst>
          </p:cNvPr>
          <p:cNvSpPr/>
          <p:nvPr/>
        </p:nvSpPr>
        <p:spPr>
          <a:xfrm rot="4891857">
            <a:off x="5066996" y="5606978"/>
            <a:ext cx="807984" cy="1099651"/>
          </a:xfrm>
          <a:prstGeom prst="lightningBolt">
            <a:avLst/>
          </a:prstGeom>
          <a:solidFill>
            <a:srgbClr val="E6002E"/>
          </a:solidFill>
          <a:ln>
            <a:solidFill>
              <a:srgbClr val="E600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6" name="Group 45"/>
          <p:cNvGrpSpPr/>
          <p:nvPr/>
        </p:nvGrpSpPr>
        <p:grpSpPr>
          <a:xfrm>
            <a:off x="5660534" y="4466264"/>
            <a:ext cx="216000" cy="257181"/>
            <a:chOff x="5660534" y="4498019"/>
            <a:chExt cx="216000" cy="257181"/>
          </a:xfrm>
        </p:grpSpPr>
        <p:sp>
          <p:nvSpPr>
            <p:cNvPr id="47" name="Rectangle 46"/>
            <p:cNvSpPr/>
            <p:nvPr/>
          </p:nvSpPr>
          <p:spPr>
            <a:xfrm>
              <a:off x="5660534" y="4549860"/>
              <a:ext cx="216000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637212" y="4603750"/>
              <a:ext cx="25718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1319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Screening for missing homozygosity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116186" y="6558364"/>
            <a:ext cx="4153787" cy="315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0" y="1876797"/>
            <a:ext cx="11783683" cy="4997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1219139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66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914354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457200">
              <a:buFont typeface="Arial" panose="020B0604020202020204" pitchFamily="34" charset="0"/>
              <a:buChar char="•"/>
            </a:pPr>
            <a:r>
              <a:rPr lang="de-CH" sz="3200" dirty="0"/>
              <a:t>Genome-wide scan for reduced or missing homozygosity</a:t>
            </a:r>
          </a:p>
          <a:p>
            <a:pPr marL="1168400" indent="-457200">
              <a:buFont typeface="Arial" panose="020B0604020202020204" pitchFamily="34" charset="0"/>
              <a:buChar char="•"/>
            </a:pPr>
            <a:r>
              <a:rPr lang="de-CH" sz="3200" dirty="0" smtClean="0"/>
              <a:t>Datasets: </a:t>
            </a:r>
          </a:p>
          <a:p>
            <a:pPr marL="2197054" lvl="1" indent="-571500">
              <a:buFont typeface="Symbol" panose="05050102010706020507" pitchFamily="18" charset="2"/>
              <a:buChar char="-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110k SNV array</a:t>
            </a:r>
          </a:p>
          <a:p>
            <a:pPr marL="2197054" lvl="1" indent="-571500">
              <a:buFont typeface="Symbol" panose="05050102010706020507" pitchFamily="18" charset="2"/>
              <a:buChar char="-"/>
            </a:pPr>
            <a:r>
              <a:rPr lang="de-CH" dirty="0" smtClean="0">
                <a:latin typeface="Arial" panose="020B0604020202020204" pitchFamily="34" charset="0"/>
                <a:cs typeface="Arial" panose="020B0604020202020204" pitchFamily="34" charset="0"/>
              </a:rPr>
              <a:t>Of 60'000 animals </a:t>
            </a:r>
            <a:endParaRPr lang="de-CH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25554" lvl="1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8400" indent="-457200">
              <a:buFont typeface="Arial" panose="020B0604020202020204" pitchFamily="34" charset="0"/>
              <a:buChar char="•"/>
            </a:pPr>
            <a:r>
              <a:rPr lang="de-CH" b="1" dirty="0"/>
              <a:t>Sliding window approach</a:t>
            </a:r>
            <a:r>
              <a:rPr lang="de-CH" dirty="0"/>
              <a:t/>
            </a:r>
            <a:br>
              <a:rPr lang="de-CH" dirty="0"/>
            </a:br>
            <a:r>
              <a:rPr lang="de-CH" dirty="0"/>
              <a:t>different window sizes (50-200 SNVs)</a:t>
            </a:r>
          </a:p>
          <a:p>
            <a:pPr marL="1625554" lvl="1" indent="0">
              <a:buNone/>
            </a:pP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8400" indent="-457200">
              <a:buFont typeface="Arial" panose="020B0604020202020204" pitchFamily="34" charset="0"/>
              <a:buChar char="•"/>
            </a:pPr>
            <a:endParaRPr lang="de-CH" sz="3200" dirty="0"/>
          </a:p>
          <a:p>
            <a:pPr marL="2082754" lvl="1" indent="-457200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82754" lvl="1" indent="-457200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68400" indent="-457200">
              <a:buFont typeface="Arial" panose="020B0604020202020204" pitchFamily="34" charset="0"/>
              <a:buChar char="•"/>
            </a:pPr>
            <a:endParaRPr lang="de-CH" sz="3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C533E-0940-E141-A1A4-800A0410A11A}"/>
              </a:ext>
            </a:extLst>
          </p:cNvPr>
          <p:cNvSpPr/>
          <p:nvPr/>
        </p:nvSpPr>
        <p:spPr>
          <a:xfrm>
            <a:off x="10444163" y="-173231"/>
            <a:ext cx="2647353" cy="162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Goals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Difference between "Probability" and "statistics"</a:t>
            </a:r>
          </a:p>
          <a:p>
            <a:r>
              <a:rPr lang="de-CH" dirty="0" smtClean="0"/>
              <a:t>Fit data to probability distributions using </a:t>
            </a:r>
            <a:r>
              <a:rPr lang="de-CH" dirty="0" smtClean="0">
                <a:sym typeface="Wingdings" panose="05000000000000000000" pitchFamily="2" charset="2"/>
              </a:rPr>
              <a:t> visualisation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Estimating procedures such as Maximum Likelihood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Statistical models and estimation to evaluate dependencies in binomial and multinomial distributions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Analyze some historically intersting genomic data assembled into tables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Make markov chain models for dependent data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Few concrete applications counting motifs in whole genomes and manipulate special Bioconductor classes dedicated to genomic data</a:t>
            </a:r>
          </a:p>
        </p:txBody>
      </p:sp>
    </p:spTree>
    <p:extLst>
      <p:ext uri="{BB962C8B-B14F-4D97-AF65-F5344CB8AC3E}">
        <p14:creationId xmlns:p14="http://schemas.microsoft.com/office/powerpoint/2010/main" val="557399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Sliding</a:t>
            </a:r>
            <a:r>
              <a:rPr lang="de-CH" dirty="0"/>
              <a:t> </a:t>
            </a:r>
            <a:r>
              <a:rPr lang="de-CH" dirty="0" err="1"/>
              <a:t>window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116186" y="6558364"/>
            <a:ext cx="4153787" cy="315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C533E-0940-E141-A1A4-800A0410A11A}"/>
              </a:ext>
            </a:extLst>
          </p:cNvPr>
          <p:cNvSpPr/>
          <p:nvPr/>
        </p:nvSpPr>
        <p:spPr>
          <a:xfrm>
            <a:off x="10444163" y="-173231"/>
            <a:ext cx="2647353" cy="162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AB0BA6-EF01-EC4C-9384-7202DD1DE40A}"/>
              </a:ext>
            </a:extLst>
          </p:cNvPr>
          <p:cNvGrpSpPr/>
          <p:nvPr/>
        </p:nvGrpSpPr>
        <p:grpSpPr>
          <a:xfrm>
            <a:off x="720000" y="1358723"/>
            <a:ext cx="6742673" cy="914400"/>
            <a:chOff x="720000" y="4920915"/>
            <a:chExt cx="6742673" cy="914400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85AECD3B-8069-794A-8C29-E1C6D8C1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E6DD0902-E15D-1D4D-A18C-A199B08F6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1278E0D7-388D-7543-9DFF-89403FC69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6F2DB16E-31B2-564C-86FD-587F2071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444780DC-9BBF-D140-B3BD-DB42D8B1B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8401D624-EB22-FF4F-BDFA-1387BE26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06D7E05-627E-184D-9CD2-546CC8461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NA">
              <a:extLst>
                <a:ext uri="{FF2B5EF4-FFF2-40B4-BE49-F238E27FC236}">
                  <a16:creationId xmlns:a16="http://schemas.microsoft.com/office/drawing/2014/main" id="{D5B14E76-2738-224F-BB53-9CB7B38AA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7008C32-18D5-394A-8BB6-1F738E7B554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907201"/>
            <a:ext cx="9360000" cy="547159"/>
          </a:xfrm>
        </p:spPr>
        <p:txBody>
          <a:bodyPr/>
          <a:lstStyle/>
          <a:p>
            <a:r>
              <a:rPr lang="de-CH" dirty="0"/>
              <a:t>per autosome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30403D-A99B-0B45-BA1B-1A478AD9A97D}"/>
              </a:ext>
            </a:extLst>
          </p:cNvPr>
          <p:cNvGrpSpPr/>
          <p:nvPr/>
        </p:nvGrpSpPr>
        <p:grpSpPr>
          <a:xfrm>
            <a:off x="720000" y="5524491"/>
            <a:ext cx="6742673" cy="914400"/>
            <a:chOff x="720000" y="4920915"/>
            <a:chExt cx="6742673" cy="914400"/>
          </a:xfrm>
        </p:grpSpPr>
        <p:pic>
          <p:nvPicPr>
            <p:cNvPr id="20" name="Graphic 19" descr="DNA">
              <a:extLst>
                <a:ext uri="{FF2B5EF4-FFF2-40B4-BE49-F238E27FC236}">
                  <a16:creationId xmlns:a16="http://schemas.microsoft.com/office/drawing/2014/main" id="{492A6F8D-BA3F-4247-BA1D-F2455F3F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DNA">
              <a:extLst>
                <a:ext uri="{FF2B5EF4-FFF2-40B4-BE49-F238E27FC236}">
                  <a16:creationId xmlns:a16="http://schemas.microsoft.com/office/drawing/2014/main" id="{450A1D39-BF8F-244C-9289-BF4C7C89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DNA">
              <a:extLst>
                <a:ext uri="{FF2B5EF4-FFF2-40B4-BE49-F238E27FC236}">
                  <a16:creationId xmlns:a16="http://schemas.microsoft.com/office/drawing/2014/main" id="{B683F9D3-770A-9E4E-B4A8-215088EA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DNA">
              <a:extLst>
                <a:ext uri="{FF2B5EF4-FFF2-40B4-BE49-F238E27FC236}">
                  <a16:creationId xmlns:a16="http://schemas.microsoft.com/office/drawing/2014/main" id="{EDB585F8-045E-4A4E-B2AF-9D184FFA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DNA">
              <a:extLst>
                <a:ext uri="{FF2B5EF4-FFF2-40B4-BE49-F238E27FC236}">
                  <a16:creationId xmlns:a16="http://schemas.microsoft.com/office/drawing/2014/main" id="{17AA9498-2CE8-3947-B242-8B959725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DNA">
              <a:extLst>
                <a:ext uri="{FF2B5EF4-FFF2-40B4-BE49-F238E27FC236}">
                  <a16:creationId xmlns:a16="http://schemas.microsoft.com/office/drawing/2014/main" id="{49ABDAD6-82B7-CD44-B68A-27662D03F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DNA">
              <a:extLst>
                <a:ext uri="{FF2B5EF4-FFF2-40B4-BE49-F238E27FC236}">
                  <a16:creationId xmlns:a16="http://schemas.microsoft.com/office/drawing/2014/main" id="{3FE6AE9B-3BA9-3C4A-B512-FB1B10519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DNA">
              <a:extLst>
                <a:ext uri="{FF2B5EF4-FFF2-40B4-BE49-F238E27FC236}">
                  <a16:creationId xmlns:a16="http://schemas.microsoft.com/office/drawing/2014/main" id="{1A7069A3-D88B-574C-B2C7-804ECDA1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B50417-17C0-5F4E-8AC4-2A3B10DC757F}"/>
              </a:ext>
            </a:extLst>
          </p:cNvPr>
          <p:cNvGrpSpPr/>
          <p:nvPr/>
        </p:nvGrpSpPr>
        <p:grpSpPr>
          <a:xfrm>
            <a:off x="720000" y="5067291"/>
            <a:ext cx="6742673" cy="914400"/>
            <a:chOff x="720000" y="4920915"/>
            <a:chExt cx="6742673" cy="914400"/>
          </a:xfrm>
        </p:grpSpPr>
        <p:pic>
          <p:nvPicPr>
            <p:cNvPr id="29" name="Graphic 28" descr="DNA">
              <a:extLst>
                <a:ext uri="{FF2B5EF4-FFF2-40B4-BE49-F238E27FC236}">
                  <a16:creationId xmlns:a16="http://schemas.microsoft.com/office/drawing/2014/main" id="{09F533A9-CEED-FF4E-9BF9-733E73C7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DNA">
              <a:extLst>
                <a:ext uri="{FF2B5EF4-FFF2-40B4-BE49-F238E27FC236}">
                  <a16:creationId xmlns:a16="http://schemas.microsoft.com/office/drawing/2014/main" id="{6F2060D9-A3D7-A94D-9F98-6B0860354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DNA">
              <a:extLst>
                <a:ext uri="{FF2B5EF4-FFF2-40B4-BE49-F238E27FC236}">
                  <a16:creationId xmlns:a16="http://schemas.microsoft.com/office/drawing/2014/main" id="{7C4D8130-E56D-F540-B370-AEAD1606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A98B1DBE-CF5B-9C4F-B96A-1AA3AEC66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DNA">
              <a:extLst>
                <a:ext uri="{FF2B5EF4-FFF2-40B4-BE49-F238E27FC236}">
                  <a16:creationId xmlns:a16="http://schemas.microsoft.com/office/drawing/2014/main" id="{8D2A831F-4816-4444-899E-A310A688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NA">
              <a:extLst>
                <a:ext uri="{FF2B5EF4-FFF2-40B4-BE49-F238E27FC236}">
                  <a16:creationId xmlns:a16="http://schemas.microsoft.com/office/drawing/2014/main" id="{C743B3ED-A87D-F442-9693-C3F247F18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DNA">
              <a:extLst>
                <a:ext uri="{FF2B5EF4-FFF2-40B4-BE49-F238E27FC236}">
                  <a16:creationId xmlns:a16="http://schemas.microsoft.com/office/drawing/2014/main" id="{F2F7DB96-18F6-E145-9F39-F853A65A9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DNA">
              <a:extLst>
                <a:ext uri="{FF2B5EF4-FFF2-40B4-BE49-F238E27FC236}">
                  <a16:creationId xmlns:a16="http://schemas.microsoft.com/office/drawing/2014/main" id="{A992F8F9-33D8-994E-B187-68E51D83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5CEDD4-A10E-F04B-88D4-3EBE83DD0EA1}"/>
              </a:ext>
            </a:extLst>
          </p:cNvPr>
          <p:cNvGrpSpPr/>
          <p:nvPr/>
        </p:nvGrpSpPr>
        <p:grpSpPr>
          <a:xfrm>
            <a:off x="720000" y="4610084"/>
            <a:ext cx="6742673" cy="914400"/>
            <a:chOff x="720000" y="4920915"/>
            <a:chExt cx="6742673" cy="914400"/>
          </a:xfrm>
        </p:grpSpPr>
        <p:pic>
          <p:nvPicPr>
            <p:cNvPr id="47" name="Graphic 46" descr="DNA">
              <a:extLst>
                <a:ext uri="{FF2B5EF4-FFF2-40B4-BE49-F238E27FC236}">
                  <a16:creationId xmlns:a16="http://schemas.microsoft.com/office/drawing/2014/main" id="{8AE9A0BD-DAD8-B142-A164-8AC4A05E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DNA">
              <a:extLst>
                <a:ext uri="{FF2B5EF4-FFF2-40B4-BE49-F238E27FC236}">
                  <a16:creationId xmlns:a16="http://schemas.microsoft.com/office/drawing/2014/main" id="{C7539DE5-8C7E-264E-BFE2-A7947AC68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DNA">
              <a:extLst>
                <a:ext uri="{FF2B5EF4-FFF2-40B4-BE49-F238E27FC236}">
                  <a16:creationId xmlns:a16="http://schemas.microsoft.com/office/drawing/2014/main" id="{206E300B-F562-8D4A-96C9-FB46A635C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DNA">
              <a:extLst>
                <a:ext uri="{FF2B5EF4-FFF2-40B4-BE49-F238E27FC236}">
                  <a16:creationId xmlns:a16="http://schemas.microsoft.com/office/drawing/2014/main" id="{AA2CF3D1-1049-564D-9892-48B05EE6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DNA">
              <a:extLst>
                <a:ext uri="{FF2B5EF4-FFF2-40B4-BE49-F238E27FC236}">
                  <a16:creationId xmlns:a16="http://schemas.microsoft.com/office/drawing/2014/main" id="{75CE0FBC-518A-C141-B457-8DC4303B5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DNA">
              <a:extLst>
                <a:ext uri="{FF2B5EF4-FFF2-40B4-BE49-F238E27FC236}">
                  <a16:creationId xmlns:a16="http://schemas.microsoft.com/office/drawing/2014/main" id="{E1B2EC47-2BED-E548-9236-73E461B5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DNA">
              <a:extLst>
                <a:ext uri="{FF2B5EF4-FFF2-40B4-BE49-F238E27FC236}">
                  <a16:creationId xmlns:a16="http://schemas.microsoft.com/office/drawing/2014/main" id="{76DD6302-5F2A-1B44-824F-16664C974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DNA">
              <a:extLst>
                <a:ext uri="{FF2B5EF4-FFF2-40B4-BE49-F238E27FC236}">
                  <a16:creationId xmlns:a16="http://schemas.microsoft.com/office/drawing/2014/main" id="{D7C49DAE-562D-0C4F-883C-3DB19B0B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1599B-9CF1-BE46-8DED-B18492C986D5}"/>
              </a:ext>
            </a:extLst>
          </p:cNvPr>
          <p:cNvGrpSpPr/>
          <p:nvPr/>
        </p:nvGrpSpPr>
        <p:grpSpPr>
          <a:xfrm>
            <a:off x="720000" y="4140174"/>
            <a:ext cx="6742673" cy="914400"/>
            <a:chOff x="720000" y="4920915"/>
            <a:chExt cx="6742673" cy="914400"/>
          </a:xfrm>
        </p:grpSpPr>
        <p:pic>
          <p:nvPicPr>
            <p:cNvPr id="56" name="Graphic 55" descr="DNA">
              <a:extLst>
                <a:ext uri="{FF2B5EF4-FFF2-40B4-BE49-F238E27FC236}">
                  <a16:creationId xmlns:a16="http://schemas.microsoft.com/office/drawing/2014/main" id="{8C311E1E-9775-D648-9D76-8D59EB24C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DNA">
              <a:extLst>
                <a:ext uri="{FF2B5EF4-FFF2-40B4-BE49-F238E27FC236}">
                  <a16:creationId xmlns:a16="http://schemas.microsoft.com/office/drawing/2014/main" id="{69F936AD-1A6E-9E46-8212-DF1411E1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DNA">
              <a:extLst>
                <a:ext uri="{FF2B5EF4-FFF2-40B4-BE49-F238E27FC236}">
                  <a16:creationId xmlns:a16="http://schemas.microsoft.com/office/drawing/2014/main" id="{D22CE1D1-3824-8243-BD32-F44CED6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DNA">
              <a:extLst>
                <a:ext uri="{FF2B5EF4-FFF2-40B4-BE49-F238E27FC236}">
                  <a16:creationId xmlns:a16="http://schemas.microsoft.com/office/drawing/2014/main" id="{630E79ED-ADD7-8D45-BB6C-E30B0CE48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DNA">
              <a:extLst>
                <a:ext uri="{FF2B5EF4-FFF2-40B4-BE49-F238E27FC236}">
                  <a16:creationId xmlns:a16="http://schemas.microsoft.com/office/drawing/2014/main" id="{7DB116B6-D8CB-2349-99E2-0911417D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DNA">
              <a:extLst>
                <a:ext uri="{FF2B5EF4-FFF2-40B4-BE49-F238E27FC236}">
                  <a16:creationId xmlns:a16="http://schemas.microsoft.com/office/drawing/2014/main" id="{F868345F-1167-8B49-BFE6-EE54DAB2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DNA">
              <a:extLst>
                <a:ext uri="{FF2B5EF4-FFF2-40B4-BE49-F238E27FC236}">
                  <a16:creationId xmlns:a16="http://schemas.microsoft.com/office/drawing/2014/main" id="{598FC85C-FC6C-744C-9DC2-DC62C4D9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DNA">
              <a:extLst>
                <a:ext uri="{FF2B5EF4-FFF2-40B4-BE49-F238E27FC236}">
                  <a16:creationId xmlns:a16="http://schemas.microsoft.com/office/drawing/2014/main" id="{592E2EDC-5D0B-7541-BF57-74AC805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273634-A7BB-9B41-BE83-A23A45E103F3}"/>
              </a:ext>
            </a:extLst>
          </p:cNvPr>
          <p:cNvGrpSpPr/>
          <p:nvPr/>
        </p:nvGrpSpPr>
        <p:grpSpPr>
          <a:xfrm>
            <a:off x="720000" y="3670256"/>
            <a:ext cx="6742673" cy="914400"/>
            <a:chOff x="720000" y="4920915"/>
            <a:chExt cx="6742673" cy="914400"/>
          </a:xfrm>
        </p:grpSpPr>
        <p:pic>
          <p:nvPicPr>
            <p:cNvPr id="65" name="Graphic 64" descr="DNA">
              <a:extLst>
                <a:ext uri="{FF2B5EF4-FFF2-40B4-BE49-F238E27FC236}">
                  <a16:creationId xmlns:a16="http://schemas.microsoft.com/office/drawing/2014/main" id="{91C3C899-8CFE-A84C-A5A3-B312498EE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DNA">
              <a:extLst>
                <a:ext uri="{FF2B5EF4-FFF2-40B4-BE49-F238E27FC236}">
                  <a16:creationId xmlns:a16="http://schemas.microsoft.com/office/drawing/2014/main" id="{5DFCAFAC-6017-A24D-BB19-3103001A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DNA">
              <a:extLst>
                <a:ext uri="{FF2B5EF4-FFF2-40B4-BE49-F238E27FC236}">
                  <a16:creationId xmlns:a16="http://schemas.microsoft.com/office/drawing/2014/main" id="{20F0E62E-E218-4C4D-85C0-E6A4A875C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DNA">
              <a:extLst>
                <a:ext uri="{FF2B5EF4-FFF2-40B4-BE49-F238E27FC236}">
                  <a16:creationId xmlns:a16="http://schemas.microsoft.com/office/drawing/2014/main" id="{94EF309B-DFE1-9244-B93B-9DF97B315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DNA">
              <a:extLst>
                <a:ext uri="{FF2B5EF4-FFF2-40B4-BE49-F238E27FC236}">
                  <a16:creationId xmlns:a16="http://schemas.microsoft.com/office/drawing/2014/main" id="{F7A1BB55-D4B7-194D-B740-82D20084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DNA">
              <a:extLst>
                <a:ext uri="{FF2B5EF4-FFF2-40B4-BE49-F238E27FC236}">
                  <a16:creationId xmlns:a16="http://schemas.microsoft.com/office/drawing/2014/main" id="{F0C4AA1D-5D58-214C-8A23-EB6BEEE9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DNA">
              <a:extLst>
                <a:ext uri="{FF2B5EF4-FFF2-40B4-BE49-F238E27FC236}">
                  <a16:creationId xmlns:a16="http://schemas.microsoft.com/office/drawing/2014/main" id="{B2AC6B28-EEFD-4940-A2E6-FBB44DBD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DNA">
              <a:extLst>
                <a:ext uri="{FF2B5EF4-FFF2-40B4-BE49-F238E27FC236}">
                  <a16:creationId xmlns:a16="http://schemas.microsoft.com/office/drawing/2014/main" id="{7C60FD20-B09F-5145-B015-C3D73681D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6F6C3F-0182-DD4E-865C-DE77FAAA3787}"/>
              </a:ext>
            </a:extLst>
          </p:cNvPr>
          <p:cNvGrpSpPr/>
          <p:nvPr/>
        </p:nvGrpSpPr>
        <p:grpSpPr>
          <a:xfrm>
            <a:off x="720000" y="3200345"/>
            <a:ext cx="6742673" cy="914400"/>
            <a:chOff x="720000" y="4920915"/>
            <a:chExt cx="6742673" cy="914400"/>
          </a:xfrm>
        </p:grpSpPr>
        <p:pic>
          <p:nvPicPr>
            <p:cNvPr id="74" name="Graphic 73" descr="DNA">
              <a:extLst>
                <a:ext uri="{FF2B5EF4-FFF2-40B4-BE49-F238E27FC236}">
                  <a16:creationId xmlns:a16="http://schemas.microsoft.com/office/drawing/2014/main" id="{DB11D3C2-2ED9-734B-A4EA-2852D196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75" name="Graphic 74" descr="DNA">
              <a:extLst>
                <a:ext uri="{FF2B5EF4-FFF2-40B4-BE49-F238E27FC236}">
                  <a16:creationId xmlns:a16="http://schemas.microsoft.com/office/drawing/2014/main" id="{F618A022-C440-0242-999B-BC86F897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76" name="Graphic 75" descr="DNA">
              <a:extLst>
                <a:ext uri="{FF2B5EF4-FFF2-40B4-BE49-F238E27FC236}">
                  <a16:creationId xmlns:a16="http://schemas.microsoft.com/office/drawing/2014/main" id="{8901995A-0C59-DA46-9632-56E62F85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DNA">
              <a:extLst>
                <a:ext uri="{FF2B5EF4-FFF2-40B4-BE49-F238E27FC236}">
                  <a16:creationId xmlns:a16="http://schemas.microsoft.com/office/drawing/2014/main" id="{0B443424-34FB-254B-9A50-B8403C494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78" name="Graphic 77" descr="DNA">
              <a:extLst>
                <a:ext uri="{FF2B5EF4-FFF2-40B4-BE49-F238E27FC236}">
                  <a16:creationId xmlns:a16="http://schemas.microsoft.com/office/drawing/2014/main" id="{7A452D45-049F-E244-9CA8-3A950D63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DNA">
              <a:extLst>
                <a:ext uri="{FF2B5EF4-FFF2-40B4-BE49-F238E27FC236}">
                  <a16:creationId xmlns:a16="http://schemas.microsoft.com/office/drawing/2014/main" id="{9A9CA393-A23D-0348-856F-D84A12D9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DNA">
              <a:extLst>
                <a:ext uri="{FF2B5EF4-FFF2-40B4-BE49-F238E27FC236}">
                  <a16:creationId xmlns:a16="http://schemas.microsoft.com/office/drawing/2014/main" id="{8581338D-6504-424C-912F-9A479CE4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81" name="Graphic 80" descr="DNA">
              <a:extLst>
                <a:ext uri="{FF2B5EF4-FFF2-40B4-BE49-F238E27FC236}">
                  <a16:creationId xmlns:a16="http://schemas.microsoft.com/office/drawing/2014/main" id="{E4EE47FD-CEF4-0248-B21D-9584F94B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90A45F-D61C-0D4F-AB49-F92B3B86DD6D}"/>
              </a:ext>
            </a:extLst>
          </p:cNvPr>
          <p:cNvGrpSpPr/>
          <p:nvPr/>
        </p:nvGrpSpPr>
        <p:grpSpPr>
          <a:xfrm>
            <a:off x="723379" y="2743142"/>
            <a:ext cx="6742673" cy="914400"/>
            <a:chOff x="720000" y="4920915"/>
            <a:chExt cx="6742673" cy="914400"/>
          </a:xfrm>
        </p:grpSpPr>
        <p:pic>
          <p:nvPicPr>
            <p:cNvPr id="83" name="Graphic 82" descr="DNA">
              <a:extLst>
                <a:ext uri="{FF2B5EF4-FFF2-40B4-BE49-F238E27FC236}">
                  <a16:creationId xmlns:a16="http://schemas.microsoft.com/office/drawing/2014/main" id="{2AD2E306-0CA7-D94F-8E0C-37907F6B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84" name="Graphic 83" descr="DNA">
              <a:extLst>
                <a:ext uri="{FF2B5EF4-FFF2-40B4-BE49-F238E27FC236}">
                  <a16:creationId xmlns:a16="http://schemas.microsoft.com/office/drawing/2014/main" id="{0C49C671-D30B-5441-896C-DEE26E168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85" name="Graphic 84" descr="DNA">
              <a:extLst>
                <a:ext uri="{FF2B5EF4-FFF2-40B4-BE49-F238E27FC236}">
                  <a16:creationId xmlns:a16="http://schemas.microsoft.com/office/drawing/2014/main" id="{F169D478-0724-F04B-AE99-786F011E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DNA">
              <a:extLst>
                <a:ext uri="{FF2B5EF4-FFF2-40B4-BE49-F238E27FC236}">
                  <a16:creationId xmlns:a16="http://schemas.microsoft.com/office/drawing/2014/main" id="{C23DB6F3-DC32-D14A-8381-49BDC960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DNA">
              <a:extLst>
                <a:ext uri="{FF2B5EF4-FFF2-40B4-BE49-F238E27FC236}">
                  <a16:creationId xmlns:a16="http://schemas.microsoft.com/office/drawing/2014/main" id="{C9370387-0A88-BA44-819F-85697AD4A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88" name="Graphic 87" descr="DNA">
              <a:extLst>
                <a:ext uri="{FF2B5EF4-FFF2-40B4-BE49-F238E27FC236}">
                  <a16:creationId xmlns:a16="http://schemas.microsoft.com/office/drawing/2014/main" id="{DBFEDBA3-B7FC-2549-B842-099A7E458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DNA">
              <a:extLst>
                <a:ext uri="{FF2B5EF4-FFF2-40B4-BE49-F238E27FC236}">
                  <a16:creationId xmlns:a16="http://schemas.microsoft.com/office/drawing/2014/main" id="{D3C4E825-ACDB-2345-AE8C-C097D47D2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90" name="Graphic 89" descr="DNA">
              <a:extLst>
                <a:ext uri="{FF2B5EF4-FFF2-40B4-BE49-F238E27FC236}">
                  <a16:creationId xmlns:a16="http://schemas.microsoft.com/office/drawing/2014/main" id="{80B6E709-9644-3341-A3A0-7A169B84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DA206A-3D15-7B45-829F-A5E448396819}"/>
              </a:ext>
            </a:extLst>
          </p:cNvPr>
          <p:cNvGrpSpPr/>
          <p:nvPr/>
        </p:nvGrpSpPr>
        <p:grpSpPr>
          <a:xfrm>
            <a:off x="720000" y="2247740"/>
            <a:ext cx="6742673" cy="914400"/>
            <a:chOff x="720000" y="4920915"/>
            <a:chExt cx="6742673" cy="914400"/>
          </a:xfrm>
        </p:grpSpPr>
        <p:pic>
          <p:nvPicPr>
            <p:cNvPr id="92" name="Graphic 91" descr="DNA">
              <a:extLst>
                <a:ext uri="{FF2B5EF4-FFF2-40B4-BE49-F238E27FC236}">
                  <a16:creationId xmlns:a16="http://schemas.microsoft.com/office/drawing/2014/main" id="{0DA2A2FA-02D3-BC4F-9A99-C80CDC46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93" name="Graphic 92" descr="DNA">
              <a:extLst>
                <a:ext uri="{FF2B5EF4-FFF2-40B4-BE49-F238E27FC236}">
                  <a16:creationId xmlns:a16="http://schemas.microsoft.com/office/drawing/2014/main" id="{2006C24C-8AF7-134B-A6F4-4552F57F3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94" name="Graphic 93" descr="DNA">
              <a:extLst>
                <a:ext uri="{FF2B5EF4-FFF2-40B4-BE49-F238E27FC236}">
                  <a16:creationId xmlns:a16="http://schemas.microsoft.com/office/drawing/2014/main" id="{D987B965-E3C1-FD45-9FE1-28E32CB6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DNA">
              <a:extLst>
                <a:ext uri="{FF2B5EF4-FFF2-40B4-BE49-F238E27FC236}">
                  <a16:creationId xmlns:a16="http://schemas.microsoft.com/office/drawing/2014/main" id="{333D7F50-3317-8741-BD8F-0066DBE1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96" name="Graphic 95" descr="DNA">
              <a:extLst>
                <a:ext uri="{FF2B5EF4-FFF2-40B4-BE49-F238E27FC236}">
                  <a16:creationId xmlns:a16="http://schemas.microsoft.com/office/drawing/2014/main" id="{6A081074-CA2F-004E-887E-0333AB4D8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97" name="Graphic 96" descr="DNA">
              <a:extLst>
                <a:ext uri="{FF2B5EF4-FFF2-40B4-BE49-F238E27FC236}">
                  <a16:creationId xmlns:a16="http://schemas.microsoft.com/office/drawing/2014/main" id="{4A37C27A-DA99-F443-8412-818DDE94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98" name="Graphic 97" descr="DNA">
              <a:extLst>
                <a:ext uri="{FF2B5EF4-FFF2-40B4-BE49-F238E27FC236}">
                  <a16:creationId xmlns:a16="http://schemas.microsoft.com/office/drawing/2014/main" id="{69A2FBF9-7055-F341-84C2-A2975112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99" name="Graphic 98" descr="DNA">
              <a:extLst>
                <a:ext uri="{FF2B5EF4-FFF2-40B4-BE49-F238E27FC236}">
                  <a16:creationId xmlns:a16="http://schemas.microsoft.com/office/drawing/2014/main" id="{F5C62CE3-1F99-4745-9B9E-5400E4F8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sp>
        <p:nvSpPr>
          <p:cNvPr id="100" name="Rectangle 99"/>
          <p:cNvSpPr/>
          <p:nvPr/>
        </p:nvSpPr>
        <p:spPr>
          <a:xfrm>
            <a:off x="7894474" y="1585090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chromosome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Sliding</a:t>
            </a:r>
            <a:r>
              <a:rPr lang="de-CH" dirty="0"/>
              <a:t> </a:t>
            </a:r>
            <a:r>
              <a:rPr lang="de-CH" dirty="0" err="1"/>
              <a:t>window</a:t>
            </a:r>
            <a:r>
              <a:rPr lang="de-CH" dirty="0"/>
              <a:t> </a:t>
            </a:r>
            <a:r>
              <a:rPr lang="de-CH" dirty="0" err="1"/>
              <a:t>approach</a:t>
            </a:r>
            <a:endParaRPr lang="de-CH" dirty="0"/>
          </a:p>
        </p:txBody>
      </p:sp>
      <p:sp>
        <p:nvSpPr>
          <p:cNvPr id="14" name="Rectangle 13"/>
          <p:cNvSpPr/>
          <p:nvPr/>
        </p:nvSpPr>
        <p:spPr>
          <a:xfrm>
            <a:off x="8116186" y="6558364"/>
            <a:ext cx="4153787" cy="315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C533E-0940-E141-A1A4-800A0410A11A}"/>
              </a:ext>
            </a:extLst>
          </p:cNvPr>
          <p:cNvSpPr/>
          <p:nvPr/>
        </p:nvSpPr>
        <p:spPr>
          <a:xfrm>
            <a:off x="10444163" y="-173231"/>
            <a:ext cx="2647353" cy="162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AB0BA6-EF01-EC4C-9384-7202DD1DE40A}"/>
              </a:ext>
            </a:extLst>
          </p:cNvPr>
          <p:cNvGrpSpPr/>
          <p:nvPr/>
        </p:nvGrpSpPr>
        <p:grpSpPr>
          <a:xfrm>
            <a:off x="720000" y="1386432"/>
            <a:ext cx="6742673" cy="914400"/>
            <a:chOff x="720000" y="4920915"/>
            <a:chExt cx="6742673" cy="914400"/>
          </a:xfrm>
        </p:grpSpPr>
        <p:pic>
          <p:nvPicPr>
            <p:cNvPr id="5" name="Graphic 4" descr="DNA">
              <a:extLst>
                <a:ext uri="{FF2B5EF4-FFF2-40B4-BE49-F238E27FC236}">
                  <a16:creationId xmlns:a16="http://schemas.microsoft.com/office/drawing/2014/main" id="{85AECD3B-8069-794A-8C29-E1C6D8C1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DNA">
              <a:extLst>
                <a:ext uri="{FF2B5EF4-FFF2-40B4-BE49-F238E27FC236}">
                  <a16:creationId xmlns:a16="http://schemas.microsoft.com/office/drawing/2014/main" id="{E6DD0902-E15D-1D4D-A18C-A199B08F6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DNA">
              <a:extLst>
                <a:ext uri="{FF2B5EF4-FFF2-40B4-BE49-F238E27FC236}">
                  <a16:creationId xmlns:a16="http://schemas.microsoft.com/office/drawing/2014/main" id="{1278E0D7-388D-7543-9DFF-89403FC69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NA">
              <a:extLst>
                <a:ext uri="{FF2B5EF4-FFF2-40B4-BE49-F238E27FC236}">
                  <a16:creationId xmlns:a16="http://schemas.microsoft.com/office/drawing/2014/main" id="{6F2DB16E-31B2-564C-86FD-587F2071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NA">
              <a:extLst>
                <a:ext uri="{FF2B5EF4-FFF2-40B4-BE49-F238E27FC236}">
                  <a16:creationId xmlns:a16="http://schemas.microsoft.com/office/drawing/2014/main" id="{444780DC-9BBF-D140-B3BD-DB42D8B1B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DNA">
              <a:extLst>
                <a:ext uri="{FF2B5EF4-FFF2-40B4-BE49-F238E27FC236}">
                  <a16:creationId xmlns:a16="http://schemas.microsoft.com/office/drawing/2014/main" id="{8401D624-EB22-FF4F-BDFA-1387BE266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DNA">
              <a:extLst>
                <a:ext uri="{FF2B5EF4-FFF2-40B4-BE49-F238E27FC236}">
                  <a16:creationId xmlns:a16="http://schemas.microsoft.com/office/drawing/2014/main" id="{A06D7E05-627E-184D-9CD2-546CC8461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DNA">
              <a:extLst>
                <a:ext uri="{FF2B5EF4-FFF2-40B4-BE49-F238E27FC236}">
                  <a16:creationId xmlns:a16="http://schemas.microsoft.com/office/drawing/2014/main" id="{D5B14E76-2738-224F-BB53-9CB7B38AA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7008C32-18D5-394A-8BB6-1F738E7B554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20000" y="907201"/>
            <a:ext cx="9360000" cy="547159"/>
          </a:xfrm>
        </p:spPr>
        <p:txBody>
          <a:bodyPr/>
          <a:lstStyle/>
          <a:p>
            <a:r>
              <a:rPr lang="de-CH" dirty="0"/>
              <a:t>per autosome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30403D-A99B-0B45-BA1B-1A478AD9A97D}"/>
              </a:ext>
            </a:extLst>
          </p:cNvPr>
          <p:cNvGrpSpPr/>
          <p:nvPr/>
        </p:nvGrpSpPr>
        <p:grpSpPr>
          <a:xfrm>
            <a:off x="720000" y="5552200"/>
            <a:ext cx="6742673" cy="914400"/>
            <a:chOff x="720000" y="4920915"/>
            <a:chExt cx="6742673" cy="914400"/>
          </a:xfrm>
        </p:grpSpPr>
        <p:pic>
          <p:nvPicPr>
            <p:cNvPr id="20" name="Graphic 19" descr="DNA">
              <a:extLst>
                <a:ext uri="{FF2B5EF4-FFF2-40B4-BE49-F238E27FC236}">
                  <a16:creationId xmlns:a16="http://schemas.microsoft.com/office/drawing/2014/main" id="{492A6F8D-BA3F-4247-BA1D-F2455F3FE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DNA">
              <a:extLst>
                <a:ext uri="{FF2B5EF4-FFF2-40B4-BE49-F238E27FC236}">
                  <a16:creationId xmlns:a16="http://schemas.microsoft.com/office/drawing/2014/main" id="{450A1D39-BF8F-244C-9289-BF4C7C89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DNA">
              <a:extLst>
                <a:ext uri="{FF2B5EF4-FFF2-40B4-BE49-F238E27FC236}">
                  <a16:creationId xmlns:a16="http://schemas.microsoft.com/office/drawing/2014/main" id="{B683F9D3-770A-9E4E-B4A8-215088EA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DNA">
              <a:extLst>
                <a:ext uri="{FF2B5EF4-FFF2-40B4-BE49-F238E27FC236}">
                  <a16:creationId xmlns:a16="http://schemas.microsoft.com/office/drawing/2014/main" id="{EDB585F8-045E-4A4E-B2AF-9D184FFA7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DNA">
              <a:extLst>
                <a:ext uri="{FF2B5EF4-FFF2-40B4-BE49-F238E27FC236}">
                  <a16:creationId xmlns:a16="http://schemas.microsoft.com/office/drawing/2014/main" id="{17AA9498-2CE8-3947-B242-8B959725C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DNA">
              <a:extLst>
                <a:ext uri="{FF2B5EF4-FFF2-40B4-BE49-F238E27FC236}">
                  <a16:creationId xmlns:a16="http://schemas.microsoft.com/office/drawing/2014/main" id="{49ABDAD6-82B7-CD44-B68A-27662D03F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DNA">
              <a:extLst>
                <a:ext uri="{FF2B5EF4-FFF2-40B4-BE49-F238E27FC236}">
                  <a16:creationId xmlns:a16="http://schemas.microsoft.com/office/drawing/2014/main" id="{3FE6AE9B-3BA9-3C4A-B512-FB1B10519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DNA">
              <a:extLst>
                <a:ext uri="{FF2B5EF4-FFF2-40B4-BE49-F238E27FC236}">
                  <a16:creationId xmlns:a16="http://schemas.microsoft.com/office/drawing/2014/main" id="{1A7069A3-D88B-574C-B2C7-804ECDA1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B50417-17C0-5F4E-8AC4-2A3B10DC757F}"/>
              </a:ext>
            </a:extLst>
          </p:cNvPr>
          <p:cNvGrpSpPr/>
          <p:nvPr/>
        </p:nvGrpSpPr>
        <p:grpSpPr>
          <a:xfrm>
            <a:off x="720000" y="5095000"/>
            <a:ext cx="6742673" cy="914400"/>
            <a:chOff x="720000" y="4920915"/>
            <a:chExt cx="6742673" cy="914400"/>
          </a:xfrm>
        </p:grpSpPr>
        <p:pic>
          <p:nvPicPr>
            <p:cNvPr id="29" name="Graphic 28" descr="DNA">
              <a:extLst>
                <a:ext uri="{FF2B5EF4-FFF2-40B4-BE49-F238E27FC236}">
                  <a16:creationId xmlns:a16="http://schemas.microsoft.com/office/drawing/2014/main" id="{09F533A9-CEED-FF4E-9BF9-733E73C7C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DNA">
              <a:extLst>
                <a:ext uri="{FF2B5EF4-FFF2-40B4-BE49-F238E27FC236}">
                  <a16:creationId xmlns:a16="http://schemas.microsoft.com/office/drawing/2014/main" id="{6F2060D9-A3D7-A94D-9F98-6B0860354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DNA">
              <a:extLst>
                <a:ext uri="{FF2B5EF4-FFF2-40B4-BE49-F238E27FC236}">
                  <a16:creationId xmlns:a16="http://schemas.microsoft.com/office/drawing/2014/main" id="{7C4D8130-E56D-F540-B370-AEAD1606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A98B1DBE-CF5B-9C4F-B96A-1AA3AEC66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DNA">
              <a:extLst>
                <a:ext uri="{FF2B5EF4-FFF2-40B4-BE49-F238E27FC236}">
                  <a16:creationId xmlns:a16="http://schemas.microsoft.com/office/drawing/2014/main" id="{8D2A831F-4816-4444-899E-A310A688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NA">
              <a:extLst>
                <a:ext uri="{FF2B5EF4-FFF2-40B4-BE49-F238E27FC236}">
                  <a16:creationId xmlns:a16="http://schemas.microsoft.com/office/drawing/2014/main" id="{C743B3ED-A87D-F442-9693-C3F247F18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DNA">
              <a:extLst>
                <a:ext uri="{FF2B5EF4-FFF2-40B4-BE49-F238E27FC236}">
                  <a16:creationId xmlns:a16="http://schemas.microsoft.com/office/drawing/2014/main" id="{F2F7DB96-18F6-E145-9F39-F853A65A9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DNA">
              <a:extLst>
                <a:ext uri="{FF2B5EF4-FFF2-40B4-BE49-F238E27FC236}">
                  <a16:creationId xmlns:a16="http://schemas.microsoft.com/office/drawing/2014/main" id="{A992F8F9-33D8-994E-B187-68E51D83C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5CEDD4-A10E-F04B-88D4-3EBE83DD0EA1}"/>
              </a:ext>
            </a:extLst>
          </p:cNvPr>
          <p:cNvGrpSpPr/>
          <p:nvPr/>
        </p:nvGrpSpPr>
        <p:grpSpPr>
          <a:xfrm>
            <a:off x="720000" y="4637793"/>
            <a:ext cx="6742673" cy="914400"/>
            <a:chOff x="720000" y="4920915"/>
            <a:chExt cx="6742673" cy="914400"/>
          </a:xfrm>
        </p:grpSpPr>
        <p:pic>
          <p:nvPicPr>
            <p:cNvPr id="47" name="Graphic 46" descr="DNA">
              <a:extLst>
                <a:ext uri="{FF2B5EF4-FFF2-40B4-BE49-F238E27FC236}">
                  <a16:creationId xmlns:a16="http://schemas.microsoft.com/office/drawing/2014/main" id="{8AE9A0BD-DAD8-B142-A164-8AC4A05ED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DNA">
              <a:extLst>
                <a:ext uri="{FF2B5EF4-FFF2-40B4-BE49-F238E27FC236}">
                  <a16:creationId xmlns:a16="http://schemas.microsoft.com/office/drawing/2014/main" id="{C7539DE5-8C7E-264E-BFE2-A7947AC68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DNA">
              <a:extLst>
                <a:ext uri="{FF2B5EF4-FFF2-40B4-BE49-F238E27FC236}">
                  <a16:creationId xmlns:a16="http://schemas.microsoft.com/office/drawing/2014/main" id="{206E300B-F562-8D4A-96C9-FB46A635C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DNA">
              <a:extLst>
                <a:ext uri="{FF2B5EF4-FFF2-40B4-BE49-F238E27FC236}">
                  <a16:creationId xmlns:a16="http://schemas.microsoft.com/office/drawing/2014/main" id="{AA2CF3D1-1049-564D-9892-48B05EE6F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DNA">
              <a:extLst>
                <a:ext uri="{FF2B5EF4-FFF2-40B4-BE49-F238E27FC236}">
                  <a16:creationId xmlns:a16="http://schemas.microsoft.com/office/drawing/2014/main" id="{75CE0FBC-518A-C141-B457-8DC4303B5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DNA">
              <a:extLst>
                <a:ext uri="{FF2B5EF4-FFF2-40B4-BE49-F238E27FC236}">
                  <a16:creationId xmlns:a16="http://schemas.microsoft.com/office/drawing/2014/main" id="{E1B2EC47-2BED-E548-9236-73E461B55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53" name="Graphic 52" descr="DNA">
              <a:extLst>
                <a:ext uri="{FF2B5EF4-FFF2-40B4-BE49-F238E27FC236}">
                  <a16:creationId xmlns:a16="http://schemas.microsoft.com/office/drawing/2014/main" id="{76DD6302-5F2A-1B44-824F-16664C974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54" name="Graphic 53" descr="DNA">
              <a:extLst>
                <a:ext uri="{FF2B5EF4-FFF2-40B4-BE49-F238E27FC236}">
                  <a16:creationId xmlns:a16="http://schemas.microsoft.com/office/drawing/2014/main" id="{D7C49DAE-562D-0C4F-883C-3DB19B0B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E1599B-9CF1-BE46-8DED-B18492C986D5}"/>
              </a:ext>
            </a:extLst>
          </p:cNvPr>
          <p:cNvGrpSpPr/>
          <p:nvPr/>
        </p:nvGrpSpPr>
        <p:grpSpPr>
          <a:xfrm>
            <a:off x="720000" y="4167883"/>
            <a:ext cx="6742673" cy="914400"/>
            <a:chOff x="720000" y="4920915"/>
            <a:chExt cx="6742673" cy="914400"/>
          </a:xfrm>
        </p:grpSpPr>
        <p:pic>
          <p:nvPicPr>
            <p:cNvPr id="56" name="Graphic 55" descr="DNA">
              <a:extLst>
                <a:ext uri="{FF2B5EF4-FFF2-40B4-BE49-F238E27FC236}">
                  <a16:creationId xmlns:a16="http://schemas.microsoft.com/office/drawing/2014/main" id="{8C311E1E-9775-D648-9D76-8D59EB24C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57" name="Graphic 56" descr="DNA">
              <a:extLst>
                <a:ext uri="{FF2B5EF4-FFF2-40B4-BE49-F238E27FC236}">
                  <a16:creationId xmlns:a16="http://schemas.microsoft.com/office/drawing/2014/main" id="{69F936AD-1A6E-9E46-8212-DF1411E1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58" name="Graphic 57" descr="DNA">
              <a:extLst>
                <a:ext uri="{FF2B5EF4-FFF2-40B4-BE49-F238E27FC236}">
                  <a16:creationId xmlns:a16="http://schemas.microsoft.com/office/drawing/2014/main" id="{D22CE1D1-3824-8243-BD32-F44CED678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DNA">
              <a:extLst>
                <a:ext uri="{FF2B5EF4-FFF2-40B4-BE49-F238E27FC236}">
                  <a16:creationId xmlns:a16="http://schemas.microsoft.com/office/drawing/2014/main" id="{630E79ED-ADD7-8D45-BB6C-E30B0CE48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DNA">
              <a:extLst>
                <a:ext uri="{FF2B5EF4-FFF2-40B4-BE49-F238E27FC236}">
                  <a16:creationId xmlns:a16="http://schemas.microsoft.com/office/drawing/2014/main" id="{7DB116B6-D8CB-2349-99E2-0911417D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DNA">
              <a:extLst>
                <a:ext uri="{FF2B5EF4-FFF2-40B4-BE49-F238E27FC236}">
                  <a16:creationId xmlns:a16="http://schemas.microsoft.com/office/drawing/2014/main" id="{F868345F-1167-8B49-BFE6-EE54DAB29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DNA">
              <a:extLst>
                <a:ext uri="{FF2B5EF4-FFF2-40B4-BE49-F238E27FC236}">
                  <a16:creationId xmlns:a16="http://schemas.microsoft.com/office/drawing/2014/main" id="{598FC85C-FC6C-744C-9DC2-DC62C4D9E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DNA">
              <a:extLst>
                <a:ext uri="{FF2B5EF4-FFF2-40B4-BE49-F238E27FC236}">
                  <a16:creationId xmlns:a16="http://schemas.microsoft.com/office/drawing/2014/main" id="{592E2EDC-5D0B-7541-BF57-74AC80510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F273634-A7BB-9B41-BE83-A23A45E103F3}"/>
              </a:ext>
            </a:extLst>
          </p:cNvPr>
          <p:cNvGrpSpPr/>
          <p:nvPr/>
        </p:nvGrpSpPr>
        <p:grpSpPr>
          <a:xfrm>
            <a:off x="720000" y="3697965"/>
            <a:ext cx="6742673" cy="914400"/>
            <a:chOff x="720000" y="4920915"/>
            <a:chExt cx="6742673" cy="914400"/>
          </a:xfrm>
        </p:grpSpPr>
        <p:pic>
          <p:nvPicPr>
            <p:cNvPr id="65" name="Graphic 64" descr="DNA">
              <a:extLst>
                <a:ext uri="{FF2B5EF4-FFF2-40B4-BE49-F238E27FC236}">
                  <a16:creationId xmlns:a16="http://schemas.microsoft.com/office/drawing/2014/main" id="{91C3C899-8CFE-A84C-A5A3-B312498EE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DNA">
              <a:extLst>
                <a:ext uri="{FF2B5EF4-FFF2-40B4-BE49-F238E27FC236}">
                  <a16:creationId xmlns:a16="http://schemas.microsoft.com/office/drawing/2014/main" id="{5DFCAFAC-6017-A24D-BB19-3103001AA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DNA">
              <a:extLst>
                <a:ext uri="{FF2B5EF4-FFF2-40B4-BE49-F238E27FC236}">
                  <a16:creationId xmlns:a16="http://schemas.microsoft.com/office/drawing/2014/main" id="{20F0E62E-E218-4C4D-85C0-E6A4A875C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DNA">
              <a:extLst>
                <a:ext uri="{FF2B5EF4-FFF2-40B4-BE49-F238E27FC236}">
                  <a16:creationId xmlns:a16="http://schemas.microsoft.com/office/drawing/2014/main" id="{94EF309B-DFE1-9244-B93B-9DF97B315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69" name="Graphic 68" descr="DNA">
              <a:extLst>
                <a:ext uri="{FF2B5EF4-FFF2-40B4-BE49-F238E27FC236}">
                  <a16:creationId xmlns:a16="http://schemas.microsoft.com/office/drawing/2014/main" id="{F7A1BB55-D4B7-194D-B740-82D20084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70" name="Graphic 69" descr="DNA">
              <a:extLst>
                <a:ext uri="{FF2B5EF4-FFF2-40B4-BE49-F238E27FC236}">
                  <a16:creationId xmlns:a16="http://schemas.microsoft.com/office/drawing/2014/main" id="{F0C4AA1D-5D58-214C-8A23-EB6BEEE9F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71" name="Graphic 70" descr="DNA">
              <a:extLst>
                <a:ext uri="{FF2B5EF4-FFF2-40B4-BE49-F238E27FC236}">
                  <a16:creationId xmlns:a16="http://schemas.microsoft.com/office/drawing/2014/main" id="{B2AC6B28-EEFD-4940-A2E6-FBB44DBD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72" name="Graphic 71" descr="DNA">
              <a:extLst>
                <a:ext uri="{FF2B5EF4-FFF2-40B4-BE49-F238E27FC236}">
                  <a16:creationId xmlns:a16="http://schemas.microsoft.com/office/drawing/2014/main" id="{7C60FD20-B09F-5145-B015-C3D73681D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6F6C3F-0182-DD4E-865C-DE77FAAA3787}"/>
              </a:ext>
            </a:extLst>
          </p:cNvPr>
          <p:cNvGrpSpPr/>
          <p:nvPr/>
        </p:nvGrpSpPr>
        <p:grpSpPr>
          <a:xfrm>
            <a:off x="720000" y="3228054"/>
            <a:ext cx="6742673" cy="914400"/>
            <a:chOff x="720000" y="4920915"/>
            <a:chExt cx="6742673" cy="914400"/>
          </a:xfrm>
        </p:grpSpPr>
        <p:pic>
          <p:nvPicPr>
            <p:cNvPr id="74" name="Graphic 73" descr="DNA">
              <a:extLst>
                <a:ext uri="{FF2B5EF4-FFF2-40B4-BE49-F238E27FC236}">
                  <a16:creationId xmlns:a16="http://schemas.microsoft.com/office/drawing/2014/main" id="{DB11D3C2-2ED9-734B-A4EA-2852D196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75" name="Graphic 74" descr="DNA">
              <a:extLst>
                <a:ext uri="{FF2B5EF4-FFF2-40B4-BE49-F238E27FC236}">
                  <a16:creationId xmlns:a16="http://schemas.microsoft.com/office/drawing/2014/main" id="{F618A022-C440-0242-999B-BC86F897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76" name="Graphic 75" descr="DNA">
              <a:extLst>
                <a:ext uri="{FF2B5EF4-FFF2-40B4-BE49-F238E27FC236}">
                  <a16:creationId xmlns:a16="http://schemas.microsoft.com/office/drawing/2014/main" id="{8901995A-0C59-DA46-9632-56E62F85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DNA">
              <a:extLst>
                <a:ext uri="{FF2B5EF4-FFF2-40B4-BE49-F238E27FC236}">
                  <a16:creationId xmlns:a16="http://schemas.microsoft.com/office/drawing/2014/main" id="{0B443424-34FB-254B-9A50-B8403C494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78" name="Graphic 77" descr="DNA">
              <a:extLst>
                <a:ext uri="{FF2B5EF4-FFF2-40B4-BE49-F238E27FC236}">
                  <a16:creationId xmlns:a16="http://schemas.microsoft.com/office/drawing/2014/main" id="{7A452D45-049F-E244-9CA8-3A950D63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79" name="Graphic 78" descr="DNA">
              <a:extLst>
                <a:ext uri="{FF2B5EF4-FFF2-40B4-BE49-F238E27FC236}">
                  <a16:creationId xmlns:a16="http://schemas.microsoft.com/office/drawing/2014/main" id="{9A9CA393-A23D-0348-856F-D84A12D9B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80" name="Graphic 79" descr="DNA">
              <a:extLst>
                <a:ext uri="{FF2B5EF4-FFF2-40B4-BE49-F238E27FC236}">
                  <a16:creationId xmlns:a16="http://schemas.microsoft.com/office/drawing/2014/main" id="{8581338D-6504-424C-912F-9A479CE4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81" name="Graphic 80" descr="DNA">
              <a:extLst>
                <a:ext uri="{FF2B5EF4-FFF2-40B4-BE49-F238E27FC236}">
                  <a16:creationId xmlns:a16="http://schemas.microsoft.com/office/drawing/2014/main" id="{E4EE47FD-CEF4-0248-B21D-9584F94B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90A45F-D61C-0D4F-AB49-F92B3B86DD6D}"/>
              </a:ext>
            </a:extLst>
          </p:cNvPr>
          <p:cNvGrpSpPr/>
          <p:nvPr/>
        </p:nvGrpSpPr>
        <p:grpSpPr>
          <a:xfrm>
            <a:off x="723379" y="2770851"/>
            <a:ext cx="6742673" cy="914400"/>
            <a:chOff x="720000" y="4920915"/>
            <a:chExt cx="6742673" cy="914400"/>
          </a:xfrm>
        </p:grpSpPr>
        <p:pic>
          <p:nvPicPr>
            <p:cNvPr id="83" name="Graphic 82" descr="DNA">
              <a:extLst>
                <a:ext uri="{FF2B5EF4-FFF2-40B4-BE49-F238E27FC236}">
                  <a16:creationId xmlns:a16="http://schemas.microsoft.com/office/drawing/2014/main" id="{2AD2E306-0CA7-D94F-8E0C-37907F6B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84" name="Graphic 83" descr="DNA">
              <a:extLst>
                <a:ext uri="{FF2B5EF4-FFF2-40B4-BE49-F238E27FC236}">
                  <a16:creationId xmlns:a16="http://schemas.microsoft.com/office/drawing/2014/main" id="{0C49C671-D30B-5441-896C-DEE26E168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85" name="Graphic 84" descr="DNA">
              <a:extLst>
                <a:ext uri="{FF2B5EF4-FFF2-40B4-BE49-F238E27FC236}">
                  <a16:creationId xmlns:a16="http://schemas.microsoft.com/office/drawing/2014/main" id="{F169D478-0724-F04B-AE99-786F011E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86" name="Graphic 85" descr="DNA">
              <a:extLst>
                <a:ext uri="{FF2B5EF4-FFF2-40B4-BE49-F238E27FC236}">
                  <a16:creationId xmlns:a16="http://schemas.microsoft.com/office/drawing/2014/main" id="{C23DB6F3-DC32-D14A-8381-49BDC960B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87" name="Graphic 86" descr="DNA">
              <a:extLst>
                <a:ext uri="{FF2B5EF4-FFF2-40B4-BE49-F238E27FC236}">
                  <a16:creationId xmlns:a16="http://schemas.microsoft.com/office/drawing/2014/main" id="{C9370387-0A88-BA44-819F-85697AD4A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88" name="Graphic 87" descr="DNA">
              <a:extLst>
                <a:ext uri="{FF2B5EF4-FFF2-40B4-BE49-F238E27FC236}">
                  <a16:creationId xmlns:a16="http://schemas.microsoft.com/office/drawing/2014/main" id="{DBFEDBA3-B7FC-2549-B842-099A7E458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89" name="Graphic 88" descr="DNA">
              <a:extLst>
                <a:ext uri="{FF2B5EF4-FFF2-40B4-BE49-F238E27FC236}">
                  <a16:creationId xmlns:a16="http://schemas.microsoft.com/office/drawing/2014/main" id="{D3C4E825-ACDB-2345-AE8C-C097D47D2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90" name="Graphic 89" descr="DNA">
              <a:extLst>
                <a:ext uri="{FF2B5EF4-FFF2-40B4-BE49-F238E27FC236}">
                  <a16:creationId xmlns:a16="http://schemas.microsoft.com/office/drawing/2014/main" id="{80B6E709-9644-3341-A3A0-7A169B84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DA206A-3D15-7B45-829F-A5E448396819}"/>
              </a:ext>
            </a:extLst>
          </p:cNvPr>
          <p:cNvGrpSpPr/>
          <p:nvPr/>
        </p:nvGrpSpPr>
        <p:grpSpPr>
          <a:xfrm>
            <a:off x="720000" y="2275449"/>
            <a:ext cx="6742673" cy="914400"/>
            <a:chOff x="720000" y="4920915"/>
            <a:chExt cx="6742673" cy="914400"/>
          </a:xfrm>
        </p:grpSpPr>
        <p:pic>
          <p:nvPicPr>
            <p:cNvPr id="92" name="Graphic 91" descr="DNA">
              <a:extLst>
                <a:ext uri="{FF2B5EF4-FFF2-40B4-BE49-F238E27FC236}">
                  <a16:creationId xmlns:a16="http://schemas.microsoft.com/office/drawing/2014/main" id="{0DA2A2FA-02D3-BC4F-9A99-C80CDC46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93" name="Graphic 92" descr="DNA">
              <a:extLst>
                <a:ext uri="{FF2B5EF4-FFF2-40B4-BE49-F238E27FC236}">
                  <a16:creationId xmlns:a16="http://schemas.microsoft.com/office/drawing/2014/main" id="{2006C24C-8AF7-134B-A6F4-4552F57F3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94" name="Graphic 93" descr="DNA">
              <a:extLst>
                <a:ext uri="{FF2B5EF4-FFF2-40B4-BE49-F238E27FC236}">
                  <a16:creationId xmlns:a16="http://schemas.microsoft.com/office/drawing/2014/main" id="{D987B965-E3C1-FD45-9FE1-28E32CB6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95" name="Graphic 94" descr="DNA">
              <a:extLst>
                <a:ext uri="{FF2B5EF4-FFF2-40B4-BE49-F238E27FC236}">
                  <a16:creationId xmlns:a16="http://schemas.microsoft.com/office/drawing/2014/main" id="{333D7F50-3317-8741-BD8F-0066DBE18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96" name="Graphic 95" descr="DNA">
              <a:extLst>
                <a:ext uri="{FF2B5EF4-FFF2-40B4-BE49-F238E27FC236}">
                  <a16:creationId xmlns:a16="http://schemas.microsoft.com/office/drawing/2014/main" id="{6A081074-CA2F-004E-887E-0333AB4D8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97" name="Graphic 96" descr="DNA">
              <a:extLst>
                <a:ext uri="{FF2B5EF4-FFF2-40B4-BE49-F238E27FC236}">
                  <a16:creationId xmlns:a16="http://schemas.microsoft.com/office/drawing/2014/main" id="{4A37C27A-DA99-F443-8412-818DDE94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98" name="Graphic 97" descr="DNA">
              <a:extLst>
                <a:ext uri="{FF2B5EF4-FFF2-40B4-BE49-F238E27FC236}">
                  <a16:creationId xmlns:a16="http://schemas.microsoft.com/office/drawing/2014/main" id="{69A2FBF9-7055-F341-84C2-A29751120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99" name="Graphic 98" descr="DNA">
              <a:extLst>
                <a:ext uri="{FF2B5EF4-FFF2-40B4-BE49-F238E27FC236}">
                  <a16:creationId xmlns:a16="http://schemas.microsoft.com/office/drawing/2014/main" id="{F5C62CE3-1F99-4745-9B9E-5400E4F87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CB8354-7C2C-514D-B682-5AC1D83C90A2}"/>
              </a:ext>
            </a:extLst>
          </p:cNvPr>
          <p:cNvGrpSpPr/>
          <p:nvPr/>
        </p:nvGrpSpPr>
        <p:grpSpPr>
          <a:xfrm>
            <a:off x="720000" y="6022117"/>
            <a:ext cx="6742673" cy="914400"/>
            <a:chOff x="720000" y="4920915"/>
            <a:chExt cx="6742673" cy="914400"/>
          </a:xfrm>
        </p:grpSpPr>
        <p:pic>
          <p:nvPicPr>
            <p:cNvPr id="101" name="Graphic 100" descr="DNA">
              <a:extLst>
                <a:ext uri="{FF2B5EF4-FFF2-40B4-BE49-F238E27FC236}">
                  <a16:creationId xmlns:a16="http://schemas.microsoft.com/office/drawing/2014/main" id="{24BA678A-659E-A74F-BEE8-BEA554A2E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720000" y="4920915"/>
              <a:ext cx="914400" cy="914400"/>
            </a:xfrm>
            <a:prstGeom prst="rect">
              <a:avLst/>
            </a:prstGeom>
          </p:spPr>
        </p:pic>
        <p:pic>
          <p:nvPicPr>
            <p:cNvPr id="102" name="Graphic 101" descr="DNA">
              <a:extLst>
                <a:ext uri="{FF2B5EF4-FFF2-40B4-BE49-F238E27FC236}">
                  <a16:creationId xmlns:a16="http://schemas.microsoft.com/office/drawing/2014/main" id="{8D29204A-3F1F-2B44-90DE-C505EA4DB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1554047" y="4920915"/>
              <a:ext cx="914400" cy="914400"/>
            </a:xfrm>
            <a:prstGeom prst="rect">
              <a:avLst/>
            </a:prstGeom>
          </p:spPr>
        </p:pic>
        <p:pic>
          <p:nvPicPr>
            <p:cNvPr id="103" name="Graphic 102" descr="DNA">
              <a:extLst>
                <a:ext uri="{FF2B5EF4-FFF2-40B4-BE49-F238E27FC236}">
                  <a16:creationId xmlns:a16="http://schemas.microsoft.com/office/drawing/2014/main" id="{D67C25D2-89B1-1649-80C7-4BEEE092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2379930" y="4920915"/>
              <a:ext cx="914400" cy="914400"/>
            </a:xfrm>
            <a:prstGeom prst="rect">
              <a:avLst/>
            </a:prstGeom>
          </p:spPr>
        </p:pic>
        <p:pic>
          <p:nvPicPr>
            <p:cNvPr id="104" name="Graphic 103" descr="DNA">
              <a:extLst>
                <a:ext uri="{FF2B5EF4-FFF2-40B4-BE49-F238E27FC236}">
                  <a16:creationId xmlns:a16="http://schemas.microsoft.com/office/drawing/2014/main" id="{08407CA0-A0E0-524D-8ADF-63F9D3EEA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rot="5400000">
              <a:off x="3213977" y="4920915"/>
              <a:ext cx="914400" cy="914400"/>
            </a:xfrm>
            <a:prstGeom prst="rect">
              <a:avLst/>
            </a:prstGeom>
          </p:spPr>
        </p:pic>
        <p:pic>
          <p:nvPicPr>
            <p:cNvPr id="105" name="Graphic 104" descr="DNA">
              <a:extLst>
                <a:ext uri="{FF2B5EF4-FFF2-40B4-BE49-F238E27FC236}">
                  <a16:creationId xmlns:a16="http://schemas.microsoft.com/office/drawing/2014/main" id="{E2A07957-9B04-0540-8871-74A36332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4046132" y="4920915"/>
              <a:ext cx="914400" cy="914400"/>
            </a:xfrm>
            <a:prstGeom prst="rect">
              <a:avLst/>
            </a:prstGeom>
          </p:spPr>
        </p:pic>
        <p:pic>
          <p:nvPicPr>
            <p:cNvPr id="106" name="Graphic 105" descr="DNA">
              <a:extLst>
                <a:ext uri="{FF2B5EF4-FFF2-40B4-BE49-F238E27FC236}">
                  <a16:creationId xmlns:a16="http://schemas.microsoft.com/office/drawing/2014/main" id="{550ABB1C-1A57-7147-94FA-EB96F5AAF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4880179" y="4920915"/>
              <a:ext cx="914400" cy="914400"/>
            </a:xfrm>
            <a:prstGeom prst="rect">
              <a:avLst/>
            </a:prstGeom>
          </p:spPr>
        </p:pic>
        <p:pic>
          <p:nvPicPr>
            <p:cNvPr id="107" name="Graphic 106" descr="DNA">
              <a:extLst>
                <a:ext uri="{FF2B5EF4-FFF2-40B4-BE49-F238E27FC236}">
                  <a16:creationId xmlns:a16="http://schemas.microsoft.com/office/drawing/2014/main" id="{C6014B16-977A-E746-BB93-F119C7B40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5714226" y="4920915"/>
              <a:ext cx="914400" cy="914400"/>
            </a:xfrm>
            <a:prstGeom prst="rect">
              <a:avLst/>
            </a:prstGeom>
          </p:spPr>
        </p:pic>
        <p:pic>
          <p:nvPicPr>
            <p:cNvPr id="108" name="Graphic 107" descr="DNA">
              <a:extLst>
                <a:ext uri="{FF2B5EF4-FFF2-40B4-BE49-F238E27FC236}">
                  <a16:creationId xmlns:a16="http://schemas.microsoft.com/office/drawing/2014/main" id="{7D4DA701-FB69-9743-8B74-A95435DE1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 rot="5400000">
              <a:off x="6548273" y="4920915"/>
              <a:ext cx="914400" cy="914400"/>
            </a:xfrm>
            <a:prstGeom prst="rect">
              <a:avLst/>
            </a:prstGeom>
          </p:spPr>
        </p:pic>
      </p:grpSp>
      <p:sp>
        <p:nvSpPr>
          <p:cNvPr id="109" name="Rectangle 108"/>
          <p:cNvSpPr/>
          <p:nvPr/>
        </p:nvSpPr>
        <p:spPr>
          <a:xfrm>
            <a:off x="7543507" y="3311457"/>
            <a:ext cx="3235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</a:p>
          <a:p>
            <a:pPr marL="0" lvl="1"/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snp1101 </a:t>
            </a:r>
            <a:r>
              <a:rPr lang="de-CH" sz="1400" dirty="0">
                <a:latin typeface="Arial" panose="020B0604020202020204" pitchFamily="34" charset="0"/>
                <a:cs typeface="Arial" panose="020B0604020202020204" pitchFamily="34" charset="0"/>
              </a:rPr>
              <a:t>(Sargolzei et al. 2014)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894474" y="1585090"/>
            <a:ext cx="2117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de-CH" sz="2400" b="1" dirty="0">
                <a:latin typeface="Arial" panose="020B0604020202020204" pitchFamily="34" charset="0"/>
                <a:cs typeface="Arial" panose="020B0604020202020204" pitchFamily="34" charset="0"/>
              </a:rPr>
              <a:t>chromosome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8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Haplotype screening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/>
                  <a:t>Significance test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CH" dirty="0"/>
                  <a:t>-test:</a:t>
                </a:r>
              </a:p>
              <a:p>
                <a:pPr lvl="2"/>
                <a:r>
                  <a:rPr lang="de-CH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de-CH" i="1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de-CH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dirty="0"/>
              </a:p>
              <a:p>
                <a:pPr lvl="2"/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CH" dirty="0"/>
                  <a:t>; with </a:t>
                </a:r>
                <a14:m>
                  <m:oMath xmlns:m="http://schemas.openxmlformats.org/officeDocument/2006/math">
                    <m:r>
                      <a:rPr lang="de-CH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CH" dirty="0"/>
                  <a:t> the number of genotyped animals used in the analysis</a:t>
                </a:r>
              </a:p>
              <a:p>
                <a:pPr lvl="2"/>
                <a:r>
                  <a:rPr lang="de-CH" dirty="0"/>
                  <a:t>1 df and </a:t>
                </a:r>
                <a:r>
                  <a:rPr lang="de-CH" dirty="0" err="1"/>
                  <a:t>bonferroni</a:t>
                </a:r>
                <a:r>
                  <a:rPr lang="de-CH" dirty="0"/>
                  <a:t> </a:t>
                </a:r>
                <a:r>
                  <a:rPr lang="de-CH" dirty="0" err="1"/>
                  <a:t>correction</a:t>
                </a:r>
                <a:endParaRPr lang="de-CH" dirty="0"/>
              </a:p>
              <a:p>
                <a:pPr lvl="2"/>
                <a:r>
                  <a:rPr lang="de-CH" dirty="0"/>
                  <a:t>Hardy-Weinberg equilibrium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CH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71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de-CH" dirty="0" err="1"/>
              <a:t>regions</a:t>
            </a:r>
            <a:r>
              <a:rPr lang="de-CH" dirty="0"/>
              <a:t> of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homozygosity</a:t>
            </a:r>
            <a:endParaRPr lang="de-CH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Original Braunvieh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2729" y="-1675487"/>
            <a:ext cx="7865484" cy="8279074"/>
            <a:chOff x="5336886" y="457592"/>
            <a:chExt cx="3188262" cy="36502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662" y="2030043"/>
              <a:ext cx="3018486" cy="207778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 rot="16200000">
              <a:off x="3983911" y="1810567"/>
              <a:ext cx="3045502" cy="339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b="1" dirty="0"/>
                <a:t>HD – window size 190 SNPs</a:t>
              </a:r>
            </a:p>
          </p:txBody>
        </p:sp>
      </p:grpSp>
      <p:pic>
        <p:nvPicPr>
          <p:cNvPr id="11" name="Grafik 11"/>
          <p:cNvPicPr>
            <a:picLocks noChangeAspect="1"/>
          </p:cNvPicPr>
          <p:nvPr/>
        </p:nvPicPr>
        <p:blipFill rotWithShape="1">
          <a:blip r:embed="rId4"/>
          <a:srcRect l="4610"/>
          <a:stretch/>
        </p:blipFill>
        <p:spPr>
          <a:xfrm>
            <a:off x="9039773" y="151024"/>
            <a:ext cx="3020281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2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Concatenating several multinomials: sequence motifs and logos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6123" cy="4351338"/>
          </a:xfrm>
        </p:spPr>
        <p:txBody>
          <a:bodyPr/>
          <a:lstStyle/>
          <a:p>
            <a:r>
              <a:rPr lang="de-CH" b="1" dirty="0" smtClean="0"/>
              <a:t>Kozak motif:</a:t>
            </a:r>
            <a:br>
              <a:rPr lang="de-CH" b="1" dirty="0" smtClean="0"/>
            </a:br>
            <a:r>
              <a:rPr lang="de-CH" dirty="0" smtClean="0"/>
              <a:t>close to the start codon ATG</a:t>
            </a:r>
            <a:endParaRPr lang="de-CH" b="1" dirty="0" smtClean="0"/>
          </a:p>
          <a:p>
            <a:r>
              <a:rPr lang="de-CH" dirty="0" smtClean="0"/>
              <a:t>Depending on the position the nucleotide pattern is more or less fixed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Position weight matrix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558" t="5116"/>
          <a:stretch/>
        </p:blipFill>
        <p:spPr>
          <a:xfrm>
            <a:off x="6361471" y="1720645"/>
            <a:ext cx="5830529" cy="5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88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Modeling sequential dependencies: Markov chains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Markov assumption: </a:t>
            </a:r>
            <a:r>
              <a:rPr lang="de-CH" b="1" dirty="0" smtClean="0"/>
              <a:t>"The prediction for tomorrow depends only on the state of things today and not on yeserday or three weeks ago."</a:t>
            </a:r>
          </a:p>
          <a:p>
            <a:r>
              <a:rPr lang="de-CH" dirty="0" smtClean="0"/>
              <a:t>Essence: a process has a finite "memory"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399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8910" cy="4351338"/>
          </a:xfrm>
        </p:spPr>
        <p:txBody>
          <a:bodyPr/>
          <a:lstStyle/>
          <a:p>
            <a:r>
              <a:rPr lang="de-CH" dirty="0" smtClean="0"/>
              <a:t>Example: sequence of DANN</a:t>
            </a:r>
          </a:p>
          <a:p>
            <a:r>
              <a:rPr lang="de-CH" dirty="0" smtClean="0"/>
              <a:t>Pairs of nucleotides are not equally frequent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310" y="161218"/>
            <a:ext cx="5213555" cy="6535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Markov chains – an example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949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8910" cy="4351338"/>
          </a:xfrm>
        </p:spPr>
        <p:txBody>
          <a:bodyPr/>
          <a:lstStyle/>
          <a:p>
            <a:r>
              <a:rPr lang="de-CH" dirty="0" smtClean="0"/>
              <a:t>Example: sequence of DANN</a:t>
            </a:r>
          </a:p>
          <a:p>
            <a:r>
              <a:rPr lang="de-CH" dirty="0" smtClean="0"/>
              <a:t>Pairs of nucleotides are not equally frequent</a:t>
            </a:r>
          </a:p>
          <a:p>
            <a:endParaRPr lang="de-CH" dirty="0" smtClean="0"/>
          </a:p>
          <a:p>
            <a:r>
              <a:rPr lang="de-CH" dirty="0" smtClean="0"/>
              <a:t>When assuming independence</a:t>
            </a:r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Actual model needed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310" y="161218"/>
            <a:ext cx="5213555" cy="65355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Markov chains – an example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85649"/>
          <a:stretch/>
        </p:blipFill>
        <p:spPr>
          <a:xfrm>
            <a:off x="1084007" y="5800314"/>
            <a:ext cx="962332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07" y="4201716"/>
            <a:ext cx="280035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0289"/>
          <a:stretch/>
        </p:blipFill>
        <p:spPr>
          <a:xfrm>
            <a:off x="2046339" y="5800314"/>
            <a:ext cx="1992261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0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So far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Until now: fix probabilities over time</a:t>
            </a:r>
          </a:p>
          <a:p>
            <a:r>
              <a:rPr lang="de-CH" dirty="0" smtClean="0"/>
              <a:t>No prior knowledge that affects the estimation of probabilities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634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Bayesian thinking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96897" cy="4351338"/>
          </a:xfrm>
        </p:spPr>
        <p:txBody>
          <a:bodyPr>
            <a:normAutofit/>
          </a:bodyPr>
          <a:lstStyle/>
          <a:p>
            <a:r>
              <a:rPr lang="de-CH" dirty="0" smtClean="0"/>
              <a:t>Prior and posterior distributions are used as models of our knowledge before and after collecting data</a:t>
            </a:r>
          </a:p>
          <a:p>
            <a:r>
              <a:rPr lang="de-CH" dirty="0" smtClean="0"/>
              <a:t>Hierarchical models</a:t>
            </a:r>
          </a:p>
          <a:p>
            <a:r>
              <a:rPr lang="de-CH" dirty="0" smtClean="0"/>
              <a:t>Useful to combine information from different sources</a:t>
            </a:r>
          </a:p>
          <a:p>
            <a:pPr lvl="1"/>
            <a:r>
              <a:rPr lang="de-CH" dirty="0" smtClean="0"/>
              <a:t>Prior knowledge about H </a:t>
            </a:r>
            <a:r>
              <a:rPr lang="de-CH" dirty="0" smtClean="0">
                <a:sym typeface="Wingdings" panose="05000000000000000000" pitchFamily="2" charset="2"/>
              </a:rPr>
              <a:t> P(H)</a:t>
            </a:r>
          </a:p>
          <a:p>
            <a:pPr lvl="1"/>
            <a:r>
              <a:rPr lang="de-CH" dirty="0" smtClean="0"/>
              <a:t>Posterior knowledge after seeing data D </a:t>
            </a:r>
            <a:r>
              <a:rPr lang="de-CH" dirty="0" smtClean="0">
                <a:sym typeface="Wingdings" panose="05000000000000000000" pitchFamily="2" charset="2"/>
              </a:rPr>
              <a:t> P(H|D) "the probability of H given taht we sa D"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44" r="39145" b="41290"/>
          <a:stretch/>
        </p:blipFill>
        <p:spPr>
          <a:xfrm>
            <a:off x="7796980" y="614516"/>
            <a:ext cx="3696065" cy="52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Statistical vs probabilistic models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P</a:t>
            </a:r>
            <a:r>
              <a:rPr lang="de-CH" b="1" dirty="0" smtClean="0"/>
              <a:t>robabilistic models:</a:t>
            </a:r>
          </a:p>
          <a:p>
            <a:pPr lvl="1"/>
            <a:r>
              <a:rPr lang="de-CH" b="1" dirty="0" smtClean="0"/>
              <a:t>no </a:t>
            </a:r>
            <a:r>
              <a:rPr lang="de-CH" dirty="0" smtClean="0"/>
              <a:t>unknown parameters</a:t>
            </a:r>
          </a:p>
          <a:p>
            <a:pPr marL="457200" lvl="1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can calculate the expected probabilities</a:t>
            </a:r>
          </a:p>
          <a:p>
            <a:r>
              <a:rPr lang="de-CH" b="1" dirty="0" smtClean="0">
                <a:sym typeface="Wingdings" panose="05000000000000000000" pitchFamily="2" charset="2"/>
              </a:rPr>
              <a:t>Statistical models: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Parameteres not give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Start from data to estimate probability model (poisson, normal, binoial) and its parameters</a:t>
            </a:r>
          </a:p>
          <a:p>
            <a:pPr marL="457200" lvl="1" indent="0">
              <a:buNone/>
            </a:pPr>
            <a:r>
              <a:rPr lang="de-CH" dirty="0" smtClean="0">
                <a:sym typeface="Wingdings" panose="05000000000000000000" pitchFamily="2" charset="2"/>
              </a:rPr>
              <a:t> Estimates the expected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96236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Bayesian thinking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67167" cy="4351338"/>
          </a:xfrm>
        </p:spPr>
        <p:txBody>
          <a:bodyPr/>
          <a:lstStyle/>
          <a:p>
            <a:r>
              <a:rPr lang="de-CH" dirty="0" smtClean="0"/>
              <a:t>Parameter ϴ is assumed to be drawn from a statistical distribution</a:t>
            </a:r>
          </a:p>
          <a:p>
            <a:r>
              <a:rPr lang="de-CH" dirty="0" smtClean="0"/>
              <a:t>Any distribution possible to use</a:t>
            </a:r>
            <a:br>
              <a:rPr lang="de-CH" dirty="0" smtClean="0"/>
            </a:br>
            <a:r>
              <a:rPr lang="de-CH" dirty="0" smtClean="0"/>
              <a:t>proportions or probabilities (distribution 0-1) </a:t>
            </a:r>
            <a:r>
              <a:rPr lang="de-CH" dirty="0" smtClean="0">
                <a:sym typeface="Wingdings" panose="05000000000000000000" pitchFamily="2" charset="2"/>
              </a:rPr>
              <a:t> beta distribution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Distribution depends on </a:t>
            </a:r>
            <a:r>
              <a:rPr lang="el-GR" dirty="0" smtClean="0">
                <a:sym typeface="Wingdings" panose="05000000000000000000" pitchFamily="2" charset="2"/>
              </a:rPr>
              <a:t>α</a:t>
            </a:r>
            <a:r>
              <a:rPr lang="de-CH" dirty="0" smtClean="0">
                <a:sym typeface="Wingdings" panose="05000000000000000000" pitchFamily="2" charset="2"/>
              </a:rPr>
              <a:t> and </a:t>
            </a:r>
            <a:r>
              <a:rPr lang="el-GR" dirty="0" smtClean="0">
                <a:sym typeface="Wingdings" panose="05000000000000000000" pitchFamily="2" charset="2"/>
              </a:rPr>
              <a:t>β</a:t>
            </a: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17" y="4188106"/>
            <a:ext cx="691515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409" t="9187" r="10195" b="30152"/>
          <a:stretch/>
        </p:blipFill>
        <p:spPr>
          <a:xfrm>
            <a:off x="7305368" y="1784455"/>
            <a:ext cx="4955460" cy="4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34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 study of 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" y="1690688"/>
            <a:ext cx="5688576" cy="5845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4463"/>
            <a:ext cx="5838825" cy="82299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1780" y="1639831"/>
            <a:ext cx="2202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Y=40;</a:t>
            </a:r>
          </a:p>
          <a:p>
            <a:r>
              <a:rPr lang="de-CH" dirty="0" smtClean="0"/>
              <a:t>N-Y=260</a:t>
            </a:r>
          </a:p>
          <a:p>
            <a:r>
              <a:rPr lang="de-CH" dirty="0" smtClean="0"/>
              <a:t>With a=60 and b=610</a:t>
            </a:r>
            <a:endParaRPr lang="de-CH" dirty="0"/>
          </a:p>
        </p:txBody>
      </p:sp>
      <p:sp>
        <p:nvSpPr>
          <p:cNvPr id="8" name="TextBox 7"/>
          <p:cNvSpPr txBox="1"/>
          <p:nvPr/>
        </p:nvSpPr>
        <p:spPr>
          <a:xfrm>
            <a:off x="2553472" y="1825625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N=300</a:t>
            </a:r>
          </a:p>
          <a:p>
            <a:r>
              <a:rPr lang="de-CH" dirty="0" smtClean="0"/>
              <a:t>a=50 and b=350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6719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Simulation study of 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418007" cy="4351338"/>
          </a:xfrm>
        </p:spPr>
        <p:txBody>
          <a:bodyPr>
            <a:normAutofit/>
          </a:bodyPr>
          <a:lstStyle/>
          <a:p>
            <a:r>
              <a:rPr lang="de-CH" dirty="0" smtClean="0"/>
              <a:t>Similar results with Monte Carlo simulation</a:t>
            </a:r>
          </a:p>
          <a:p>
            <a:r>
              <a:rPr lang="de-CH" dirty="0" smtClean="0"/>
              <a:t>Statistics can be updated with each new data set received </a:t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smtClean="0"/>
              <a:t>alpha and beta from the prior and n and y from the new data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 smtClean="0"/>
              <a:t>Anaologous to CI: posterior credibility interval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3433"/>
          <a:stretch/>
        </p:blipFill>
        <p:spPr>
          <a:xfrm>
            <a:off x="7649498" y="511277"/>
            <a:ext cx="4452366" cy="6184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93" t="-343"/>
          <a:stretch/>
        </p:blipFill>
        <p:spPr>
          <a:xfrm>
            <a:off x="2418735" y="4306094"/>
            <a:ext cx="2896828" cy="5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Questions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Markov chains vs Bayesian thinking: Are they not the same?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85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 example of statistical modeling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60226" cy="4351338"/>
          </a:xfrm>
        </p:spPr>
        <p:txBody>
          <a:bodyPr/>
          <a:lstStyle/>
          <a:p>
            <a:r>
              <a:rPr lang="de-CH" dirty="0" smtClean="0"/>
              <a:t>What distribution fits the data?</a:t>
            </a:r>
          </a:p>
          <a:p>
            <a:pPr lvl="1"/>
            <a:r>
              <a:rPr lang="de-CH" b="1" dirty="0" smtClean="0"/>
              <a:t>Barplot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each column represents a categrical variable </a:t>
            </a:r>
          </a:p>
          <a:p>
            <a:pPr lvl="1"/>
            <a:r>
              <a:rPr lang="de-CH" b="1" dirty="0" smtClean="0">
                <a:sym typeface="Wingdings" panose="05000000000000000000" pitchFamily="2" charset="2"/>
              </a:rPr>
              <a:t>Histogram</a:t>
            </a:r>
            <a:r>
              <a:rPr lang="de-CH" dirty="0" smtClean="0">
                <a:sym typeface="Wingdings" panose="05000000000000000000" pitchFamily="2" charset="2"/>
              </a:rPr>
              <a:t>  each column represents a contiuous quanitative variable</a:t>
            </a:r>
          </a:p>
          <a:p>
            <a:pPr lvl="1"/>
            <a:r>
              <a:rPr lang="de-CH" b="1" dirty="0" smtClean="0">
                <a:sym typeface="Wingdings" panose="05000000000000000000" pitchFamily="2" charset="2"/>
              </a:rPr>
              <a:t>Rootogram</a:t>
            </a:r>
            <a:r>
              <a:rPr lang="de-CH" dirty="0" smtClean="0">
                <a:sym typeface="Wingdings" panose="05000000000000000000" pitchFamily="2" charset="2"/>
              </a:rPr>
              <a:t>  it hangs the bars with the observed counts form the theoretical read points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345" y="1432107"/>
            <a:ext cx="3235902" cy="1325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843" y="2735405"/>
            <a:ext cx="3159996" cy="12495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3029" t="14904" r="13132" b="11496"/>
          <a:stretch/>
        </p:blipFill>
        <p:spPr>
          <a:xfrm>
            <a:off x="8954971" y="4133540"/>
            <a:ext cx="2974868" cy="241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 example of statistical modeling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010833" cy="4351338"/>
          </a:xfrm>
        </p:spPr>
        <p:txBody>
          <a:bodyPr/>
          <a:lstStyle/>
          <a:p>
            <a:r>
              <a:rPr lang="de-CH" dirty="0" smtClean="0"/>
              <a:t>Goodness of fit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Maximum likelihood estimator (MLE)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 idea: find the parameter that under the assumed statistical model make the observed data most probable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 smtClean="0">
              <a:sym typeface="Wingdings" panose="05000000000000000000" pitchFamily="2" charset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32" y="1621914"/>
            <a:ext cx="3023227" cy="43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 example of statistical modeling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8010833" cy="4351338"/>
          </a:xfrm>
        </p:spPr>
        <p:txBody>
          <a:bodyPr/>
          <a:lstStyle/>
          <a:p>
            <a:r>
              <a:rPr lang="de-CH" dirty="0" smtClean="0"/>
              <a:t>Goodness of fit</a:t>
            </a: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Maximum likelihood estimator (MLE)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 idea: find the parameter that under the assumed statistical model make the observed data most probable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smtClean="0">
                <a:sym typeface="Wingdings" panose="05000000000000000000" pitchFamily="2" charset="2"/>
              </a:rPr>
              <a:t>Quantilie-quantile plot (QQ-plot)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 idea: compare two distributions (within same data or data and assumed distribution) by plotting the quantiles against each other</a:t>
            </a:r>
          </a:p>
          <a:p>
            <a:pPr lvl="1"/>
            <a:endParaRPr lang="de-CH" dirty="0">
              <a:sym typeface="Wingdings" panose="05000000000000000000" pitchFamily="2" charset="2"/>
            </a:endParaRPr>
          </a:p>
          <a:p>
            <a:pPr lvl="1"/>
            <a:endParaRPr lang="de-CH" dirty="0" smtClean="0">
              <a:sym typeface="Wingdings" panose="05000000000000000000" pitchFamily="2" charset="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852" t="4569" r="7422" b="5055"/>
          <a:stretch/>
        </p:blipFill>
        <p:spPr>
          <a:xfrm>
            <a:off x="8730806" y="1495475"/>
            <a:ext cx="3461194" cy="46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1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Likelihood vs probability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52071" cy="4351338"/>
          </a:xfrm>
        </p:spPr>
        <p:txBody>
          <a:bodyPr/>
          <a:lstStyle/>
          <a:p>
            <a:r>
              <a:rPr lang="de-CH" dirty="0" smtClean="0"/>
              <a:t>Same mathematical function</a:t>
            </a:r>
          </a:p>
          <a:p>
            <a:r>
              <a:rPr lang="de-CH" dirty="0" smtClean="0"/>
              <a:t>Different interpretation</a:t>
            </a:r>
          </a:p>
          <a:p>
            <a:pPr lvl="1"/>
            <a:r>
              <a:rPr lang="de-CH" b="1" dirty="0" smtClean="0"/>
              <a:t>Likelihood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>
                <a:sym typeface="Wingdings" panose="05000000000000000000" pitchFamily="2" charset="2"/>
              </a:rPr>
              <a:t> data as part of the general distribution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 how probable is the observed data given the parameters</a:t>
            </a:r>
          </a:p>
          <a:p>
            <a:pPr lvl="1"/>
            <a:r>
              <a:rPr lang="de-CH" b="1" dirty="0" smtClean="0">
                <a:sym typeface="Wingdings" panose="05000000000000000000" pitchFamily="2" charset="2"/>
              </a:rPr>
              <a:t>Probability</a:t>
            </a:r>
            <a:r>
              <a:rPr lang="de-CH" dirty="0" smtClean="0">
                <a:sym typeface="Wingdings" panose="05000000000000000000" pitchFamily="2" charset="2"/>
              </a:rPr>
              <a:t/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 data is fixed</a:t>
            </a:r>
            <a:br>
              <a:rPr lang="de-CH" dirty="0" smtClean="0">
                <a:sym typeface="Wingdings" panose="05000000000000000000" pitchFamily="2" charset="2"/>
              </a:rPr>
            </a:br>
            <a:r>
              <a:rPr lang="de-CH" dirty="0" smtClean="0">
                <a:sym typeface="Wingdings" panose="05000000000000000000" pitchFamily="2" charset="2"/>
              </a:rPr>
              <a:t> we ask for the particular parameter value</a:t>
            </a:r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458" y="1463906"/>
            <a:ext cx="4080387" cy="49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What model to choose?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Binomial (</a:t>
            </a:r>
            <a:r>
              <a:rPr lang="de-CH" i="1" dirty="0" smtClean="0"/>
              <a:t>n</a:t>
            </a:r>
            <a:r>
              <a:rPr lang="de-CH" dirty="0" smtClean="0"/>
              <a:t> trials, </a:t>
            </a:r>
            <a:r>
              <a:rPr lang="de-CH" i="1" dirty="0" smtClean="0"/>
              <a:t>p</a:t>
            </a:r>
            <a:r>
              <a:rPr lang="de-CH" dirty="0" smtClean="0"/>
              <a:t> probability) </a:t>
            </a:r>
            <a:r>
              <a:rPr lang="de-CH" dirty="0" smtClean="0">
                <a:sym typeface="Wingdings" panose="05000000000000000000" pitchFamily="2" charset="2"/>
              </a:rPr>
              <a:t> case/control studies, yes/no observatiosn</a:t>
            </a:r>
          </a:p>
          <a:p>
            <a:r>
              <a:rPr lang="de-CH" dirty="0" smtClean="0">
                <a:sym typeface="Wingdings" panose="05000000000000000000" pitchFamily="2" charset="2"/>
              </a:rPr>
              <a:t>Multinomial (</a:t>
            </a:r>
            <a:r>
              <a:rPr lang="de-CH" i="1" dirty="0" smtClean="0">
                <a:sym typeface="Wingdings" panose="05000000000000000000" pitchFamily="2" charset="2"/>
              </a:rPr>
              <a:t>m</a:t>
            </a:r>
            <a:r>
              <a:rPr lang="de-CH" dirty="0" smtClean="0">
                <a:sym typeface="Wingdings" panose="05000000000000000000" pitchFamily="2" charset="2"/>
              </a:rPr>
              <a:t> outcomes, with </a:t>
            </a:r>
            <a:r>
              <a:rPr lang="de-CH" i="1" dirty="0" smtClean="0">
                <a:sym typeface="Wingdings" panose="05000000000000000000" pitchFamily="2" charset="2"/>
              </a:rPr>
              <a:t>p</a:t>
            </a:r>
            <a:r>
              <a:rPr lang="de-CH" i="1" baseline="-25000" dirty="0" smtClean="0">
                <a:sym typeface="Wingdings" panose="05000000000000000000" pitchFamily="2" charset="2"/>
              </a:rPr>
              <a:t>m</a:t>
            </a:r>
            <a:r>
              <a:rPr lang="de-CH" dirty="0" smtClean="0">
                <a:sym typeface="Wingdings" panose="05000000000000000000" pitchFamily="2" charset="2"/>
              </a:rPr>
              <a:t> probabilities)  Distributions of the DNA bases in different genes </a:t>
            </a:r>
          </a:p>
          <a:p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Chi-square  case/control and frequencies (checks if ther is statistical significant difference between the expected frequencies and the observed frequencies)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848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Chargaff's Rule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CH" dirty="0" smtClean="0"/>
              <a:t>Pattern in nucleotide frequencies</a:t>
            </a:r>
          </a:p>
          <a:p>
            <a:endParaRPr lang="de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301" t="6507" b="4264"/>
          <a:stretch/>
        </p:blipFill>
        <p:spPr>
          <a:xfrm>
            <a:off x="6051974" y="1476630"/>
            <a:ext cx="5923717" cy="2869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" r="1588" b="1587"/>
          <a:stretch/>
        </p:blipFill>
        <p:spPr>
          <a:xfrm>
            <a:off x="1147609" y="2392619"/>
            <a:ext cx="226695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59" y="3261848"/>
            <a:ext cx="2609850" cy="44767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2123768" y="2783247"/>
            <a:ext cx="511278" cy="5669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&quot;No&quot; Symbol 7"/>
          <p:cNvSpPr/>
          <p:nvPr/>
        </p:nvSpPr>
        <p:spPr>
          <a:xfrm>
            <a:off x="3454811" y="2411310"/>
            <a:ext cx="405273" cy="343259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44859"/>
            <a:ext cx="3773129" cy="44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1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Microsoft Office PowerPoint</Application>
  <PresentationFormat>Widescreen</PresentationFormat>
  <Paragraphs>221</Paragraphs>
  <Slides>33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Statistical Modeling – Part 2</vt:lpstr>
      <vt:lpstr>Goals</vt:lpstr>
      <vt:lpstr>Statistical vs probabilistic models</vt:lpstr>
      <vt:lpstr>An example of statistical modeling</vt:lpstr>
      <vt:lpstr>An example of statistical modeling</vt:lpstr>
      <vt:lpstr>An example of statistical modeling</vt:lpstr>
      <vt:lpstr>Likelihood vs probability</vt:lpstr>
      <vt:lpstr>What model to choose?</vt:lpstr>
      <vt:lpstr>Chargaff's Rule</vt:lpstr>
      <vt:lpstr>Chargaff's Rule</vt:lpstr>
      <vt:lpstr>Two categorical variables</vt:lpstr>
      <vt:lpstr>Two categorical variables</vt:lpstr>
      <vt:lpstr>Hardy-Weinberg equilibrium </vt:lpstr>
      <vt:lpstr>Hardy-Weinberg equilibrium </vt:lpstr>
      <vt:lpstr>Hardy-Weinberg equilibrium </vt:lpstr>
      <vt:lpstr>Hardy-Weinberg equilibrium </vt:lpstr>
      <vt:lpstr>Hardy-Weinberg equilibrium </vt:lpstr>
      <vt:lpstr>Inheritance of recessive lethal variants</vt:lpstr>
      <vt:lpstr>Screening for missing homozygosity</vt:lpstr>
      <vt:lpstr>Sliding window approach</vt:lpstr>
      <vt:lpstr>Sliding window approach</vt:lpstr>
      <vt:lpstr>Haplotype screening</vt:lpstr>
      <vt:lpstr>Original Braunvieh</vt:lpstr>
      <vt:lpstr>Concatenating several multinomials: sequence motifs and logos</vt:lpstr>
      <vt:lpstr>Modeling sequential dependencies: Markov chains</vt:lpstr>
      <vt:lpstr>Markov chains – an example</vt:lpstr>
      <vt:lpstr>Markov chains – an example</vt:lpstr>
      <vt:lpstr>So far</vt:lpstr>
      <vt:lpstr>Bayesian thinking</vt:lpstr>
      <vt:lpstr>Bayesian thinking</vt:lpstr>
      <vt:lpstr>Simulation study of Y</vt:lpstr>
      <vt:lpstr>Simulation study of Y</vt:lpstr>
      <vt:lpstr>Questions</vt:lpstr>
    </vt:vector>
  </TitlesOfParts>
  <Company>VETSUISSE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Modeling – Part 2</dc:title>
  <dc:creator>Häfliger, Irene (VETSUISSE)</dc:creator>
  <cp:lastModifiedBy>Häfliger, Irene (VETSUISSE)</cp:lastModifiedBy>
  <cp:revision>37</cp:revision>
  <dcterms:created xsi:type="dcterms:W3CDTF">2020-01-07T06:58:57Z</dcterms:created>
  <dcterms:modified xsi:type="dcterms:W3CDTF">2020-01-07T14:02:48Z</dcterms:modified>
</cp:coreProperties>
</file>