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9"/>
  </p:notesMasterIdLst>
  <p:sldIdLst>
    <p:sldId id="258" r:id="rId3"/>
    <p:sldId id="285" r:id="rId4"/>
    <p:sldId id="360" r:id="rId5"/>
    <p:sldId id="361" r:id="rId6"/>
    <p:sldId id="366" r:id="rId7"/>
    <p:sldId id="362" r:id="rId8"/>
    <p:sldId id="372" r:id="rId9"/>
    <p:sldId id="369" r:id="rId10"/>
    <p:sldId id="368" r:id="rId11"/>
    <p:sldId id="364" r:id="rId12"/>
    <p:sldId id="363" r:id="rId13"/>
    <p:sldId id="373" r:id="rId14"/>
    <p:sldId id="374" r:id="rId15"/>
    <p:sldId id="370" r:id="rId16"/>
    <p:sldId id="359" r:id="rId17"/>
    <p:sldId id="367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AEAEA"/>
    <a:srgbClr val="F2F2F2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53" autoAdjust="0"/>
    <p:restoredTop sz="66977" autoAdjust="0"/>
  </p:normalViewPr>
  <p:slideViewPr>
    <p:cSldViewPr showGuides="1">
      <p:cViewPr varScale="1">
        <p:scale>
          <a:sx n="81" d="100"/>
          <a:sy n="81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-27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21068-6C63-48F6-99C2-8EBB57C273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AB0C0-4EDD-406C-87AD-80253EAAA25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12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1931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3552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SNPs</a:t>
            </a:r>
          </a:p>
          <a:p>
            <a:r>
              <a:rPr lang="de-DE" dirty="0"/>
              <a:t>HD 107</a:t>
            </a:r>
          </a:p>
          <a:p>
            <a:r>
              <a:rPr lang="de-DE" dirty="0"/>
              <a:t>150K 22</a:t>
            </a:r>
          </a:p>
          <a:p>
            <a:r>
              <a:rPr lang="de-DE" dirty="0"/>
              <a:t>LD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355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123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87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3552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201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15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792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355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355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1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SVM =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R </a:t>
            </a:r>
            <a:r>
              <a:rPr lang="de-DE" dirty="0" err="1"/>
              <a:t>book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26)</a:t>
            </a:r>
          </a:p>
          <a:p>
            <a:r>
              <a:rPr lang="de-DE" dirty="0"/>
              <a:t>Response variable</a:t>
            </a:r>
            <a:r>
              <a:rPr lang="de-DE" baseline="0" dirty="0"/>
              <a:t> = qualitative</a:t>
            </a:r>
          </a:p>
          <a:p>
            <a:r>
              <a:rPr lang="de-DE" baseline="0" dirty="0" err="1"/>
              <a:t>Methods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logistic</a:t>
            </a:r>
            <a:r>
              <a:rPr lang="de-DE" baseline="0" dirty="0"/>
              <a:t> </a:t>
            </a:r>
            <a:r>
              <a:rPr lang="de-DE" baseline="0" dirty="0" err="1"/>
              <a:t>regression</a:t>
            </a:r>
            <a:r>
              <a:rPr lang="de-DE" baseline="0" dirty="0"/>
              <a:t>, K-</a:t>
            </a:r>
            <a:r>
              <a:rPr lang="de-DE" baseline="0" dirty="0" err="1"/>
              <a:t>nearest</a:t>
            </a:r>
            <a:r>
              <a:rPr lang="de-DE" baseline="0" dirty="0"/>
              <a:t> </a:t>
            </a:r>
            <a:r>
              <a:rPr lang="de-DE" baseline="0" dirty="0" err="1"/>
              <a:t>neighbours</a:t>
            </a:r>
            <a:r>
              <a:rPr lang="de-DE" baseline="0" dirty="0"/>
              <a:t>, </a:t>
            </a:r>
            <a:r>
              <a:rPr lang="de-DE" baseline="0" dirty="0" err="1"/>
              <a:t>gemeralized</a:t>
            </a:r>
            <a:r>
              <a:rPr lang="de-DE" baseline="0" dirty="0"/>
              <a:t> additive </a:t>
            </a:r>
            <a:r>
              <a:rPr lang="de-DE" baseline="0" dirty="0" err="1"/>
              <a:t>models</a:t>
            </a:r>
            <a:r>
              <a:rPr lang="de-DE" baseline="0" dirty="0"/>
              <a:t>, </a:t>
            </a:r>
            <a:r>
              <a:rPr lang="de-DE" baseline="0" dirty="0" err="1"/>
              <a:t>boosting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SVM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(SVM)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enlarging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R </a:t>
            </a:r>
            <a:r>
              <a:rPr lang="de-DE" dirty="0" err="1"/>
              <a:t>book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360)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quantifies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e-DE" dirty="0"/>
          </a:p>
          <a:p>
            <a:endParaRPr lang="de-DE" dirty="0"/>
          </a:p>
          <a:p>
            <a:r>
              <a:rPr lang="de-DE" dirty="0"/>
              <a:t>SVM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vecotr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intensities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baseline="0" dirty="0"/>
              <a:t> dimensional </a:t>
            </a:r>
            <a:r>
              <a:rPr lang="de-DE" baseline="0" dirty="0" err="1"/>
              <a:t>feature</a:t>
            </a:r>
            <a:r>
              <a:rPr lang="de-DE" baseline="0" dirty="0"/>
              <a:t> </a:t>
            </a:r>
            <a:r>
              <a:rPr lang="de-DE" baseline="0" dirty="0" err="1"/>
              <a:t>space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constructs</a:t>
            </a:r>
            <a:r>
              <a:rPr lang="de-DE" baseline="0" dirty="0"/>
              <a:t> a linear / </a:t>
            </a:r>
            <a:r>
              <a:rPr lang="de-DE" baseline="0" dirty="0" err="1"/>
              <a:t>nonlinear</a:t>
            </a:r>
            <a:r>
              <a:rPr lang="de-DE" baseline="0" dirty="0"/>
              <a:t> </a:t>
            </a:r>
            <a:r>
              <a:rPr lang="de-DE" baseline="0" dirty="0" err="1"/>
              <a:t>decision</a:t>
            </a:r>
            <a:r>
              <a:rPr lang="de-DE" baseline="0" dirty="0"/>
              <a:t> </a:t>
            </a:r>
            <a:r>
              <a:rPr lang="de-DE" baseline="0" dirty="0" err="1"/>
              <a:t>boundary</a:t>
            </a:r>
            <a:r>
              <a:rPr lang="de-DE" baseline="0" dirty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355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15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75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AB0C0-4EDD-406C-87AD-80253EAAA25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793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81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6CF0AA-5780-5346-B259-D55C632B32A3}" type="datetimeFigureOut">
              <a:rPr lang="de-DE" smtClean="0"/>
              <a:pPr/>
              <a:t>30.09.19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F0A9B0-55D8-484B-BA43-3E30E273BE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4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49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89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5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0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555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475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123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55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 &amp; Foli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274638"/>
            <a:ext cx="8136904" cy="850106"/>
          </a:xfrm>
          <a:prstGeom prst="rect">
            <a:avLst/>
          </a:prstGeom>
        </p:spPr>
        <p:txBody>
          <a:bodyPr vert="horz"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 hier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2060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287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14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772816"/>
            <a:ext cx="8229600" cy="12961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457200" y="335699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45024"/>
            <a:ext cx="8229600" cy="5760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de-DE" dirty="0"/>
              <a:t>Untertitel einfügen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09120"/>
            <a:ext cx="8229600" cy="12744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e-DE" sz="2000" dirty="0"/>
              <a:t>Weitere</a:t>
            </a:r>
            <a:r>
              <a:rPr lang="de-DE" sz="2000" baseline="0" dirty="0"/>
              <a:t> Infos zur Präsentation</a:t>
            </a:r>
          </a:p>
          <a:p>
            <a:r>
              <a:rPr lang="de-DE" sz="2000" baseline="0" dirty="0"/>
              <a:t>hier einfügen</a:t>
            </a:r>
          </a:p>
          <a:p>
            <a:r>
              <a:rPr lang="de-DE" sz="2000" baseline="0" dirty="0"/>
              <a:t>(Name, Ort, Datum etc.)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43665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628800"/>
            <a:ext cx="8065268" cy="424847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3200" baseline="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</a:lstStyle>
          <a:p>
            <a:pPr lvl="0"/>
            <a:r>
              <a:rPr lang="de-DE" dirty="0"/>
              <a:t>Text hier einfügen, Aufzählungszeichen bei Bedarf ausblenden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274638"/>
            <a:ext cx="8136904" cy="850106"/>
          </a:xfrm>
          <a:prstGeom prst="rect">
            <a:avLst/>
          </a:prstGeom>
        </p:spPr>
        <p:txBody>
          <a:bodyPr vert="horz"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 hier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628800"/>
            <a:ext cx="3816424" cy="424847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800" baseline="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</a:lstStyle>
          <a:p>
            <a:pPr lvl="0"/>
            <a:r>
              <a:rPr lang="de-DE" dirty="0"/>
              <a:t>Text hier einfügen, Aufzählungszeichen bei Bedarf ausblenden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716016" y="1628800"/>
            <a:ext cx="3960440" cy="424847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800" baseline="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</a:lstStyle>
          <a:p>
            <a:pPr lvl="0"/>
            <a:r>
              <a:rPr lang="de-DE" dirty="0"/>
              <a:t>Text hier einfügen, Aufzählungszeichen bei Bedarf ausblenden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274638"/>
            <a:ext cx="8136904" cy="850106"/>
          </a:xfrm>
          <a:prstGeom prst="rect">
            <a:avLst/>
          </a:prstGeom>
        </p:spPr>
        <p:txBody>
          <a:bodyPr vert="horz"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 hier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268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einfü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539552" y="1628800"/>
            <a:ext cx="8064895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274638"/>
            <a:ext cx="8136904" cy="850106"/>
          </a:xfrm>
          <a:prstGeom prst="rect">
            <a:avLst/>
          </a:prstGeom>
        </p:spPr>
        <p:txBody>
          <a:bodyPr vert="horz"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 hier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34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einfü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10"/>
          </p:nvPr>
        </p:nvSpPr>
        <p:spPr>
          <a:xfrm>
            <a:off x="539552" y="1628800"/>
            <a:ext cx="8136904" cy="42482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de-CH"/>
              <a:t>Tabelle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274638"/>
            <a:ext cx="8136904" cy="850106"/>
          </a:xfrm>
          <a:prstGeom prst="rect">
            <a:avLst/>
          </a:prstGeom>
        </p:spPr>
        <p:txBody>
          <a:bodyPr vert="horz"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 hier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290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077072"/>
            <a:ext cx="8136904" cy="79208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C00000"/>
              </a:buClr>
              <a:buNone/>
              <a:defRPr sz="2800" baseline="0"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de-CH" dirty="0"/>
              <a:t>Weiterer Text für Schlussfolie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457200" y="350100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1772816"/>
            <a:ext cx="8136904" cy="144016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 für Schlussfolie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88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10"/>
          </p:nvPr>
        </p:nvSpPr>
        <p:spPr>
          <a:xfrm>
            <a:off x="467544" y="2348880"/>
            <a:ext cx="8208912" cy="3672508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1196752"/>
            <a:ext cx="8208912" cy="792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hier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599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qualitasag.ch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/>
          <p:nvPr/>
        </p:nvSpPr>
        <p:spPr>
          <a:xfrm flipH="1">
            <a:off x="3473" y="1132536"/>
            <a:ext cx="9144000" cy="332656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5" descr="C:\Users\mku\Desktop\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612"/>
          <a:stretch/>
        </p:blipFill>
        <p:spPr bwMode="auto">
          <a:xfrm>
            <a:off x="6876256" y="6237312"/>
            <a:ext cx="2160240" cy="4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ihandform 13"/>
          <p:cNvSpPr/>
          <p:nvPr/>
        </p:nvSpPr>
        <p:spPr>
          <a:xfrm rot="60000" flipH="1">
            <a:off x="-903" y="1132536"/>
            <a:ext cx="9147678" cy="332656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3" name="Gruppieren 7"/>
          <p:cNvGrpSpPr/>
          <p:nvPr/>
        </p:nvGrpSpPr>
        <p:grpSpPr>
          <a:xfrm flipV="1">
            <a:off x="4139952" y="5944955"/>
            <a:ext cx="5039385" cy="913044"/>
            <a:chOff x="4932041" y="-655"/>
            <a:chExt cx="3907659" cy="1189789"/>
          </a:xfrm>
        </p:grpSpPr>
        <p:sp>
          <p:nvSpPr>
            <p:cNvPr id="24" name="Freihandform 23"/>
            <p:cNvSpPr/>
            <p:nvPr userDrawn="1"/>
          </p:nvSpPr>
          <p:spPr>
            <a:xfrm>
              <a:off x="4932041" y="-655"/>
              <a:ext cx="3881290" cy="1178403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Freihandform 24"/>
            <p:cNvSpPr/>
            <p:nvPr userDrawn="1"/>
          </p:nvSpPr>
          <p:spPr>
            <a:xfrm rot="180000">
              <a:off x="5304338" y="152849"/>
              <a:ext cx="3535362" cy="1036285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6876256" y="6597352"/>
            <a:ext cx="226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13"/>
              </a:rPr>
              <a:t>www.qualitasag.ch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|   </a:t>
            </a:r>
            <a:fld id="{301B8B16-A110-4B0E-A8D4-A2401FB21699}" type="slidenum">
              <a:rPr lang="de-CH" sz="105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‹Nr.›</a:t>
            </a:fld>
            <a:endParaRPr lang="de-CH" sz="105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pieren 12"/>
          <p:cNvGrpSpPr>
            <a:grpSpLocks noChangeAspect="1"/>
          </p:cNvGrpSpPr>
          <p:nvPr/>
        </p:nvGrpSpPr>
        <p:grpSpPr>
          <a:xfrm>
            <a:off x="6084021" y="6237312"/>
            <a:ext cx="936251" cy="552974"/>
            <a:chOff x="6084168" y="365111"/>
            <a:chExt cx="979478" cy="578504"/>
          </a:xfrm>
          <a:solidFill>
            <a:srgbClr val="C00000"/>
          </a:solidFill>
        </p:grpSpPr>
        <p:sp>
          <p:nvSpPr>
            <p:cNvPr id="15" name="Ellipse 14"/>
            <p:cNvSpPr/>
            <p:nvPr/>
          </p:nvSpPr>
          <p:spPr>
            <a:xfrm>
              <a:off x="6084168" y="365111"/>
              <a:ext cx="360000" cy="36004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444168" y="643865"/>
              <a:ext cx="252000" cy="25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Ellipse 16"/>
            <p:cNvSpPr/>
            <p:nvPr/>
          </p:nvSpPr>
          <p:spPr>
            <a:xfrm>
              <a:off x="6769180" y="79961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Ellipse 17"/>
            <p:cNvSpPr/>
            <p:nvPr/>
          </p:nvSpPr>
          <p:spPr>
            <a:xfrm>
              <a:off x="6991646" y="867165"/>
              <a:ext cx="72000" cy="7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0176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4" r:id="rId2"/>
    <p:sldLayoutId id="2147483658" r:id="rId3"/>
    <p:sldLayoutId id="2147483660" r:id="rId4"/>
    <p:sldLayoutId id="2147483666" r:id="rId5"/>
    <p:sldLayoutId id="2147483665" r:id="rId6"/>
    <p:sldLayoutId id="2147483663" r:id="rId7"/>
    <p:sldLayoutId id="2147483662" r:id="rId8"/>
    <p:sldLayoutId id="2147483679" r:id="rId9"/>
    <p:sldLayoutId id="214748368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9E85-D0F9-EB40-8391-5BEDACBF0DF8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7BC4-5BD0-B545-8D77-9B8E0CE32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42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296144"/>
          </a:xfrm>
        </p:spPr>
        <p:txBody>
          <a:bodyPr/>
          <a:lstStyle/>
          <a:p>
            <a:r>
              <a:rPr lang="de-DE" sz="3600" dirty="0" err="1"/>
              <a:t>Genotype</a:t>
            </a:r>
            <a:r>
              <a:rPr lang="de-DE" sz="3600" dirty="0"/>
              <a:t> </a:t>
            </a:r>
            <a:r>
              <a:rPr lang="de-DE" sz="3600" dirty="0" err="1"/>
              <a:t>prediction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a </a:t>
            </a:r>
            <a:r>
              <a:rPr lang="de-DE" sz="3600" dirty="0" err="1"/>
              <a:t>structural</a:t>
            </a:r>
            <a:r>
              <a:rPr lang="de-DE" sz="3600" dirty="0"/>
              <a:t> variant in Brown Swiss </a:t>
            </a:r>
            <a:r>
              <a:rPr lang="de-DE" sz="3600" dirty="0" err="1"/>
              <a:t>cattle</a:t>
            </a:r>
            <a:r>
              <a:rPr lang="de-DE" sz="3600" dirty="0"/>
              <a:t> (BSW) </a:t>
            </a:r>
            <a:r>
              <a:rPr lang="de-DE" sz="3600" dirty="0" err="1"/>
              <a:t>using</a:t>
            </a:r>
            <a:r>
              <a:rPr lang="de-DE" sz="3600" dirty="0"/>
              <a:t> </a:t>
            </a:r>
            <a:r>
              <a:rPr lang="de-DE" sz="3600" dirty="0" err="1"/>
              <a:t>Illumina</a:t>
            </a:r>
            <a:r>
              <a:rPr lang="de-DE" sz="3600" dirty="0"/>
              <a:t> </a:t>
            </a:r>
            <a:r>
              <a:rPr lang="de-DE" sz="3600" dirty="0" err="1"/>
              <a:t>Beadchip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endParaRPr lang="de-DE" sz="3600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57200" y="4509120"/>
            <a:ext cx="8229600" cy="1274440"/>
          </a:xfrm>
        </p:spPr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Bern, </a:t>
            </a:r>
          </a:p>
          <a:p>
            <a:r>
              <a:rPr lang="de-DE" dirty="0"/>
              <a:t>1st </a:t>
            </a:r>
            <a:r>
              <a:rPr lang="de-DE" dirty="0" err="1"/>
              <a:t>October</a:t>
            </a:r>
            <a:r>
              <a:rPr lang="de-DE" dirty="0"/>
              <a:t> 2019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Seefried, F., von Rohr P., </a:t>
            </a:r>
            <a:r>
              <a:rPr lang="de-DE" dirty="0" err="1"/>
              <a:t>Drögemüller</a:t>
            </a:r>
            <a:r>
              <a:rPr lang="de-DE" dirty="0"/>
              <a:t> C.,</a:t>
            </a:r>
          </a:p>
        </p:txBody>
      </p:sp>
    </p:spTree>
    <p:extLst>
      <p:ext uri="{BB962C8B-B14F-4D97-AF65-F5344CB8AC3E}">
        <p14:creationId xmlns:p14="http://schemas.microsoft.com/office/powerpoint/2010/main" val="1249072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39552" y="1628800"/>
            <a:ext cx="8352928" cy="4248472"/>
          </a:xfrm>
        </p:spPr>
        <p:txBody>
          <a:bodyPr>
            <a:normAutofit fontScale="77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Chip densities: </a:t>
            </a:r>
            <a:r>
              <a:rPr lang="en-GB" dirty="0" err="1"/>
              <a:t>Illumina</a:t>
            </a:r>
            <a:r>
              <a:rPr lang="en-GB" dirty="0"/>
              <a:t> 777K / 150K / GGPLD </a:t>
            </a:r>
          </a:p>
          <a:p>
            <a:r>
              <a:rPr lang="en-GB" dirty="0"/>
              <a:t>Validation strategy: leave-one-out CV</a:t>
            </a:r>
          </a:p>
          <a:p>
            <a:r>
              <a:rPr lang="en-GB" dirty="0"/>
              <a:t>Accuracy criteria: </a:t>
            </a:r>
          </a:p>
          <a:p>
            <a:pPr lvl="1"/>
            <a:r>
              <a:rPr lang="en-GB" dirty="0"/>
              <a:t>Proportion of number of correct predictions over no. of total sample size</a:t>
            </a:r>
          </a:p>
          <a:p>
            <a:pPr lvl="1"/>
            <a:r>
              <a:rPr lang="en-GB" dirty="0"/>
              <a:t>True positive proportion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Prediction accuracy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37601"/>
              </p:ext>
            </p:extLst>
          </p:nvPr>
        </p:nvGraphicFramePr>
        <p:xfrm>
          <a:off x="683567" y="1628800"/>
          <a:ext cx="7848873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Coat</a:t>
                      </a:r>
                      <a:r>
                        <a:rPr lang="en-GB" baseline="0" noProof="0" dirty="0"/>
                        <a:t> Phenotype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Cs - Genotype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No. of reference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Solid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>
                          <a:latin typeface="Courier"/>
                          <a:cs typeface="Courier"/>
                        </a:rPr>
                        <a:t>wt</a:t>
                      </a:r>
                      <a:r>
                        <a:rPr lang="en-GB" noProof="0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GB" noProof="0" dirty="0" err="1">
                          <a:latin typeface="Courier"/>
                          <a:cs typeface="Courier"/>
                        </a:rPr>
                        <a:t>wt</a:t>
                      </a:r>
                      <a:endParaRPr lang="en-GB" noProof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Colour-sided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"/>
                          <a:cs typeface="Courier"/>
                        </a:rPr>
                        <a:t>wt/Cs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Colour</a:t>
                      </a:r>
                      <a:r>
                        <a:rPr lang="en-GB" baseline="0" noProof="0" dirty="0"/>
                        <a:t>-sided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  <a:cs typeface="Courier"/>
                        </a:rPr>
                        <a:t>Cs/Cs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90126"/>
              </p:ext>
            </p:extLst>
          </p:nvPr>
        </p:nvGraphicFramePr>
        <p:xfrm>
          <a:off x="251520" y="1852032"/>
          <a:ext cx="8676455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69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noProof="0" dirty="0"/>
                        <a:t>Proportion (%) of</a:t>
                      </a:r>
                      <a:r>
                        <a:rPr lang="en-US" baseline="0" noProof="0" dirty="0"/>
                        <a:t> correct predictions using Log R Ratio (imputed genotypes)</a:t>
                      </a:r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Chip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Cs-Genotype prediction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Phenotype Prediction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SVM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Linear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Radial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Radial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777K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99.8 (99.3)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99.7 (99.6)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150K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99.8 (</a:t>
                      </a:r>
                      <a:r>
                        <a:rPr lang="en-US" b="1" noProof="0" dirty="0"/>
                        <a:t>99.9</a:t>
                      </a:r>
                      <a:r>
                        <a:rPr lang="en-US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99.8 (99.1)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62886"/>
              </p:ext>
            </p:extLst>
          </p:nvPr>
        </p:nvGraphicFramePr>
        <p:xfrm>
          <a:off x="251521" y="4149080"/>
          <a:ext cx="8712967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True positive </a:t>
                      </a:r>
                      <a:r>
                        <a:rPr lang="en-US" noProof="0" dirty="0"/>
                        <a:t>proportion (%) </a:t>
                      </a:r>
                      <a:r>
                        <a:rPr lang="en-US" baseline="0" noProof="0" dirty="0"/>
                        <a:t>using Log R Ratio (imputed genotypes)</a:t>
                      </a:r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777K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94.6 (91.6)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92.5 (93.0)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150K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96.6 (</a:t>
                      </a:r>
                      <a:r>
                        <a:rPr lang="en-US" b="1" noProof="0" dirty="0"/>
                        <a:t>98.9</a:t>
                      </a:r>
                      <a:r>
                        <a:rPr lang="en-US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92.7 (80.6)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66.7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66.3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99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39552" y="1628800"/>
            <a:ext cx="8352928" cy="424847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Routinely implemented into </a:t>
            </a:r>
            <a:r>
              <a:rPr lang="en-GB" dirty="0" err="1"/>
              <a:t>Qualitas</a:t>
            </a:r>
            <a:r>
              <a:rPr lang="en-GB" dirty="0"/>
              <a:t> SNP pipeline</a:t>
            </a:r>
          </a:p>
          <a:p>
            <a:r>
              <a:rPr lang="en-GB" dirty="0"/>
              <a:t>Data: SNP genotypes</a:t>
            </a:r>
          </a:p>
          <a:p>
            <a:pPr lvl="1"/>
            <a:r>
              <a:rPr lang="en-GB" dirty="0"/>
              <a:t>Ease of implementation</a:t>
            </a:r>
          </a:p>
          <a:p>
            <a:r>
              <a:rPr lang="en-GB" dirty="0"/>
              <a:t>Leave-One-Out </a:t>
            </a:r>
            <a:r>
              <a:rPr lang="en-GB" dirty="0" err="1"/>
              <a:t>Crossvalidation</a:t>
            </a:r>
            <a:r>
              <a:rPr lang="en-GB" dirty="0"/>
              <a:t> has been implemented depending on a given parameter</a:t>
            </a:r>
          </a:p>
          <a:p>
            <a:r>
              <a:rPr lang="en-GB" dirty="0"/>
              <a:t>SVP used also used to predict carriers or simple recessive defects (SNPs): SMA, Weaver, HH1, …</a:t>
            </a:r>
          </a:p>
          <a:p>
            <a:r>
              <a:rPr lang="en-GB" dirty="0"/>
              <a:t>Obstacle: reference population needed</a:t>
            </a:r>
          </a:p>
          <a:p>
            <a:pPr lvl="1"/>
            <a:r>
              <a:rPr lang="en-GB" dirty="0"/>
              <a:t>Difficult in case of missing homozygous samples for classical recessive defects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0594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39552" y="1628800"/>
            <a:ext cx="8352928" cy="424847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Results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43CFAC3-6739-9D44-9F25-CE3518D97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40311"/>
              </p:ext>
            </p:extLst>
          </p:nvPr>
        </p:nvGraphicFramePr>
        <p:xfrm>
          <a:off x="251520" y="1790824"/>
          <a:ext cx="8892480" cy="412337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15144">
                  <a:extLst>
                    <a:ext uri="{9D8B030D-6E8A-4147-A177-3AD203B41FA5}">
                      <a16:colId xmlns:a16="http://schemas.microsoft.com/office/drawing/2014/main" val="3411232131"/>
                    </a:ext>
                  </a:extLst>
                </a:gridCol>
                <a:gridCol w="2281200">
                  <a:extLst>
                    <a:ext uri="{9D8B030D-6E8A-4147-A177-3AD203B41FA5}">
                      <a16:colId xmlns:a16="http://schemas.microsoft.com/office/drawing/2014/main" val="129141250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456653275"/>
                    </a:ext>
                  </a:extLst>
                </a:gridCol>
                <a:gridCol w="1247800">
                  <a:extLst>
                    <a:ext uri="{9D8B030D-6E8A-4147-A177-3AD203B41FA5}">
                      <a16:colId xmlns:a16="http://schemas.microsoft.com/office/drawing/2014/main" val="2276841969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560621645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460305054"/>
                    </a:ext>
                  </a:extLst>
                </a:gridCol>
              </a:tblGrid>
              <a:tr h="1422152">
                <a:tc>
                  <a:txBody>
                    <a:bodyPr/>
                    <a:lstStyle/>
                    <a:p>
                      <a:r>
                        <a:rPr lang="en-US" dirty="0"/>
                        <a:t>Breed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of reference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</a:p>
                    <a:p>
                      <a:pPr algn="ctr"/>
                      <a:r>
                        <a:rPr lang="en-US" dirty="0"/>
                        <a:t>(Aim-Allele) reference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homozygous reference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Proportion of correct genotype-predictions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26706"/>
                  </a:ext>
                </a:extLst>
              </a:tr>
              <a:tr h="404050">
                <a:tc>
                  <a:txBody>
                    <a:bodyPr/>
                    <a:lstStyle/>
                    <a:p>
                      <a:r>
                        <a:rPr lang="en-US" dirty="0"/>
                        <a:t>BSW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POLLED202BPINDEL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30783"/>
                  </a:ext>
                </a:extLst>
              </a:tr>
              <a:tr h="404050">
                <a:tc>
                  <a:txBody>
                    <a:bodyPr/>
                    <a:lstStyle/>
                    <a:p>
                      <a:r>
                        <a:rPr lang="en-US" dirty="0"/>
                        <a:t>BSW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99.0% </a:t>
                      </a:r>
                      <a:r>
                        <a:rPr lang="en-US" baseline="30000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51391"/>
                  </a:ext>
                </a:extLst>
              </a:tr>
              <a:tr h="404050">
                <a:tc>
                  <a:txBody>
                    <a:bodyPr/>
                    <a:lstStyle/>
                    <a:p>
                      <a:r>
                        <a:rPr lang="en-US" dirty="0"/>
                        <a:t>BSW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92889"/>
                  </a:ext>
                </a:extLst>
              </a:tr>
              <a:tr h="404050">
                <a:tc>
                  <a:txBody>
                    <a:bodyPr/>
                    <a:lstStyle/>
                    <a:p>
                      <a:r>
                        <a:rPr lang="en-US" dirty="0"/>
                        <a:t>BSW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50475"/>
                  </a:ext>
                </a:extLst>
              </a:tr>
              <a:tr h="404050">
                <a:tc>
                  <a:txBody>
                    <a:bodyPr/>
                    <a:lstStyle/>
                    <a:p>
                      <a:r>
                        <a:rPr lang="en-US" dirty="0"/>
                        <a:t>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Mulefoot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15009"/>
                  </a:ext>
                </a:extLst>
              </a:tr>
              <a:tr h="404050">
                <a:tc>
                  <a:txBody>
                    <a:bodyPr/>
                    <a:lstStyle/>
                    <a:p>
                      <a:r>
                        <a:rPr lang="en-US" dirty="0"/>
                        <a:t>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Brachyspina</a:t>
                      </a:r>
                      <a:r>
                        <a:rPr lang="en-US" baseline="300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24856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7F5DB6A-40D2-8748-8FD6-093786CFE69F}"/>
              </a:ext>
            </a:extLst>
          </p:cNvPr>
          <p:cNvSpPr txBox="1"/>
          <p:nvPr/>
        </p:nvSpPr>
        <p:spPr>
          <a:xfrm>
            <a:off x="179512" y="5949280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1) Not implemented, very poor true positive proportion</a:t>
            </a:r>
          </a:p>
          <a:p>
            <a:r>
              <a:rPr lang="en-US" sz="1200" dirty="0"/>
              <a:t>2) Not implemented due to patent protection</a:t>
            </a:r>
          </a:p>
        </p:txBody>
      </p:sp>
    </p:spTree>
    <p:extLst>
      <p:ext uri="{BB962C8B-B14F-4D97-AF65-F5344CB8AC3E}">
        <p14:creationId xmlns:p14="http://schemas.microsoft.com/office/powerpoint/2010/main" val="181320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39552" y="1628800"/>
            <a:ext cx="8352928" cy="424847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SVM seem to perform well for calling structural variants using signal intensities / genotype data</a:t>
            </a:r>
          </a:p>
          <a:p>
            <a:pPr lvl="1"/>
            <a:r>
              <a:rPr lang="en-GB" dirty="0"/>
              <a:t>Benefits in prediction accuracy were detected using genotypes compared to using Log R ratio </a:t>
            </a:r>
          </a:p>
          <a:p>
            <a:pPr lvl="1"/>
            <a:r>
              <a:rPr lang="en-GB" dirty="0"/>
              <a:t>Linear kernel outperformed radial kernel in accuracy</a:t>
            </a:r>
          </a:p>
          <a:p>
            <a:r>
              <a:rPr lang="en-GB" dirty="0"/>
              <a:t>Effect of chip density</a:t>
            </a:r>
          </a:p>
          <a:p>
            <a:pPr lvl="1"/>
            <a:r>
              <a:rPr lang="en-GB" dirty="0"/>
              <a:t>No. of SNPs</a:t>
            </a:r>
          </a:p>
          <a:p>
            <a:r>
              <a:rPr lang="en-GB" dirty="0"/>
              <a:t>Benefits / Limitations using Log R ratio data: </a:t>
            </a:r>
          </a:p>
          <a:p>
            <a:pPr lvl="1"/>
            <a:r>
              <a:rPr lang="en-GB" dirty="0"/>
              <a:t>No pedigree / imputation </a:t>
            </a:r>
          </a:p>
          <a:p>
            <a:pPr lvl="1"/>
            <a:r>
              <a:rPr lang="en-GB" dirty="0"/>
              <a:t>Complete </a:t>
            </a:r>
            <a:r>
              <a:rPr lang="en-GB" dirty="0" err="1"/>
              <a:t>callingrate</a:t>
            </a:r>
            <a:r>
              <a:rPr lang="en-GB" dirty="0"/>
              <a:t> required</a:t>
            </a:r>
          </a:p>
          <a:p>
            <a:pPr lvl="1"/>
            <a:r>
              <a:rPr lang="en-GB" dirty="0"/>
              <a:t>No. of SNPs / size of the structural variant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5352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 descr="Logo Qualitas klein s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143" y="199571"/>
            <a:ext cx="2211285" cy="47752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573509" y="2877175"/>
            <a:ext cx="3078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>
                <a:solidFill>
                  <a:srgbClr val="C00000"/>
                </a:solidFill>
                <a:latin typeface="Candara" pitchFamily="34" charset="0"/>
                <a:cs typeface="Palatino"/>
              </a:rPr>
              <a:t>Thank</a:t>
            </a:r>
            <a:r>
              <a:rPr lang="de-DE" sz="4400" b="1" dirty="0">
                <a:solidFill>
                  <a:srgbClr val="C00000"/>
                </a:solidFill>
                <a:latin typeface="Candara" pitchFamily="34" charset="0"/>
                <a:cs typeface="Palatino"/>
              </a:rPr>
              <a:t> </a:t>
            </a:r>
            <a:r>
              <a:rPr lang="de-DE" sz="4400" b="1" dirty="0" err="1">
                <a:solidFill>
                  <a:srgbClr val="C00000"/>
                </a:solidFill>
                <a:latin typeface="Candara" pitchFamily="34" charset="0"/>
                <a:cs typeface="Palatino"/>
              </a:rPr>
              <a:t>you</a:t>
            </a:r>
            <a:r>
              <a:rPr lang="de-DE" sz="4400" b="1" dirty="0">
                <a:solidFill>
                  <a:srgbClr val="C00000"/>
                </a:solidFill>
                <a:latin typeface="Candara" pitchFamily="34" charset="0"/>
                <a:cs typeface="Palatino"/>
              </a:rPr>
              <a:t>!</a:t>
            </a:r>
          </a:p>
        </p:txBody>
      </p:sp>
      <p:pic>
        <p:nvPicPr>
          <p:cNvPr id="2" name="Bild 1" descr="braunvie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12" y="4098652"/>
            <a:ext cx="2971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1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 R </a:t>
            </a:r>
            <a:r>
              <a:rPr lang="de-CH" dirty="0" err="1"/>
              <a:t>ratio</a:t>
            </a:r>
            <a:r>
              <a:rPr lang="de-CH" dirty="0"/>
              <a:t> - </a:t>
            </a:r>
            <a:r>
              <a:rPr lang="de-CH" dirty="0" err="1"/>
              <a:t>Diagram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02081"/>
            <a:ext cx="7128792" cy="50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7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39552" y="1628800"/>
            <a:ext cx="8280920" cy="4248472"/>
          </a:xfrm>
        </p:spPr>
        <p:txBody>
          <a:bodyPr/>
          <a:lstStyle/>
          <a:p>
            <a:r>
              <a:rPr lang="en-GB" dirty="0"/>
              <a:t>Usually Brown Swiss (BSW) cattle is characterized by solid brown colour</a:t>
            </a:r>
          </a:p>
          <a:p>
            <a:r>
              <a:rPr lang="en-GB" dirty="0"/>
              <a:t>2 </a:t>
            </a:r>
            <a:r>
              <a:rPr lang="en-GB" dirty="0" err="1"/>
              <a:t>hypopigemented</a:t>
            </a:r>
            <a:r>
              <a:rPr lang="en-GB" dirty="0"/>
              <a:t> colour phenotypes exist at low frequency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Belt</a:t>
            </a:r>
          </a:p>
          <a:p>
            <a:pPr lvl="1"/>
            <a:r>
              <a:rPr lang="en-GB" dirty="0"/>
              <a:t>Colour sidedness (Cs)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sidedness in Brown Swiss</a:t>
            </a:r>
          </a:p>
        </p:txBody>
      </p:sp>
      <p:pic>
        <p:nvPicPr>
          <p:cNvPr id="5" name="Bild 4" descr="BL095_homozygotBlüe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293096"/>
            <a:ext cx="23042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6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Complex </a:t>
            </a:r>
            <a:r>
              <a:rPr lang="en-GB"/>
              <a:t>structural variant</a:t>
            </a:r>
            <a:endParaRPr lang="en-GB" dirty="0"/>
          </a:p>
          <a:p>
            <a:r>
              <a:rPr lang="en-GB" dirty="0"/>
              <a:t>Serial translocation of chromosome segments between BTA6 and BTA29 (Durkin et al. 2012)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Dominant inheritance</a:t>
            </a:r>
          </a:p>
          <a:p>
            <a:r>
              <a:rPr lang="en-GB" dirty="0" err="1"/>
              <a:t>Illumina</a:t>
            </a:r>
            <a:r>
              <a:rPr lang="en-GB" dirty="0"/>
              <a:t> </a:t>
            </a:r>
            <a:r>
              <a:rPr lang="en-GB" dirty="0" err="1"/>
              <a:t>Infinium</a:t>
            </a:r>
            <a:r>
              <a:rPr lang="en-GB" dirty="0"/>
              <a:t> assay data provide normalised signal intensities (Log R Ratio)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Genetics of Cs</a:t>
            </a:r>
          </a:p>
        </p:txBody>
      </p:sp>
      <p:pic>
        <p:nvPicPr>
          <p:cNvPr id="4" name="Bild 3" descr="Bildschirmfoto 2017-07-21 um 14.2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40968"/>
            <a:ext cx="2232248" cy="16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7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R Ratio</a:t>
            </a:r>
          </a:p>
        </p:txBody>
      </p:sp>
      <p:pic>
        <p:nvPicPr>
          <p:cNvPr id="4" name="Bild 3" descr="LRRplot_BVChromosom29_19_21_RY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/>
          <a:stretch/>
        </p:blipFill>
        <p:spPr>
          <a:xfrm>
            <a:off x="1207220" y="1916832"/>
            <a:ext cx="6605140" cy="424847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945684" y="1630541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BTA29 signal intensities for Wild-type (black) and heterozygous (red) Cs6 animals 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5248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 R </a:t>
            </a:r>
            <a:r>
              <a:rPr lang="de-CH" dirty="0" err="1"/>
              <a:t>ratio</a:t>
            </a:r>
            <a:r>
              <a:rPr lang="de-CH" dirty="0"/>
              <a:t> - </a:t>
            </a:r>
            <a:r>
              <a:rPr lang="de-CH" dirty="0" err="1"/>
              <a:t>Computation</a:t>
            </a:r>
            <a:endParaRPr lang="de-CH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31540" y="1556792"/>
            <a:ext cx="835292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 intensity values result from polar transformation of signal intensity readouts</a:t>
            </a:r>
          </a:p>
          <a:p>
            <a:pPr lvl="1"/>
            <a:r>
              <a:rPr lang="en-GB" dirty="0"/>
              <a:t>R stands for copy number</a:t>
            </a:r>
          </a:p>
          <a:p>
            <a:pPr lvl="1"/>
            <a:r>
              <a:rPr lang="en-GB" dirty="0"/>
              <a:t>Theta represents the angle =&gt; Genotype</a:t>
            </a:r>
          </a:p>
          <a:p>
            <a:r>
              <a:rPr lang="en-GB" dirty="0"/>
              <a:t>Log R ratio</a:t>
            </a:r>
          </a:p>
          <a:p>
            <a:pPr lvl="1"/>
            <a:r>
              <a:rPr lang="en-GB" dirty="0"/>
              <a:t>Ratio between observed and expected intensities</a:t>
            </a:r>
          </a:p>
          <a:p>
            <a:pPr lvl="1"/>
            <a:r>
              <a:rPr lang="en-GB" dirty="0"/>
              <a:t>Logs because distribution properties better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38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Supervised classification model</a:t>
            </a:r>
          </a:p>
          <a:p>
            <a:r>
              <a:rPr lang="en-GB" dirty="0"/>
              <a:t>Classification of </a:t>
            </a:r>
            <a:r>
              <a:rPr lang="en-GB" dirty="0" err="1"/>
              <a:t>geno</a:t>
            </a:r>
            <a:r>
              <a:rPr lang="en-GB" dirty="0"/>
              <a:t>- / phenotypes  </a:t>
            </a:r>
          </a:p>
          <a:p>
            <a:pPr lvl="1"/>
            <a:r>
              <a:rPr lang="en-GB" dirty="0"/>
              <a:t>True Cs6 were available </a:t>
            </a:r>
          </a:p>
          <a:p>
            <a:pPr lvl="1"/>
            <a:r>
              <a:rPr lang="en-GB" dirty="0"/>
              <a:t>Log R Ratios from SNPs within </a:t>
            </a:r>
            <a:r>
              <a:rPr lang="en-GB" dirty="0" err="1"/>
              <a:t>translocated</a:t>
            </a:r>
            <a:r>
              <a:rPr lang="en-GB" dirty="0"/>
              <a:t> region</a:t>
            </a:r>
          </a:p>
          <a:p>
            <a:pPr lvl="1"/>
            <a:r>
              <a:rPr lang="en-GB" dirty="0"/>
              <a:t>Genotype data</a:t>
            </a:r>
          </a:p>
          <a:p>
            <a:r>
              <a:rPr lang="en-GB" dirty="0"/>
              <a:t>Linear kernel</a:t>
            </a:r>
          </a:p>
          <a:p>
            <a:r>
              <a:rPr lang="en-GB" dirty="0"/>
              <a:t>Radial kernel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Machines</a:t>
            </a:r>
          </a:p>
        </p:txBody>
      </p:sp>
      <p:pic>
        <p:nvPicPr>
          <p:cNvPr id="6" name="Bild 5" descr="Bildschirmfoto 2017-07-21 um 13.30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700240"/>
            <a:ext cx="2590800" cy="660400"/>
          </a:xfrm>
          <a:prstGeom prst="rect">
            <a:avLst/>
          </a:prstGeom>
        </p:spPr>
      </p:pic>
      <p:pic>
        <p:nvPicPr>
          <p:cNvPr id="7" name="Bild 6" descr="Bildschirmfoto 2017-07-21 um 13.31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276304"/>
            <a:ext cx="3454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6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</a:t>
            </a:r>
          </a:p>
          <a:p>
            <a:r>
              <a:rPr lang="en-GB" dirty="0"/>
              <a:t>Packages:</a:t>
            </a:r>
          </a:p>
          <a:p>
            <a:pPr lvl="1"/>
            <a:r>
              <a:rPr lang="en-GB" dirty="0"/>
              <a:t>e1071</a:t>
            </a:r>
          </a:p>
          <a:p>
            <a:pPr lvl="1"/>
            <a:r>
              <a:rPr lang="en-GB" dirty="0" err="1"/>
              <a:t>grDevices</a:t>
            </a:r>
            <a:r>
              <a:rPr lang="en-GB" dirty="0"/>
              <a:t>, stats, MASS</a:t>
            </a:r>
          </a:p>
          <a:p>
            <a:r>
              <a:rPr lang="en-GB" dirty="0"/>
              <a:t>Principal: </a:t>
            </a:r>
          </a:p>
          <a:p>
            <a:pPr lvl="1"/>
            <a:r>
              <a:rPr lang="en-GB" dirty="0"/>
              <a:t>Set up prediction model using reference samples</a:t>
            </a:r>
          </a:p>
          <a:p>
            <a:pPr lvl="1"/>
            <a:r>
              <a:rPr lang="en-GB" dirty="0"/>
              <a:t>Predict </a:t>
            </a:r>
            <a:r>
              <a:rPr lang="en-GB" dirty="0" err="1"/>
              <a:t>othe</a:t>
            </a:r>
            <a:r>
              <a:rPr lang="de-CH" dirty="0" err="1"/>
              <a:t>r</a:t>
            </a:r>
            <a:r>
              <a:rPr lang="de-CH" dirty="0"/>
              <a:t> sample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selected</a:t>
            </a:r>
            <a:r>
              <a:rPr lang="de-CH" dirty="0"/>
              <a:t>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/>
              <a:t>Run time: 20’ </a:t>
            </a:r>
            <a:r>
              <a:rPr lang="de-CH" dirty="0" err="1"/>
              <a:t>for</a:t>
            </a:r>
            <a:r>
              <a:rPr lang="de-CH" dirty="0"/>
              <a:t> BSW (60’000 </a:t>
            </a:r>
            <a:r>
              <a:rPr lang="de-CH" dirty="0" err="1"/>
              <a:t>genotyped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53820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Classification</a:t>
            </a:r>
            <a:r>
              <a:rPr lang="de-CH" dirty="0"/>
              <a:t> - </a:t>
            </a:r>
            <a:r>
              <a:rPr lang="de-CH" dirty="0" err="1"/>
              <a:t>Example</a:t>
            </a:r>
            <a:endParaRPr lang="de-CH" dirty="0"/>
          </a:p>
        </p:txBody>
      </p:sp>
      <p:pic>
        <p:nvPicPr>
          <p:cNvPr id="3" name="Bild 3" descr="LRRplot_BVChromosom29_19_21_RY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/>
          <a:stretch/>
        </p:blipFill>
        <p:spPr>
          <a:xfrm>
            <a:off x="2050973" y="1625446"/>
            <a:ext cx="6605140" cy="4248472"/>
          </a:xfrm>
          <a:prstGeom prst="rect">
            <a:avLst/>
          </a:prstGeom>
        </p:spPr>
      </p:pic>
      <p:cxnSp>
        <p:nvCxnSpPr>
          <p:cNvPr id="5" name="Gerader Verbinder 4"/>
          <p:cNvCxnSpPr/>
          <p:nvPr/>
        </p:nvCxnSpPr>
        <p:spPr>
          <a:xfrm>
            <a:off x="1691680" y="3573016"/>
            <a:ext cx="7344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ogen 6"/>
          <p:cNvSpPr/>
          <p:nvPr/>
        </p:nvSpPr>
        <p:spPr>
          <a:xfrm rot="2902597" flipV="1">
            <a:off x="3159580" y="-2789526"/>
            <a:ext cx="5726759" cy="646976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467544" y="3347700"/>
            <a:ext cx="151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f(x) linear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627784" y="2064285"/>
            <a:ext cx="17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f(x) non-linear</a:t>
            </a:r>
          </a:p>
        </p:txBody>
      </p:sp>
    </p:spTree>
    <p:extLst>
      <p:ext uri="{BB962C8B-B14F-4D97-AF65-F5344CB8AC3E}">
        <p14:creationId xmlns:p14="http://schemas.microsoft.com/office/powerpoint/2010/main" val="361155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Classification</a:t>
            </a:r>
            <a:endParaRPr lang="de-CH" dirty="0"/>
          </a:p>
        </p:txBody>
      </p:sp>
      <p:sp>
        <p:nvSpPr>
          <p:cNvPr id="3" name="Textplatzhalter 1"/>
          <p:cNvSpPr txBox="1">
            <a:spLocks/>
          </p:cNvSpPr>
          <p:nvPr/>
        </p:nvSpPr>
        <p:spPr>
          <a:xfrm>
            <a:off x="431540" y="1556792"/>
            <a:ext cx="8352928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Distribute data plane into different regions according to data classes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/>
              <a:t>Two classes red and black</a:t>
            </a:r>
          </a:p>
          <a:p>
            <a:pPr lvl="1"/>
            <a:r>
              <a:rPr lang="en-GB" dirty="0"/>
              <a:t>Separate plan into red and black region</a:t>
            </a:r>
          </a:p>
          <a:p>
            <a:pPr lvl="1"/>
            <a:r>
              <a:rPr lang="en-GB" dirty="0"/>
              <a:t>Function f(x) describes boundary, can either be linear or non-linear</a:t>
            </a:r>
          </a:p>
          <a:p>
            <a:pPr lvl="1"/>
            <a:r>
              <a:rPr lang="en-GB" dirty="0"/>
              <a:t>Linear f(x) =&gt; Regression</a:t>
            </a:r>
          </a:p>
          <a:p>
            <a:pPr lvl="1"/>
            <a:r>
              <a:rPr lang="en-GB" dirty="0"/>
              <a:t>Non-linear f(x) =&gt; one possibility SVM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211518"/>
      </p:ext>
    </p:extLst>
  </p:cSld>
  <p:clrMapOvr>
    <a:masterClrMapping/>
  </p:clrMapOvr>
</p:sld>
</file>

<file path=ppt/theme/theme1.xml><?xml version="1.0" encoding="utf-8"?>
<a:theme xmlns:a="http://schemas.openxmlformats.org/drawingml/2006/main" name="Qualitas_Vorlage_PPT">
  <a:themeElements>
    <a:clrScheme name="Qualitas Design">
      <a:dk1>
        <a:srgbClr val="262626"/>
      </a:dk1>
      <a:lt1>
        <a:sysClr val="window" lastClr="FFFFFF"/>
      </a:lt1>
      <a:dk2>
        <a:srgbClr val="3F3F3F"/>
      </a:dk2>
      <a:lt2>
        <a:srgbClr val="F2F2F2"/>
      </a:lt2>
      <a:accent1>
        <a:srgbClr val="C00000"/>
      </a:accent1>
      <a:accent2>
        <a:srgbClr val="1F497D"/>
      </a:accent2>
      <a:accent3>
        <a:srgbClr val="5C2818"/>
      </a:accent3>
      <a:accent4>
        <a:srgbClr val="76923C"/>
      </a:accent4>
      <a:accent5>
        <a:srgbClr val="31859B"/>
      </a:accent5>
      <a:accent6>
        <a:srgbClr val="E36C09"/>
      </a:accent6>
      <a:hlink>
        <a:srgbClr val="C00000"/>
      </a:hlink>
      <a:folHlink>
        <a:srgbClr val="0070C0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Qualitas_Vorlage_PPT.potx</Template>
  <TotalTime>0</TotalTime>
  <Words>812</Words>
  <Application>Microsoft Macintosh PowerPoint</Application>
  <PresentationFormat>Bildschirmpräsentation (4:3)</PresentationFormat>
  <Paragraphs>216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Courier</vt:lpstr>
      <vt:lpstr>Qualitas_Vorlage_PPT</vt:lpstr>
      <vt:lpstr>Benutzerdefiniertes Design</vt:lpstr>
      <vt:lpstr>Genotype prediction for a structural variant in Brown Swiss cattle (BSW) using Illumina Beadchip data</vt:lpstr>
      <vt:lpstr>Colour sidedness in Brown Swiss</vt:lpstr>
      <vt:lpstr>Genetics of Cs</vt:lpstr>
      <vt:lpstr>Log R Ratio</vt:lpstr>
      <vt:lpstr>Log R ratio - Computation</vt:lpstr>
      <vt:lpstr>Support Vector Machines</vt:lpstr>
      <vt:lpstr>Software</vt:lpstr>
      <vt:lpstr>Classification - Example</vt:lpstr>
      <vt:lpstr>Classification</vt:lpstr>
      <vt:lpstr>Data &amp; Prediction accuracy</vt:lpstr>
      <vt:lpstr>Results</vt:lpstr>
      <vt:lpstr>Implementation</vt:lpstr>
      <vt:lpstr>Additional Results</vt:lpstr>
      <vt:lpstr>Summary</vt:lpstr>
      <vt:lpstr>PowerPoint-Präsentation</vt:lpstr>
      <vt:lpstr>Log R ratio - Diagram</vt:lpstr>
    </vt:vector>
  </TitlesOfParts>
  <Company>QualitasAG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Kraus Marina</dc:creator>
  <cp:lastModifiedBy>Seefrid Franz</cp:lastModifiedBy>
  <cp:revision>266</cp:revision>
  <cp:lastPrinted>2019-09-30T12:33:04Z</cp:lastPrinted>
  <dcterms:created xsi:type="dcterms:W3CDTF">2016-09-14T08:25:10Z</dcterms:created>
  <dcterms:modified xsi:type="dcterms:W3CDTF">2019-09-30T12:48:33Z</dcterms:modified>
</cp:coreProperties>
</file>