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8" r:id="rId1"/>
  </p:sldMasterIdLst>
  <p:notesMasterIdLst>
    <p:notesMasterId r:id="rId14"/>
  </p:notesMasterIdLst>
  <p:sldIdLst>
    <p:sldId id="256" r:id="rId2"/>
    <p:sldId id="259" r:id="rId3"/>
    <p:sldId id="258" r:id="rId4"/>
    <p:sldId id="257" r:id="rId5"/>
    <p:sldId id="260" r:id="rId6"/>
    <p:sldId id="271" r:id="rId7"/>
    <p:sldId id="264" r:id="rId8"/>
    <p:sldId id="263" r:id="rId9"/>
    <p:sldId id="266" r:id="rId10"/>
    <p:sldId id="267" r:id="rId11"/>
    <p:sldId id="26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3293" autoAdjust="0"/>
  </p:normalViewPr>
  <p:slideViewPr>
    <p:cSldViewPr snapToGrid="0">
      <p:cViewPr varScale="1">
        <p:scale>
          <a:sx n="72" d="100"/>
          <a:sy n="72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Natoli" userId="89fcb61087a317fc" providerId="LiveId" clId="{1760290A-BFE5-CC4A-A44D-B982DEE82F2E}"/>
    <pc:docChg chg="undo redo custSel delSld modSld sldOrd modMainMaster">
      <pc:chgData name="Paul Natoli" userId="89fcb61087a317fc" providerId="LiveId" clId="{1760290A-BFE5-CC4A-A44D-B982DEE82F2E}" dt="2017-12-18T09:25:14.273" v="973" actId="20577"/>
      <pc:docMkLst>
        <pc:docMk/>
      </pc:docMkLst>
      <pc:sldChg chg="modSp modTransition">
        <pc:chgData name="Paul Natoli" userId="89fcb61087a317fc" providerId="LiveId" clId="{1760290A-BFE5-CC4A-A44D-B982DEE82F2E}" dt="2017-12-16T21:43:46.939" v="797"/>
        <pc:sldMkLst>
          <pc:docMk/>
          <pc:sldMk cId="1841853171" sldId="256"/>
        </pc:sldMkLst>
        <pc:spChg chg="mod">
          <ac:chgData name="Paul Natoli" userId="89fcb61087a317fc" providerId="LiveId" clId="{1760290A-BFE5-CC4A-A44D-B982DEE82F2E}" dt="2017-12-16T15:24:29.245" v="8" actId="404"/>
          <ac:spMkLst>
            <pc:docMk/>
            <pc:sldMk cId="1841853171" sldId="256"/>
            <ac:spMk id="2" creationId="{00000000-0000-0000-0000-000000000000}"/>
          </ac:spMkLst>
        </pc:spChg>
        <pc:spChg chg="mod">
          <ac:chgData name="Paul Natoli" userId="89fcb61087a317fc" providerId="LiveId" clId="{1760290A-BFE5-CC4A-A44D-B982DEE82F2E}" dt="2017-12-16T15:45:14.773" v="787" actId="20577"/>
          <ac:spMkLst>
            <pc:docMk/>
            <pc:sldMk cId="1841853171" sldId="256"/>
            <ac:spMk id="3" creationId="{00000000-0000-0000-0000-000000000000}"/>
          </ac:spMkLst>
        </pc:spChg>
      </pc:sldChg>
      <pc:sldChg chg="modSp modTransition">
        <pc:chgData name="Paul Natoli" userId="89fcb61087a317fc" providerId="LiveId" clId="{1760290A-BFE5-CC4A-A44D-B982DEE82F2E}" dt="2017-12-16T21:43:46.939" v="797"/>
        <pc:sldMkLst>
          <pc:docMk/>
          <pc:sldMk cId="209659309" sldId="257"/>
        </pc:sldMkLst>
        <pc:spChg chg="mod">
          <ac:chgData name="Paul Natoli" userId="89fcb61087a317fc" providerId="LiveId" clId="{1760290A-BFE5-CC4A-A44D-B982DEE82F2E}" dt="2017-12-16T15:44:17.020" v="756" actId="2711"/>
          <ac:spMkLst>
            <pc:docMk/>
            <pc:sldMk cId="209659309" sldId="257"/>
            <ac:spMk id="3" creationId="{00000000-0000-0000-0000-000000000000}"/>
          </ac:spMkLst>
        </pc:spChg>
        <pc:spChg chg="mod">
          <ac:chgData name="Paul Natoli" userId="89fcb61087a317fc" providerId="LiveId" clId="{1760290A-BFE5-CC4A-A44D-B982DEE82F2E}" dt="2017-12-16T15:43:01.922" v="752" actId="114"/>
          <ac:spMkLst>
            <pc:docMk/>
            <pc:sldMk cId="209659309" sldId="257"/>
            <ac:spMk id="8" creationId="{00000000-0000-0000-0000-000000000000}"/>
          </ac:spMkLst>
        </pc:spChg>
      </pc:sldChg>
      <pc:sldChg chg="modSp modTransition modNotesTx">
        <pc:chgData name="Paul Natoli" userId="89fcb61087a317fc" providerId="LiveId" clId="{1760290A-BFE5-CC4A-A44D-B982DEE82F2E}" dt="2017-12-18T09:19:49.347" v="816" actId="20577"/>
        <pc:sldMkLst>
          <pc:docMk/>
          <pc:sldMk cId="3399675545" sldId="258"/>
        </pc:sldMkLst>
        <pc:spChg chg="mod">
          <ac:chgData name="Paul Natoli" userId="89fcb61087a317fc" providerId="LiveId" clId="{1760290A-BFE5-CC4A-A44D-B982DEE82F2E}" dt="2017-12-16T15:45:25.239" v="788" actId="113"/>
          <ac:spMkLst>
            <pc:docMk/>
            <pc:sldMk cId="3399675545" sldId="258"/>
            <ac:spMk id="3" creationId="{00000000-0000-0000-0000-000000000000}"/>
          </ac:spMkLst>
        </pc:spChg>
      </pc:sldChg>
      <pc:sldChg chg="modSp modTransition">
        <pc:chgData name="Paul Natoli" userId="89fcb61087a317fc" providerId="LiveId" clId="{1760290A-BFE5-CC4A-A44D-B982DEE82F2E}" dt="2017-12-16T21:43:46.939" v="797"/>
        <pc:sldMkLst>
          <pc:docMk/>
          <pc:sldMk cId="2159918960" sldId="259"/>
        </pc:sldMkLst>
        <pc:spChg chg="mod">
          <ac:chgData name="Paul Natoli" userId="89fcb61087a317fc" providerId="LiveId" clId="{1760290A-BFE5-CC4A-A44D-B982DEE82F2E}" dt="2017-12-16T15:22:12.686" v="2" actId="6559"/>
          <ac:spMkLst>
            <pc:docMk/>
            <pc:sldMk cId="2159918960" sldId="259"/>
            <ac:spMk id="2" creationId="{00000000-0000-0000-0000-000000000000}"/>
          </ac:spMkLst>
        </pc:spChg>
      </pc:sldChg>
      <pc:sldChg chg="addSp delSp modSp modTransition">
        <pc:chgData name="Paul Natoli" userId="89fcb61087a317fc" providerId="LiveId" clId="{1760290A-BFE5-CC4A-A44D-B982DEE82F2E}" dt="2017-12-16T21:43:46.939" v="797"/>
        <pc:sldMkLst>
          <pc:docMk/>
          <pc:sldMk cId="2000564669" sldId="260"/>
        </pc:sldMkLst>
        <pc:spChg chg="topLvl">
          <ac:chgData name="Paul Natoli" userId="89fcb61087a317fc" providerId="LiveId" clId="{1760290A-BFE5-CC4A-A44D-B982DEE82F2E}" dt="2017-12-16T15:43:06.347" v="753" actId="478"/>
          <ac:spMkLst>
            <pc:docMk/>
            <pc:sldMk cId="2000564669" sldId="260"/>
            <ac:spMk id="7" creationId="{00000000-0000-0000-0000-000000000000}"/>
          </ac:spMkLst>
        </pc:spChg>
        <pc:spChg chg="del topLvl">
          <ac:chgData name="Paul Natoli" userId="89fcb61087a317fc" providerId="LiveId" clId="{1760290A-BFE5-CC4A-A44D-B982DEE82F2E}" dt="2017-12-16T15:43:06.347" v="753" actId="478"/>
          <ac:spMkLst>
            <pc:docMk/>
            <pc:sldMk cId="2000564669" sldId="260"/>
            <ac:spMk id="8" creationId="{00000000-0000-0000-0000-000000000000}"/>
          </ac:spMkLst>
        </pc:spChg>
        <pc:spChg chg="add">
          <ac:chgData name="Paul Natoli" userId="89fcb61087a317fc" providerId="LiveId" clId="{1760290A-BFE5-CC4A-A44D-B982DEE82F2E}" dt="2017-12-16T15:43:06.855" v="754"/>
          <ac:spMkLst>
            <pc:docMk/>
            <pc:sldMk cId="2000564669" sldId="260"/>
            <ac:spMk id="29" creationId="{1B8C9A5D-78AD-8845-B126-3E70848B93F8}"/>
          </ac:spMkLst>
        </pc:spChg>
        <pc:spChg chg="mod">
          <ac:chgData name="Paul Natoli" userId="89fcb61087a317fc" providerId="LiveId" clId="{1760290A-BFE5-CC4A-A44D-B982DEE82F2E}" dt="2017-12-16T15:44:38.064" v="760" actId="114"/>
          <ac:spMkLst>
            <pc:docMk/>
            <pc:sldMk cId="2000564669" sldId="260"/>
            <ac:spMk id="59" creationId="{00000000-0000-0000-0000-000000000000}"/>
          </ac:spMkLst>
        </pc:spChg>
        <pc:grpChg chg="del">
          <ac:chgData name="Paul Natoli" userId="89fcb61087a317fc" providerId="LiveId" clId="{1760290A-BFE5-CC4A-A44D-B982DEE82F2E}" dt="2017-12-16T15:43:06.347" v="753" actId="478"/>
          <ac:grpSpMkLst>
            <pc:docMk/>
            <pc:sldMk cId="2000564669" sldId="260"/>
            <ac:grpSpMk id="9" creationId="{00000000-0000-0000-0000-000000000000}"/>
          </ac:grpSpMkLst>
        </pc:grpChg>
      </pc:sldChg>
      <pc:sldChg chg="modSp modTransition modNotesTx">
        <pc:chgData name="Paul Natoli" userId="89fcb61087a317fc" providerId="LiveId" clId="{1760290A-BFE5-CC4A-A44D-B982DEE82F2E}" dt="2017-12-18T09:20:33.006" v="833" actId="20577"/>
        <pc:sldMkLst>
          <pc:docMk/>
          <pc:sldMk cId="334266367" sldId="261"/>
        </pc:sldMkLst>
        <pc:spChg chg="mod">
          <ac:chgData name="Paul Natoli" userId="89fcb61087a317fc" providerId="LiveId" clId="{1760290A-BFE5-CC4A-A44D-B982DEE82F2E}" dt="2017-12-16T15:41:50.825" v="740" actId="20577"/>
          <ac:spMkLst>
            <pc:docMk/>
            <pc:sldMk cId="334266367" sldId="261"/>
            <ac:spMk id="3" creationId="{00000000-0000-0000-0000-000000000000}"/>
          </ac:spMkLst>
        </pc:spChg>
        <pc:spChg chg="mod">
          <ac:chgData name="Paul Natoli" userId="89fcb61087a317fc" providerId="LiveId" clId="{1760290A-BFE5-CC4A-A44D-B982DEE82F2E}" dt="2017-12-16T15:40:45.793" v="576" actId="1076"/>
          <ac:spMkLst>
            <pc:docMk/>
            <pc:sldMk cId="334266367" sldId="261"/>
            <ac:spMk id="8" creationId="{00000000-0000-0000-0000-000000000000}"/>
          </ac:spMkLst>
        </pc:spChg>
      </pc:sldChg>
      <pc:sldChg chg="modSp modTransition modNotesTx">
        <pc:chgData name="Paul Natoli" userId="89fcb61087a317fc" providerId="LiveId" clId="{1760290A-BFE5-CC4A-A44D-B982DEE82F2E}" dt="2017-12-18T09:20:12.406" v="823" actId="20577"/>
        <pc:sldMkLst>
          <pc:docMk/>
          <pc:sldMk cId="983651037" sldId="262"/>
        </pc:sldMkLst>
        <pc:spChg chg="mod">
          <ac:chgData name="Paul Natoli" userId="89fcb61087a317fc" providerId="LiveId" clId="{1760290A-BFE5-CC4A-A44D-B982DEE82F2E}" dt="2017-12-17T16:03:39.394" v="801" actId="113"/>
          <ac:spMkLst>
            <pc:docMk/>
            <pc:sldMk cId="983651037" sldId="262"/>
            <ac:spMk id="2" creationId="{00000000-0000-0000-0000-000000000000}"/>
          </ac:spMkLst>
        </pc:spChg>
        <pc:spChg chg="mod">
          <ac:chgData name="Paul Natoli" userId="89fcb61087a317fc" providerId="LiveId" clId="{1760290A-BFE5-CC4A-A44D-B982DEE82F2E}" dt="2017-12-16T15:53:16.484" v="794" actId="2711"/>
          <ac:spMkLst>
            <pc:docMk/>
            <pc:sldMk cId="983651037" sldId="262"/>
            <ac:spMk id="3" creationId="{00000000-0000-0000-0000-000000000000}"/>
          </ac:spMkLst>
        </pc:spChg>
        <pc:spChg chg="mod">
          <ac:chgData name="Paul Natoli" userId="89fcb61087a317fc" providerId="LiveId" clId="{1760290A-BFE5-CC4A-A44D-B982DEE82F2E}" dt="2017-12-16T15:40:00.868" v="573" actId="2711"/>
          <ac:spMkLst>
            <pc:docMk/>
            <pc:sldMk cId="983651037" sldId="262"/>
            <ac:spMk id="9" creationId="{00000000-0000-0000-0000-000000000000}"/>
          </ac:spMkLst>
        </pc:spChg>
      </pc:sldChg>
      <pc:sldChg chg="modTransition modNotesTx">
        <pc:chgData name="Paul Natoli" userId="89fcb61087a317fc" providerId="LiveId" clId="{1760290A-BFE5-CC4A-A44D-B982DEE82F2E}" dt="2017-12-18T09:20:38.684" v="840" actId="20577"/>
        <pc:sldMkLst>
          <pc:docMk/>
          <pc:sldMk cId="827639909" sldId="263"/>
        </pc:sldMkLst>
      </pc:sldChg>
      <pc:sldChg chg="modSp modTransition modNotesTx">
        <pc:chgData name="Paul Natoli" userId="89fcb61087a317fc" providerId="LiveId" clId="{1760290A-BFE5-CC4A-A44D-B982DEE82F2E}" dt="2017-12-18T09:20:18.021" v="828" actId="20577"/>
        <pc:sldMkLst>
          <pc:docMk/>
          <pc:sldMk cId="598834988" sldId="264"/>
        </pc:sldMkLst>
        <pc:spChg chg="mod">
          <ac:chgData name="Paul Natoli" userId="89fcb61087a317fc" providerId="LiveId" clId="{1760290A-BFE5-CC4A-A44D-B982DEE82F2E}" dt="2017-12-16T15:40:15.458" v="575" actId="2711"/>
          <ac:spMkLst>
            <pc:docMk/>
            <pc:sldMk cId="598834988" sldId="264"/>
            <ac:spMk id="3" creationId="{00000000-0000-0000-0000-000000000000}"/>
          </ac:spMkLst>
        </pc:spChg>
      </pc:sldChg>
      <pc:sldChg chg="modTransition modNotesTx">
        <pc:chgData name="Paul Natoli" userId="89fcb61087a317fc" providerId="LiveId" clId="{1760290A-BFE5-CC4A-A44D-B982DEE82F2E}" dt="2017-12-18T09:21:00.539" v="898" actId="20577"/>
        <pc:sldMkLst>
          <pc:docMk/>
          <pc:sldMk cId="1672268324" sldId="266"/>
        </pc:sldMkLst>
      </pc:sldChg>
      <pc:sldChg chg="modTransition modNotesTx">
        <pc:chgData name="Paul Natoli" userId="89fcb61087a317fc" providerId="LiveId" clId="{1760290A-BFE5-CC4A-A44D-B982DEE82F2E}" dt="2017-12-18T09:21:09.748" v="903" actId="20577"/>
        <pc:sldMkLst>
          <pc:docMk/>
          <pc:sldMk cId="1058127000" sldId="267"/>
        </pc:sldMkLst>
      </pc:sldChg>
      <pc:sldChg chg="modSp modTransition modNotesTx">
        <pc:chgData name="Paul Natoli" userId="89fcb61087a317fc" providerId="LiveId" clId="{1760290A-BFE5-CC4A-A44D-B982DEE82F2E}" dt="2017-12-18T09:25:14.273" v="973" actId="20577"/>
        <pc:sldMkLst>
          <pc:docMk/>
          <pc:sldMk cId="543025353" sldId="268"/>
        </pc:sldMkLst>
        <pc:spChg chg="mod">
          <ac:chgData name="Paul Natoli" userId="89fcb61087a317fc" providerId="LiveId" clId="{1760290A-BFE5-CC4A-A44D-B982DEE82F2E}" dt="2017-12-18T09:25:14.273" v="973" actId="20577"/>
          <ac:spMkLst>
            <pc:docMk/>
            <pc:sldMk cId="543025353" sldId="268"/>
            <ac:spMk id="6" creationId="{00000000-0000-0000-0000-000000000000}"/>
          </ac:spMkLst>
        </pc:spChg>
        <pc:spChg chg="mod">
          <ac:chgData name="Paul Natoli" userId="89fcb61087a317fc" providerId="LiveId" clId="{1760290A-BFE5-CC4A-A44D-B982DEE82F2E}" dt="2017-12-18T09:25:04.976" v="959" actId="20577"/>
          <ac:spMkLst>
            <pc:docMk/>
            <pc:sldMk cId="543025353" sldId="268"/>
            <ac:spMk id="9" creationId="{00000000-0000-0000-0000-000000000000}"/>
          </ac:spMkLst>
        </pc:spChg>
      </pc:sldChg>
      <pc:sldChg chg="modSp del ord modTransition modNotesTx">
        <pc:chgData name="Paul Natoli" userId="89fcb61087a317fc" providerId="LiveId" clId="{1760290A-BFE5-CC4A-A44D-B982DEE82F2E}" dt="2017-12-18T09:24:34.658" v="947" actId="2696"/>
        <pc:sldMkLst>
          <pc:docMk/>
          <pc:sldMk cId="1482084288" sldId="269"/>
        </pc:sldMkLst>
        <pc:spChg chg="mod">
          <ac:chgData name="Paul Natoli" userId="89fcb61087a317fc" providerId="LiveId" clId="{1760290A-BFE5-CC4A-A44D-B982DEE82F2E}" dt="2017-12-18T09:19:26.142" v="810" actId="20577"/>
          <ac:spMkLst>
            <pc:docMk/>
            <pc:sldMk cId="1482084288" sldId="269"/>
            <ac:spMk id="2" creationId="{00000000-0000-0000-0000-000000000000}"/>
          </ac:spMkLst>
        </pc:spChg>
      </pc:sldChg>
      <pc:sldChg chg="del modTransition">
        <pc:chgData name="Paul Natoli" userId="89fcb61087a317fc" providerId="LiveId" clId="{1760290A-BFE5-CC4A-A44D-B982DEE82F2E}" dt="2017-12-18T09:24:28.245" v="946" actId="2696"/>
        <pc:sldMkLst>
          <pc:docMk/>
          <pc:sldMk cId="89674997" sldId="270"/>
        </pc:sldMkLst>
      </pc:sldChg>
      <pc:sldChg chg="modSp modTransition">
        <pc:chgData name="Paul Natoli" userId="89fcb61087a317fc" providerId="LiveId" clId="{1760290A-BFE5-CC4A-A44D-B982DEE82F2E}" dt="2017-12-16T21:43:46.939" v="797"/>
        <pc:sldMkLst>
          <pc:docMk/>
          <pc:sldMk cId="1182894059" sldId="271"/>
        </pc:sldMkLst>
        <pc:spChg chg="mod">
          <ac:chgData name="Paul Natoli" userId="89fcb61087a317fc" providerId="LiveId" clId="{1760290A-BFE5-CC4A-A44D-B982DEE82F2E}" dt="2017-12-16T15:36:38.595" v="285" actId="20577"/>
          <ac:spMkLst>
            <pc:docMk/>
            <pc:sldMk cId="1182894059" sldId="271"/>
            <ac:spMk id="3" creationId="{00000000-0000-0000-0000-000000000000}"/>
          </ac:spMkLst>
        </pc:spChg>
      </pc:sldChg>
      <pc:sldChg chg="modTransition modNotesTx">
        <pc:chgData name="Paul Natoli" userId="89fcb61087a317fc" providerId="LiveId" clId="{1760290A-BFE5-CC4A-A44D-B982DEE82F2E}" dt="2017-12-18T09:22:10.725" v="945" actId="20577"/>
        <pc:sldMkLst>
          <pc:docMk/>
          <pc:sldMk cId="1166459463" sldId="272"/>
        </pc:sldMkLst>
      </pc:sldChg>
      <pc:sldMasterChg chg="modSp">
        <pc:chgData name="Paul Natoli" userId="89fcb61087a317fc" providerId="LiveId" clId="{1760290A-BFE5-CC4A-A44D-B982DEE82F2E}" dt="2017-12-16T15:22:59.902" v="6" actId="2711"/>
        <pc:sldMasterMkLst>
          <pc:docMk/>
          <pc:sldMasterMk cId="2819444296" sldId="2147484048"/>
        </pc:sldMasterMkLst>
        <pc:spChg chg="mod">
          <ac:chgData name="Paul Natoli" userId="89fcb61087a317fc" providerId="LiveId" clId="{1760290A-BFE5-CC4A-A44D-B982DEE82F2E}" dt="2017-12-16T15:22:23.273" v="3" actId="2711"/>
          <ac:spMkLst>
            <pc:docMk/>
            <pc:sldMasterMk cId="2819444296" sldId="2147484048"/>
            <ac:spMk id="2" creationId="{00000000-0000-0000-0000-000000000000}"/>
          </ac:spMkLst>
        </pc:spChg>
        <pc:spChg chg="mod">
          <ac:chgData name="Paul Natoli" userId="89fcb61087a317fc" providerId="LiveId" clId="{1760290A-BFE5-CC4A-A44D-B982DEE82F2E}" dt="2017-12-16T15:22:56.911" v="5" actId="2711"/>
          <ac:spMkLst>
            <pc:docMk/>
            <pc:sldMasterMk cId="2819444296" sldId="2147484048"/>
            <ac:spMk id="4" creationId="{00000000-0000-0000-0000-000000000000}"/>
          </ac:spMkLst>
        </pc:spChg>
        <pc:spChg chg="mod">
          <ac:chgData name="Paul Natoli" userId="89fcb61087a317fc" providerId="LiveId" clId="{1760290A-BFE5-CC4A-A44D-B982DEE82F2E}" dt="2017-12-16T15:22:52.805" v="4" actId="2711"/>
          <ac:spMkLst>
            <pc:docMk/>
            <pc:sldMasterMk cId="2819444296" sldId="2147484048"/>
            <ac:spMk id="5" creationId="{00000000-0000-0000-0000-000000000000}"/>
          </ac:spMkLst>
        </pc:spChg>
        <pc:spChg chg="mod">
          <ac:chgData name="Paul Natoli" userId="89fcb61087a317fc" providerId="LiveId" clId="{1760290A-BFE5-CC4A-A44D-B982DEE82F2E}" dt="2017-12-16T15:22:59.902" v="6" actId="2711"/>
          <ac:spMkLst>
            <pc:docMk/>
            <pc:sldMasterMk cId="2819444296" sldId="2147484048"/>
            <ac:spMk id="6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BE40-73F6-4695-9148-C5C23AB2B2C4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8592-E1CB-4343-B16E-0507479A2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65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8592-E1CB-4343-B16E-0507479A26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02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explications</a:t>
            </a:r>
            <a:r>
              <a:rPr lang="fr-FR" baseline="0" dirty="0"/>
              <a:t> avec l’exemple </a:t>
            </a:r>
            <a:r>
              <a:rPr lang="fr-FR" i="1" baseline="0" dirty="0"/>
              <a:t>fichier.txt</a:t>
            </a:r>
            <a:endParaRPr lang="fr-FR" i="0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8592-E1CB-4343-B16E-0507479A263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7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explications</a:t>
            </a:r>
            <a:r>
              <a:rPr lang="fr-FR" baseline="0" dirty="0"/>
              <a:t> avec </a:t>
            </a:r>
            <a:r>
              <a:rPr lang="fr-FR" baseline="0"/>
              <a:t>l’exemple </a:t>
            </a:r>
            <a:r>
              <a:rPr lang="fr-FR" i="1" baseline="0"/>
              <a:t>fichier.txt</a:t>
            </a:r>
            <a:endParaRPr lang="fr-FR" i="0" baseline="0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8592-E1CB-4343-B16E-0507479A263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84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8592-E1CB-4343-B16E-0507479A263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1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8592-E1CB-4343-B16E-0507479A263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09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8592-E1CB-4343-B16E-0507479A263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1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8592-E1CB-4343-B16E-0507479A263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89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8592-E1CB-4343-B16E-0507479A263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36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8592-E1CB-4343-B16E-0507479A263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99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5303-B040-4467-97DA-22FEC9667F5A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4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83-7874-49C2-9816-7FED3BB80D33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9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EBB2D0D-FFAD-4D1A-A5C4-EE6176BDD52A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67E5644-1E61-4311-A31E-84CB9C7AA8A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5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A59A-5A03-4547-8C01-85CF6E66F76B}" type="datetime1">
              <a:rPr lang="fr-FR" smtClean="0"/>
              <a:pPr/>
              <a:t>16/11/2018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r>
              <a:rPr lang="en-US"/>
              <a:t> sur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2646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A59A-5A03-4547-8C01-85CF6E66F76B}" type="datetime1">
              <a:rPr lang="fr-FR" smtClean="0"/>
              <a:pPr/>
              <a:t>16/11/2018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r>
              <a:rPr lang="en-US"/>
              <a:t> sur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9822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A59A-5A03-4547-8C01-85CF6E66F76B}" type="datetime1">
              <a:rPr lang="fr-FR" smtClean="0"/>
              <a:pPr/>
              <a:t>16/11/2018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r>
              <a:rPr lang="en-US"/>
              <a:t> sur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9635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CD0A-8C35-4815-A5B1-067172DD4E0D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20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0585-C91D-4F17-BCD1-7EE6BB251ED3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0" y="0"/>
            <a:ext cx="12192000" cy="151951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55125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674643"/>
            <a:ext cx="10554574" cy="418415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37CB-C685-41C5-8487-443DAF594789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B30B-5192-4ECC-9B3F-C0FF5231518A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9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3B31-283A-4A10-BEA5-50ADB51C58B9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1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FEC-8400-423F-A367-2191309AAF93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6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3D1-5C1B-484E-9DBF-70B406A69647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 rot="10800000">
            <a:off x="-1" y="5346668"/>
            <a:ext cx="12192000" cy="151133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748" y="5360524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3D1-5C1B-484E-9DBF-70B406A69647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05045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 rot="10800000">
            <a:off x="-1" y="5346668"/>
            <a:ext cx="12192000" cy="151133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360524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3D1-5C1B-484E-9DBF-70B406A69647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05045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564" y="48183"/>
            <a:ext cx="5649403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E7E8EB"/>
                </a:solidFill>
                <a:latin typeface="Menlo" charset="0"/>
              </a:rPr>
              <a:t>//code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5690967" y="48183"/>
            <a:ext cx="644561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E7E8EB"/>
                </a:solidFill>
                <a:latin typeface="Menlo" charset="0"/>
              </a:rPr>
              <a:t>//code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98EC-486E-4222-8BE9-216F8056CAD5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4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00" y="6193765"/>
            <a:ext cx="828583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 baseline="0">
                <a:solidFill>
                  <a:schemeClr val="tx1"/>
                </a:solidFill>
                <a:latin typeface="Brown Regular" panose="02000000000000000000" pitchFamily="2" charset="77"/>
                <a:ea typeface="Brown Regular" panose="02000000000000000000" pitchFamily="2" charset="77"/>
                <a:cs typeface="Brown Regular" panose="02000000000000000000" pitchFamily="2" charset="77"/>
              </a:defRPr>
            </a:lvl1pPr>
          </a:lstStyle>
          <a:p>
            <a:r>
              <a:rPr lang="fr-FR" dirty="0"/>
              <a:t>Projet Ordonnancement Théorie des Graphes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97788" y="6193765"/>
            <a:ext cx="110265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  <a:latin typeface="Brown Regular" panose="02000000000000000000" pitchFamily="2" charset="77"/>
                <a:ea typeface="Brown Regular" panose="02000000000000000000" pitchFamily="2" charset="77"/>
                <a:cs typeface="Brown Regular" panose="02000000000000000000" pitchFamily="2" charset="77"/>
              </a:defRPr>
            </a:lvl1pPr>
          </a:lstStyle>
          <a:p>
            <a:fld id="{8AF2A59A-5A03-4547-8C01-85CF6E66F76B}" type="datetime1">
              <a:rPr lang="fr-FR" smtClean="0"/>
              <a:pPr/>
              <a:t>16/11/2018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4576" y="6068291"/>
            <a:ext cx="987422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400" b="1">
                <a:solidFill>
                  <a:schemeClr val="accent1"/>
                </a:solidFill>
                <a:latin typeface="Brown Regular" panose="02000000000000000000" pitchFamily="2" charset="77"/>
                <a:ea typeface="Brown Regular" panose="02000000000000000000" pitchFamily="2" charset="77"/>
                <a:cs typeface="Brown Regular" panose="02000000000000000000" pitchFamily="2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r>
              <a:rPr lang="en-US" dirty="0"/>
              <a:t> sur </a:t>
            </a:r>
          </a:p>
        </p:txBody>
      </p:sp>
    </p:spTree>
    <p:extLst>
      <p:ext uri="{BB962C8B-B14F-4D97-AF65-F5344CB8AC3E}">
        <p14:creationId xmlns:p14="http://schemas.microsoft.com/office/powerpoint/2010/main" val="2819444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63" r:id="rId7"/>
    <p:sldLayoutId id="2147484065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  <p:sldLayoutId id="2147484061" r:id="rId15"/>
    <p:sldLayoutId id="2147484062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 spc="-150">
          <a:solidFill>
            <a:srgbClr val="FEFEFE"/>
          </a:solidFill>
          <a:latin typeface="Brown Regular" panose="02000000000000000000" pitchFamily="2" charset="77"/>
          <a:ea typeface="Brown Regular" panose="02000000000000000000" pitchFamily="2" charset="77"/>
          <a:cs typeface="Brown Regular" panose="02000000000000000000" pitchFamily="2" charset="7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ordonnancement </a:t>
            </a:r>
            <a:br>
              <a:rPr lang="fr-FR" dirty="0"/>
            </a:br>
            <a:r>
              <a:rPr lang="fr-FR" sz="4400" b="0" dirty="0"/>
              <a:t>Théorie des graphes</a:t>
            </a:r>
            <a:endParaRPr lang="fr-FR" b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ENYEGUE Steve– BERRICHE Walid –  GUEYE Doudou – BADIA </a:t>
            </a:r>
            <a:r>
              <a:rPr lang="fr-FR" dirty="0" err="1"/>
              <a:t>Abdelouahab</a:t>
            </a:r>
            <a:r>
              <a:rPr lang="fr-FR" dirty="0"/>
              <a:t>							</a:t>
            </a:r>
            <a:r>
              <a:rPr lang="fr-FR" b="1" dirty="0"/>
              <a:t>L3 NEW Promo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8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Graphe d’ordonnancement correct ?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3D1-5C1B-484E-9DBF-70B406A69647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5605670" y="1674642"/>
            <a:ext cx="5685181" cy="17543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rgbClr val="E7E8EB"/>
              </a:solidFill>
              <a:latin typeface="Menlo" charset="0"/>
            </a:endParaRPr>
          </a:p>
          <a:p>
            <a:endParaRPr lang="fr-FR" sz="1200" dirty="0">
              <a:solidFill>
                <a:srgbClr val="E7E8EB"/>
              </a:solidFill>
              <a:latin typeface="Menlo" charset="0"/>
            </a:endParaRPr>
          </a:p>
          <a:p>
            <a:endParaRPr lang="fr-FR" sz="1200" dirty="0">
              <a:solidFill>
                <a:srgbClr val="E7E8EB"/>
              </a:solidFill>
              <a:latin typeface="Menlo" charset="0"/>
            </a:endParaRPr>
          </a:p>
          <a:p>
            <a:endParaRPr lang="fr-FR" sz="1200" dirty="0">
              <a:solidFill>
                <a:srgbClr val="E7E8EB"/>
              </a:solidFill>
              <a:latin typeface="Menlo" charset="0"/>
            </a:endParaRPr>
          </a:p>
          <a:p>
            <a:endParaRPr lang="fr-FR" sz="1200" dirty="0">
              <a:solidFill>
                <a:srgbClr val="E7E8EB"/>
              </a:solidFill>
              <a:latin typeface="Menlo" charset="0"/>
            </a:endParaRPr>
          </a:p>
          <a:p>
            <a:endParaRPr lang="fr-FR" sz="1200" dirty="0">
              <a:solidFill>
                <a:srgbClr val="E7E8EB"/>
              </a:solidFill>
              <a:latin typeface="Menlo" charset="0"/>
            </a:endParaRPr>
          </a:p>
          <a:p>
            <a:endParaRPr lang="fr-FR" sz="1200" dirty="0">
              <a:solidFill>
                <a:srgbClr val="E7E8EB"/>
              </a:solidFill>
              <a:latin typeface="Menlo" charset="0"/>
            </a:endParaRPr>
          </a:p>
          <a:p>
            <a:endParaRPr lang="fr-FR" sz="1200" dirty="0">
              <a:solidFill>
                <a:srgbClr val="E7E8EB"/>
              </a:solidFill>
              <a:latin typeface="Menlo" charset="0"/>
            </a:endParaRPr>
          </a:p>
          <a:p>
            <a:endParaRPr lang="fr-FR" sz="1200" dirty="0">
              <a:solidFill>
                <a:srgbClr val="E7E8EB"/>
              </a:solidFill>
              <a:latin typeface="Menlo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87897" y="1674641"/>
            <a:ext cx="4717774" cy="8309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rgbClr val="E7E8EB"/>
              </a:solidFill>
              <a:latin typeface="Menlo" charset="0"/>
            </a:endParaRPr>
          </a:p>
          <a:p>
            <a:endParaRPr lang="fr-FR" sz="1200" dirty="0">
              <a:solidFill>
                <a:srgbClr val="E7E8EB"/>
              </a:solidFill>
              <a:latin typeface="Menlo" charset="0"/>
            </a:endParaRPr>
          </a:p>
          <a:p>
            <a:endParaRPr lang="fr-FR" sz="1200" dirty="0">
              <a:solidFill>
                <a:srgbClr val="E7E8EB"/>
              </a:solidFill>
              <a:latin typeface="Menlo" charset="0"/>
            </a:endParaRPr>
          </a:p>
          <a:p>
            <a:endParaRPr lang="fr-FR" sz="1200" dirty="0">
              <a:solidFill>
                <a:srgbClr val="E7E8EB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2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Date au </a:t>
            </a:r>
            <a:r>
              <a:rPr lang="fr-FR"/>
              <a:t>plus tôt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3D1-5C1B-484E-9DBF-70B406A69647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887896" y="1674641"/>
            <a:ext cx="5764695" cy="4154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1050" dirty="0">
              <a:solidFill>
                <a:srgbClr val="E7E8EB"/>
              </a:solidFill>
              <a:latin typeface="Menlo" charset="0"/>
            </a:endParaRPr>
          </a:p>
          <a:p>
            <a:endParaRPr lang="fr-FR" sz="1050" dirty="0">
              <a:solidFill>
                <a:srgbClr val="E7E8EB"/>
              </a:solidFill>
              <a:latin typeface="Menlo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652591" y="1674641"/>
            <a:ext cx="4638261" cy="25391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1050" dirty="0">
              <a:solidFill>
                <a:srgbClr val="E7E8EB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2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 de votre attention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B30B-5192-4ECC-9B3F-C0FF5231518A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5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rown Regular" panose="02000000000000000000" pitchFamily="2" charset="77"/>
              </a:rPr>
              <a:t>Présentation du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Mini projet de manipulation de graphe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B30B-5192-4ECC-9B3F-C0FF5231518A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1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Objectif du programme:</a:t>
            </a:r>
          </a:p>
          <a:p>
            <a:pPr lvl="1"/>
            <a:r>
              <a:rPr lang="fr-FR" dirty="0"/>
              <a:t>Lire un graphe donné en fichier texte</a:t>
            </a:r>
          </a:p>
          <a:p>
            <a:pPr lvl="1"/>
            <a:r>
              <a:rPr lang="fr-FR" dirty="0"/>
              <a:t>Afficher un graphe sous forme matricielle</a:t>
            </a:r>
          </a:p>
          <a:p>
            <a:pPr lvl="1"/>
            <a:r>
              <a:rPr lang="fr-FR" dirty="0"/>
              <a:t>Détecter la présence ou non de circuit dans le graphe</a:t>
            </a:r>
          </a:p>
          <a:p>
            <a:pPr lvl="1"/>
            <a:r>
              <a:rPr lang="fr-FR" dirty="0"/>
              <a:t>Calculer le rang de chaque sommet</a:t>
            </a:r>
          </a:p>
          <a:p>
            <a:pPr lvl="1"/>
            <a:r>
              <a:rPr lang="fr-FR" dirty="0"/>
              <a:t>Vérifier si le graphe est un graphe d’ordonnancement correct</a:t>
            </a:r>
          </a:p>
          <a:p>
            <a:pPr lvl="1"/>
            <a:r>
              <a:rPr lang="fr-FR" b="1" dirty="0"/>
              <a:t>Calculer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le calendrier au plus tôt, </a:t>
            </a:r>
          </a:p>
          <a:p>
            <a:pPr lvl="2"/>
            <a:r>
              <a:rPr lang="fr-FR" dirty="0"/>
              <a:t>le calendrier au plus tard </a:t>
            </a:r>
          </a:p>
          <a:p>
            <a:pPr lvl="2"/>
            <a:r>
              <a:rPr lang="fr-FR" dirty="0"/>
              <a:t>les marges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37CB-C685-41C5-8487-443DAF594789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7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Composition du fichier </a:t>
            </a:r>
            <a:r>
              <a:rPr lang="fr-FR" b="0" dirty="0"/>
              <a:t>.</a:t>
            </a:r>
            <a:r>
              <a:rPr lang="fr-FR" b="0" dirty="0" err="1"/>
              <a:t>txt</a:t>
            </a:r>
            <a:endParaRPr lang="fr-FR" b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6711092" cy="3636511"/>
          </a:xfrm>
        </p:spPr>
        <p:txBody>
          <a:bodyPr/>
          <a:lstStyle/>
          <a:p>
            <a:r>
              <a:rPr lang="fr-FR" dirty="0"/>
              <a:t>Le fichier </a:t>
            </a:r>
            <a:r>
              <a:rPr lang="fr-FR" dirty="0">
                <a:latin typeface="American Typewriter" panose="02090604020004020304" pitchFamily="18" charset="77"/>
              </a:rPr>
              <a:t>.</a:t>
            </a:r>
            <a:r>
              <a:rPr lang="fr-FR" dirty="0" err="1">
                <a:latin typeface="American Typewriter" panose="02090604020004020304" pitchFamily="18" charset="77"/>
              </a:rPr>
              <a:t>txt</a:t>
            </a:r>
            <a:r>
              <a:rPr lang="fr-FR" i="1" dirty="0"/>
              <a:t> </a:t>
            </a:r>
            <a:r>
              <a:rPr lang="fr-FR" dirty="0"/>
              <a:t>est composé ainsi 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9188-9C65-4FC5-967D-9DBA56A7DE40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Ordonnancement Théorie des Graphes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9" name="Groupe 8"/>
          <p:cNvGrpSpPr/>
          <p:nvPr/>
        </p:nvGrpSpPr>
        <p:grpSpPr>
          <a:xfrm>
            <a:off x="7701099" y="2997374"/>
            <a:ext cx="4291505" cy="2589234"/>
            <a:chOff x="6820678" y="2957804"/>
            <a:chExt cx="4291505" cy="2064466"/>
          </a:xfrm>
        </p:grpSpPr>
        <p:sp>
          <p:nvSpPr>
            <p:cNvPr id="7" name="ZoneTexte 6"/>
            <p:cNvSpPr txBox="1"/>
            <p:nvPr/>
          </p:nvSpPr>
          <p:spPr>
            <a:xfrm>
              <a:off x="6820678" y="2957804"/>
              <a:ext cx="3508309" cy="1754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Menlo" charset="0"/>
                  <a:ea typeface="Menlo" charset="0"/>
                  <a:cs typeface="Menlo" charset="0"/>
                </a:rPr>
                <a:t>4</a:t>
              </a:r>
            </a:p>
            <a:p>
              <a:r>
                <a:rPr lang="fr-FR" dirty="0">
                  <a:latin typeface="Menlo" charset="0"/>
                  <a:ea typeface="Menlo" charset="0"/>
                  <a:cs typeface="Menlo" charset="0"/>
                </a:rPr>
                <a:t>5</a:t>
              </a:r>
            </a:p>
            <a:p>
              <a:r>
                <a:rPr lang="fr-FR" dirty="0">
                  <a:latin typeface="Menlo" charset="0"/>
                  <a:ea typeface="Menlo" charset="0"/>
                  <a:cs typeface="Menlo" charset="0"/>
                </a:rPr>
                <a:t>3 1 25</a:t>
              </a:r>
            </a:p>
            <a:p>
              <a:r>
                <a:rPr lang="fr-FR" dirty="0">
                  <a:latin typeface="Menlo" charset="0"/>
                  <a:ea typeface="Menlo" charset="0"/>
                  <a:cs typeface="Menlo" charset="0"/>
                </a:rPr>
                <a:t>1 0 12</a:t>
              </a:r>
            </a:p>
            <a:p>
              <a:r>
                <a:rPr lang="fr-FR" dirty="0">
                  <a:latin typeface="Menlo" charset="0"/>
                  <a:ea typeface="Menlo" charset="0"/>
                  <a:cs typeface="Menlo" charset="0"/>
                </a:rPr>
                <a:t>2 0 -5</a:t>
              </a:r>
            </a:p>
            <a:p>
              <a:r>
                <a:rPr lang="fr-FR" dirty="0">
                  <a:latin typeface="Menlo" charset="0"/>
                  <a:ea typeface="Menlo" charset="0"/>
                  <a:cs typeface="Menlo" charset="0"/>
                </a:rPr>
                <a:t>0 1 0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162085" y="4652938"/>
              <a:ext cx="1950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merican Typewriter" panose="02090604020004020304" pitchFamily="18" charset="77"/>
                  <a:ea typeface="Avenir Book" charset="0"/>
                  <a:cs typeface="Avenir Book" charset="0"/>
                </a:rPr>
                <a:t>fichier.txt</a:t>
              </a: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4889241" y="2997374"/>
            <a:ext cx="3099966" cy="369332"/>
            <a:chOff x="4889241" y="2949629"/>
            <a:chExt cx="3099966" cy="369332"/>
          </a:xfrm>
        </p:grpSpPr>
        <p:cxnSp>
          <p:nvCxnSpPr>
            <p:cNvPr id="11" name="Connecteur droit 10"/>
            <p:cNvCxnSpPr/>
            <p:nvPr/>
          </p:nvCxnSpPr>
          <p:spPr>
            <a:xfrm flipH="1">
              <a:off x="5001207" y="3256384"/>
              <a:ext cx="29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4889241" y="2949629"/>
              <a:ext cx="269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charset="0"/>
                  <a:ea typeface="Avenir Book" charset="0"/>
                  <a:cs typeface="Avenir Book" charset="0"/>
                </a:rPr>
                <a:t>Nombre de sommets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889241" y="3256384"/>
            <a:ext cx="3099966" cy="369332"/>
            <a:chOff x="4889241" y="2949629"/>
            <a:chExt cx="3099966" cy="369332"/>
          </a:xfrm>
        </p:grpSpPr>
        <p:cxnSp>
          <p:nvCxnSpPr>
            <p:cNvPr id="15" name="Connecteur droit 14"/>
            <p:cNvCxnSpPr/>
            <p:nvPr/>
          </p:nvCxnSpPr>
          <p:spPr>
            <a:xfrm flipH="1">
              <a:off x="5001207" y="3256384"/>
              <a:ext cx="29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4889241" y="2949629"/>
              <a:ext cx="2239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charset="0"/>
                  <a:ea typeface="Avenir Book" charset="0"/>
                  <a:cs typeface="Avenir Book" charset="0"/>
                </a:rPr>
                <a:t>Nombre d’arcs</a:t>
              </a:r>
            </a:p>
          </p:txBody>
        </p:sp>
      </p:grpSp>
      <p:grpSp>
        <p:nvGrpSpPr>
          <p:cNvPr id="17" name="Groupe 16"/>
          <p:cNvGrpSpPr/>
          <p:nvPr/>
        </p:nvGrpSpPr>
        <p:grpSpPr>
          <a:xfrm rot="16200000">
            <a:off x="5951720" y="3565419"/>
            <a:ext cx="2148414" cy="2239347"/>
            <a:chOff x="5793048" y="1164333"/>
            <a:chExt cx="2148414" cy="2239347"/>
          </a:xfrm>
        </p:grpSpPr>
        <p:cxnSp>
          <p:nvCxnSpPr>
            <p:cNvPr id="18" name="Connecteur droit 17"/>
            <p:cNvCxnSpPr/>
            <p:nvPr/>
          </p:nvCxnSpPr>
          <p:spPr>
            <a:xfrm flipH="1">
              <a:off x="6465462" y="3247287"/>
              <a:ext cx="147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 rot="3457730">
              <a:off x="4858040" y="2099341"/>
              <a:ext cx="2239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charset="0"/>
                  <a:ea typeface="Avenir Book" charset="0"/>
                  <a:cs typeface="Avenir Book" charset="0"/>
                </a:rPr>
                <a:t>Extrémité initiale</a:t>
              </a:r>
            </a:p>
          </p:txBody>
        </p:sp>
      </p:grpSp>
      <p:grpSp>
        <p:nvGrpSpPr>
          <p:cNvPr id="20" name="Groupe 19"/>
          <p:cNvGrpSpPr/>
          <p:nvPr/>
        </p:nvGrpSpPr>
        <p:grpSpPr>
          <a:xfrm rot="16200000">
            <a:off x="5975857" y="3672613"/>
            <a:ext cx="2373501" cy="2239347"/>
            <a:chOff x="5573320" y="1025264"/>
            <a:chExt cx="2373501" cy="2239347"/>
          </a:xfrm>
        </p:grpSpPr>
        <p:cxnSp>
          <p:nvCxnSpPr>
            <p:cNvPr id="21" name="Connecteur droit 20"/>
            <p:cNvCxnSpPr/>
            <p:nvPr/>
          </p:nvCxnSpPr>
          <p:spPr>
            <a:xfrm flipH="1">
              <a:off x="6362821" y="3228625"/>
              <a:ext cx="158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 rot="3457730">
              <a:off x="4638312" y="1960272"/>
              <a:ext cx="2239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charset="0"/>
                  <a:ea typeface="Avenir Book" charset="0"/>
                  <a:cs typeface="Avenir Book" charset="0"/>
                </a:rPr>
                <a:t>Extrémité terminale</a:t>
              </a:r>
            </a:p>
          </p:txBody>
        </p:sp>
      </p:grpSp>
      <p:grpSp>
        <p:nvGrpSpPr>
          <p:cNvPr id="23" name="Groupe 22"/>
          <p:cNvGrpSpPr/>
          <p:nvPr/>
        </p:nvGrpSpPr>
        <p:grpSpPr>
          <a:xfrm rot="16200000">
            <a:off x="7255441" y="3467804"/>
            <a:ext cx="1963878" cy="2239347"/>
            <a:chOff x="5992172" y="1672163"/>
            <a:chExt cx="1963878" cy="2239347"/>
          </a:xfrm>
        </p:grpSpPr>
        <p:cxnSp>
          <p:nvCxnSpPr>
            <p:cNvPr id="24" name="Connecteur droit 23"/>
            <p:cNvCxnSpPr/>
            <p:nvPr/>
          </p:nvCxnSpPr>
          <p:spPr>
            <a:xfrm rot="5400000">
              <a:off x="7125775" y="2379018"/>
              <a:ext cx="0" cy="1660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 rot="3457730">
              <a:off x="5057164" y="2607171"/>
              <a:ext cx="2239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charset="0"/>
                  <a:ea typeface="Avenir Book" charset="0"/>
                  <a:cs typeface="Avenir Book" charset="0"/>
                </a:rPr>
                <a:t>Valeur de l’arc</a:t>
              </a:r>
            </a:p>
          </p:txBody>
        </p:sp>
      </p:grpSp>
      <p:cxnSp>
        <p:nvCxnSpPr>
          <p:cNvPr id="26" name="Connecteur droit 25"/>
          <p:cNvCxnSpPr/>
          <p:nvPr/>
        </p:nvCxnSpPr>
        <p:spPr>
          <a:xfrm flipH="1">
            <a:off x="6216680" y="5195073"/>
            <a:ext cx="1625689" cy="99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cxnSpLocks/>
          </p:cNvCxnSpPr>
          <p:nvPr/>
        </p:nvCxnSpPr>
        <p:spPr>
          <a:xfrm flipH="1">
            <a:off x="6348934" y="5187820"/>
            <a:ext cx="1899327" cy="120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cxnSpLocks/>
          </p:cNvCxnSpPr>
          <p:nvPr/>
        </p:nvCxnSpPr>
        <p:spPr>
          <a:xfrm flipH="1">
            <a:off x="7310924" y="5235777"/>
            <a:ext cx="1343913" cy="83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0649C157-3D27-3E40-9BFF-75871DC7D8FD}"/>
              </a:ext>
            </a:extLst>
          </p:cNvPr>
          <p:cNvSpPr txBox="1"/>
          <p:nvPr/>
        </p:nvSpPr>
        <p:spPr>
          <a:xfrm>
            <a:off x="7725607" y="466285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3D0335-F900-EF45-B0F7-39ABB86DCC4C}"/>
              </a:ext>
            </a:extLst>
          </p:cNvPr>
          <p:cNvSpPr txBox="1"/>
          <p:nvPr/>
        </p:nvSpPr>
        <p:spPr>
          <a:xfrm>
            <a:off x="8013810" y="467204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375F9A8-E76F-1044-A38D-E3F7797E4601}"/>
              </a:ext>
            </a:extLst>
          </p:cNvPr>
          <p:cNvSpPr txBox="1"/>
          <p:nvPr/>
        </p:nvSpPr>
        <p:spPr>
          <a:xfrm>
            <a:off x="8315235" y="465499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96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Représentation schématique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9188-9C65-4FC5-967D-9DBA56A7DE40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Ordonnancement Théorie des Graphes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701099" y="2997374"/>
            <a:ext cx="350830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Menlo" charset="0"/>
                <a:ea typeface="Menlo" charset="0"/>
                <a:cs typeface="Menlo" charset="0"/>
              </a:rPr>
              <a:t>4</a:t>
            </a:r>
          </a:p>
          <a:p>
            <a:r>
              <a:rPr lang="fr-FR" dirty="0">
                <a:latin typeface="Menlo" charset="0"/>
                <a:ea typeface="Menlo" charset="0"/>
                <a:cs typeface="Menlo" charset="0"/>
              </a:rPr>
              <a:t>5</a:t>
            </a:r>
          </a:p>
          <a:p>
            <a:r>
              <a:rPr lang="fr-FR" dirty="0">
                <a:latin typeface="Menlo" charset="0"/>
                <a:ea typeface="Menlo" charset="0"/>
                <a:cs typeface="Menlo" charset="0"/>
              </a:rPr>
              <a:t>3</a:t>
            </a:r>
            <a:r>
              <a:rPr lang="fr-FR">
                <a:latin typeface="Menlo" charset="0"/>
                <a:ea typeface="Menlo" charset="0"/>
                <a:cs typeface="Menlo" charset="0"/>
              </a:rPr>
              <a:t> </a:t>
            </a:r>
            <a:r>
              <a:rPr lang="fr-FR" dirty="0">
                <a:latin typeface="Menlo" charset="0"/>
                <a:ea typeface="Menlo" charset="0"/>
                <a:cs typeface="Menlo" charset="0"/>
              </a:rPr>
              <a:t>2 25</a:t>
            </a:r>
          </a:p>
          <a:p>
            <a:r>
              <a:rPr lang="fr-FR" dirty="0">
                <a:latin typeface="Menlo" charset="0"/>
                <a:ea typeface="Menlo" charset="0"/>
                <a:cs typeface="Menlo" charset="0"/>
              </a:rPr>
              <a:t>1 0 12</a:t>
            </a:r>
          </a:p>
          <a:p>
            <a:r>
              <a:rPr lang="fr-FR" dirty="0">
                <a:latin typeface="Menlo" charset="0"/>
                <a:ea typeface="Menlo" charset="0"/>
                <a:cs typeface="Menlo" charset="0"/>
              </a:rPr>
              <a:t>2 0 -5</a:t>
            </a:r>
          </a:p>
          <a:p>
            <a:r>
              <a:rPr lang="fr-FR" dirty="0">
                <a:latin typeface="Menlo" charset="0"/>
                <a:ea typeface="Menlo" charset="0"/>
                <a:cs typeface="Menlo" charset="0"/>
              </a:rPr>
              <a:t>0 1 0</a:t>
            </a:r>
          </a:p>
          <a:p>
            <a:r>
              <a:rPr lang="fr-FR" dirty="0">
                <a:latin typeface="Menlo" charset="0"/>
                <a:ea typeface="Menlo" charset="0"/>
                <a:cs typeface="Menlo" charset="0"/>
              </a:rPr>
              <a:t>2 1 7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3836338" y="4405897"/>
            <a:ext cx="613880" cy="615244"/>
            <a:chOff x="1063690" y="4105469"/>
            <a:chExt cx="613880" cy="615244"/>
          </a:xfrm>
        </p:grpSpPr>
        <p:sp>
          <p:nvSpPr>
            <p:cNvPr id="10" name="Ellipse 9"/>
            <p:cNvSpPr/>
            <p:nvPr/>
          </p:nvSpPr>
          <p:spPr>
            <a:xfrm>
              <a:off x="1063690" y="4105469"/>
              <a:ext cx="570941" cy="570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145725" y="4135938"/>
              <a:ext cx="531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latin typeface="Avenir Book" charset="0"/>
                  <a:ea typeface="Avenir Book" charset="0"/>
                  <a:cs typeface="Avenir Book" charset="0"/>
                </a:rPr>
                <a:t>0</a:t>
              </a: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868109" y="2967580"/>
            <a:ext cx="621232" cy="603889"/>
            <a:chOff x="1063690" y="4105469"/>
            <a:chExt cx="621232" cy="603889"/>
          </a:xfrm>
        </p:grpSpPr>
        <p:sp>
          <p:nvSpPr>
            <p:cNvPr id="33" name="Ellipse 32"/>
            <p:cNvSpPr/>
            <p:nvPr/>
          </p:nvSpPr>
          <p:spPr>
            <a:xfrm>
              <a:off x="1063690" y="4105469"/>
              <a:ext cx="570941" cy="570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153077" y="4124583"/>
              <a:ext cx="531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latin typeface="Avenir Book" charset="0"/>
                  <a:ea typeface="Avenir Book" charset="0"/>
                  <a:cs typeface="Avenir Book" charset="0"/>
                </a:rPr>
                <a:t>2</a:t>
              </a: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2727649" y="3709583"/>
            <a:ext cx="621426" cy="616584"/>
            <a:chOff x="1063690" y="4105469"/>
            <a:chExt cx="621426" cy="616584"/>
          </a:xfrm>
        </p:grpSpPr>
        <p:sp>
          <p:nvSpPr>
            <p:cNvPr id="37" name="Ellipse 36"/>
            <p:cNvSpPr/>
            <p:nvPr/>
          </p:nvSpPr>
          <p:spPr>
            <a:xfrm>
              <a:off x="1063690" y="4105469"/>
              <a:ext cx="570941" cy="570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153271" y="4137278"/>
              <a:ext cx="531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latin typeface="Avenir Book" charset="0"/>
                  <a:ea typeface="Avenir Book" charset="0"/>
                  <a:cs typeface="Avenir Book" charset="0"/>
                </a:rPr>
                <a:t>1</a:t>
              </a:r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 flipV="1">
            <a:off x="3151828" y="3380351"/>
            <a:ext cx="787041" cy="357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250405" y="4091483"/>
            <a:ext cx="614318" cy="506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 rot="20131295">
            <a:off x="3115300" y="3271226"/>
            <a:ext cx="65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25</a:t>
            </a:r>
          </a:p>
        </p:txBody>
      </p:sp>
      <p:sp>
        <p:nvSpPr>
          <p:cNvPr id="47" name="ZoneTexte 46"/>
          <p:cNvSpPr txBox="1"/>
          <p:nvPr/>
        </p:nvSpPr>
        <p:spPr>
          <a:xfrm rot="2363228">
            <a:off x="3313021" y="4031307"/>
            <a:ext cx="65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12</a:t>
            </a: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4091803" y="3443253"/>
            <a:ext cx="4336" cy="963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rot="10800000">
            <a:off x="3209981" y="4206891"/>
            <a:ext cx="614318" cy="506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 rot="2363228">
            <a:off x="3067447" y="4418124"/>
            <a:ext cx="65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0</a:t>
            </a:r>
          </a:p>
        </p:txBody>
      </p:sp>
      <p:sp>
        <p:nvSpPr>
          <p:cNvPr id="58" name="ZoneTexte 57"/>
          <p:cNvSpPr txBox="1"/>
          <p:nvPr/>
        </p:nvSpPr>
        <p:spPr>
          <a:xfrm rot="5400000">
            <a:off x="3938646" y="3745682"/>
            <a:ext cx="65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5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144079" y="5151051"/>
            <a:ext cx="584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Représentation schématique du graphe de </a:t>
            </a:r>
            <a:r>
              <a:rPr lang="fr-FR" dirty="0">
                <a:latin typeface="American Typewriter" panose="02090604020004020304" pitchFamily="18" charset="77"/>
                <a:ea typeface="Avenir Book" charset="0"/>
                <a:cs typeface="Avenir Book" charset="0"/>
              </a:rPr>
              <a:t>fichier .</a:t>
            </a:r>
            <a:r>
              <a:rPr lang="fr-FR" dirty="0" err="1">
                <a:latin typeface="American Typewriter" panose="02090604020004020304" pitchFamily="18" charset="77"/>
                <a:ea typeface="Avenir Book" charset="0"/>
                <a:cs typeface="Avenir Book" charset="0"/>
              </a:rPr>
              <a:t>txt</a:t>
            </a:r>
            <a:endParaRPr lang="fr-FR" dirty="0">
              <a:latin typeface="American Typewriter" panose="02090604020004020304" pitchFamily="18" charset="77"/>
              <a:ea typeface="Avenir Book" charset="0"/>
              <a:cs typeface="Avenir Book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B8C9A5D-78AD-8845-B126-3E70848B93F8}"/>
              </a:ext>
            </a:extLst>
          </p:cNvPr>
          <p:cNvSpPr txBox="1"/>
          <p:nvPr/>
        </p:nvSpPr>
        <p:spPr>
          <a:xfrm>
            <a:off x="10042506" y="4692508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erican Typewriter" panose="02090604020004020304" pitchFamily="18" charset="77"/>
                <a:ea typeface="Avenir Book" charset="0"/>
                <a:cs typeface="Avenir Book" charset="0"/>
              </a:rPr>
              <a:t>fichier.txt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80003-5A04-084D-943B-BCC083630980}"/>
              </a:ext>
            </a:extLst>
          </p:cNvPr>
          <p:cNvCxnSpPr/>
          <p:nvPr/>
        </p:nvCxnSpPr>
        <p:spPr>
          <a:xfrm flipV="1">
            <a:off x="3202906" y="3489757"/>
            <a:ext cx="787041" cy="357347"/>
          </a:xfrm>
          <a:prstGeom prst="straightConnector1">
            <a:avLst/>
          </a:prstGeom>
          <a:ln w="38100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C6E961-D2C0-DF48-B048-2D8767241DE1}"/>
              </a:ext>
            </a:extLst>
          </p:cNvPr>
          <p:cNvSpPr/>
          <p:nvPr/>
        </p:nvSpPr>
        <p:spPr>
          <a:xfrm rot="21303569">
            <a:off x="3489026" y="3629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venir Book" charset="0"/>
              </a:rPr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056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Codes du programme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sz="1600" dirty="0"/>
              <a:t>Classe Graphe, Lire un graphe, Affichage sous fore matricielle, Détection de circuits, Calcul du rang,</a:t>
            </a:r>
            <a:br>
              <a:rPr lang="fr-FR" sz="1600" dirty="0"/>
            </a:br>
            <a:r>
              <a:rPr lang="fr-FR" sz="1600" dirty="0"/>
              <a:t>Vérifier si un graphe d’ordonnancement est correct ou non, Dates au plus tard, au plus tôt et les marges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B30B-5192-4ECC-9B3F-C0FF5231518A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9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d’un graphe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1674644"/>
            <a:ext cx="10554574" cy="547644"/>
          </a:xfrm>
        </p:spPr>
        <p:txBody>
          <a:bodyPr/>
          <a:lstStyle/>
          <a:p>
            <a:r>
              <a:rPr lang="fr-FR" dirty="0"/>
              <a:t>Ce programme permet de charger un graphe depuis un fichier </a:t>
            </a:r>
            <a:r>
              <a:rPr lang="fr-FR" dirty="0">
                <a:latin typeface="American Typewriter" panose="02090604020004020304" pitchFamily="18" charset="77"/>
              </a:rPr>
              <a:t>.</a:t>
            </a:r>
            <a:r>
              <a:rPr lang="fr-FR" dirty="0" err="1">
                <a:latin typeface="American Typewriter" panose="02090604020004020304" pitchFamily="18" charset="77"/>
              </a:rPr>
              <a:t>txt</a:t>
            </a:r>
            <a:endParaRPr lang="fr-FR" dirty="0">
              <a:latin typeface="American Typewriter" panose="02090604020004020304" pitchFamily="18" charset="77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37CB-C685-41C5-8487-443DAF594789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Ordonnancement Théorie des Graphes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6649571" y="2222287"/>
            <a:ext cx="4732427" cy="30469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sz="1200" dirty="0">
                <a:solidFill>
                  <a:srgbClr val="FF0000"/>
                </a:solidFill>
                <a:latin typeface="Menlo" charset="0"/>
              </a:rPr>
              <a:t>for i in </a:t>
            </a:r>
            <a:r>
              <a:rPr lang="is-IS" sz="1200" dirty="0">
                <a:latin typeface="Menlo" charset="0"/>
              </a:rPr>
              <a:t>range(sommets):</a:t>
            </a:r>
          </a:p>
          <a:p>
            <a:r>
              <a:rPr lang="is-IS" sz="1200" dirty="0">
                <a:latin typeface="Menlo" charset="0"/>
              </a:rPr>
              <a:t>        matrice_poids.append(["*"] * (sommets))</a:t>
            </a:r>
          </a:p>
          <a:p>
            <a:endParaRPr lang="is-IS" sz="1200" dirty="0">
              <a:latin typeface="Menlo" charset="0"/>
            </a:endParaRPr>
          </a:p>
          <a:p>
            <a:r>
              <a:rPr lang="is-IS" sz="1200" dirty="0">
                <a:latin typeface="Menlo" charset="0"/>
              </a:rPr>
              <a:t>    </a:t>
            </a:r>
            <a:r>
              <a:rPr lang="is-IS" sz="1200" dirty="0">
                <a:solidFill>
                  <a:srgbClr val="FF0000"/>
                </a:solidFill>
                <a:latin typeface="Menlo" charset="0"/>
              </a:rPr>
              <a:t>for i in </a:t>
            </a:r>
            <a:r>
              <a:rPr lang="is-IS" sz="1200" dirty="0">
                <a:latin typeface="Menlo" charset="0"/>
              </a:rPr>
              <a:t>range(arcs):</a:t>
            </a:r>
          </a:p>
          <a:p>
            <a:r>
              <a:rPr lang="is-IS" sz="1200" dirty="0">
                <a:latin typeface="Menlo" charset="0"/>
              </a:rPr>
              <a:t>        connexion = graphe.readline()</a:t>
            </a:r>
          </a:p>
          <a:p>
            <a:r>
              <a:rPr lang="is-IS" sz="1200" dirty="0">
                <a:latin typeface="Menlo" charset="0"/>
              </a:rPr>
              <a:t>        a, b = connexion.split(",")</a:t>
            </a:r>
          </a:p>
          <a:p>
            <a:r>
              <a:rPr lang="is-IS" sz="1200" dirty="0">
                <a:latin typeface="Menlo" charset="0"/>
              </a:rPr>
              <a:t>        b,c = b.split(" ")</a:t>
            </a:r>
          </a:p>
          <a:p>
            <a:r>
              <a:rPr lang="is-IS" sz="1200" dirty="0">
                <a:latin typeface="Menlo" charset="0"/>
              </a:rPr>
              <a:t>        a = int(a)</a:t>
            </a:r>
          </a:p>
          <a:p>
            <a:r>
              <a:rPr lang="is-IS" sz="1200" dirty="0">
                <a:latin typeface="Menlo" charset="0"/>
              </a:rPr>
              <a:t>        b = int(b)</a:t>
            </a:r>
          </a:p>
          <a:p>
            <a:r>
              <a:rPr lang="is-IS" sz="1200" dirty="0">
                <a:latin typeface="Menlo" charset="0"/>
              </a:rPr>
              <a:t>        c = int(c)</a:t>
            </a:r>
          </a:p>
          <a:p>
            <a:r>
              <a:rPr lang="is-IS" sz="1200" dirty="0">
                <a:latin typeface="Menlo" charset="0"/>
              </a:rPr>
              <a:t>        matrice_arcs[a][b]=1</a:t>
            </a:r>
          </a:p>
          <a:p>
            <a:r>
              <a:rPr lang="is-IS" sz="1200" dirty="0">
                <a:latin typeface="Menlo" charset="0"/>
              </a:rPr>
              <a:t>        matrice_poids[a][b]=c</a:t>
            </a:r>
          </a:p>
          <a:p>
            <a:endParaRPr lang="is-IS" sz="1200" dirty="0">
              <a:latin typeface="Menlo" charset="0"/>
            </a:endParaRPr>
          </a:p>
          <a:p>
            <a:r>
              <a:rPr lang="is-IS" sz="1200" dirty="0">
                <a:latin typeface="Menlo" charset="0"/>
              </a:rPr>
              <a:t>    graphe.close()</a:t>
            </a:r>
          </a:p>
          <a:p>
            <a:endParaRPr lang="is-IS" sz="1200" dirty="0">
              <a:latin typeface="Menlo" charset="0"/>
            </a:endParaRPr>
          </a:p>
          <a:p>
            <a:r>
              <a:rPr lang="is-IS" sz="1200" dirty="0">
                <a:latin typeface="Menlo" charset="0"/>
              </a:rPr>
              <a:t>    </a:t>
            </a:r>
            <a:r>
              <a:rPr lang="is-IS" sz="1200" dirty="0">
                <a:solidFill>
                  <a:srgbClr val="7030A0"/>
                </a:solidFill>
                <a:latin typeface="Menlo" charset="0"/>
              </a:rPr>
              <a:t>return </a:t>
            </a:r>
            <a:r>
              <a:rPr lang="is-IS" sz="1200" dirty="0">
                <a:latin typeface="Menlo" charset="0"/>
              </a:rPr>
              <a:t>matrice_arcs,matrice_poids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15083" y="2222287"/>
            <a:ext cx="5734488" cy="286232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sz="1200" dirty="0">
                <a:solidFill>
                  <a:srgbClr val="FF0000"/>
                </a:solidFill>
                <a:latin typeface="Menlo" charset="0"/>
              </a:rPr>
              <a:t>def</a:t>
            </a:r>
            <a:r>
              <a:rPr lang="is-IS" sz="1200" dirty="0">
                <a:latin typeface="Menlo" charset="0"/>
              </a:rPr>
              <a:t> chargement_graphe(nom_du_fichier):</a:t>
            </a:r>
          </a:p>
          <a:p>
            <a:r>
              <a:rPr lang="is-IS" sz="1200" dirty="0">
                <a:latin typeface="Menlo" charset="0"/>
              </a:rPr>
              <a:t>    graphe = open(nom_du_fichier)</a:t>
            </a:r>
          </a:p>
          <a:p>
            <a:r>
              <a:rPr lang="is-IS" sz="1200" dirty="0">
                <a:latin typeface="Menlo" charset="0"/>
              </a:rPr>
              <a:t>    global sommets  </a:t>
            </a:r>
          </a:p>
          <a:p>
            <a:r>
              <a:rPr lang="is-IS" sz="1200" dirty="0">
                <a:solidFill>
                  <a:srgbClr val="92D050"/>
                </a:solidFill>
                <a:latin typeface="Menlo" charset="0"/>
              </a:rPr>
              <a:t>// rend utilisable la variable pour toutes les fonctions</a:t>
            </a:r>
          </a:p>
          <a:p>
            <a:r>
              <a:rPr lang="is-IS" sz="1200" dirty="0">
                <a:latin typeface="Menlo" charset="0"/>
              </a:rPr>
              <a:t>    sommets = graphe.readline()</a:t>
            </a:r>
          </a:p>
          <a:p>
            <a:r>
              <a:rPr lang="is-IS" sz="1200" dirty="0">
                <a:latin typeface="Menlo" charset="0"/>
              </a:rPr>
              <a:t>    sommets = int(sommets)</a:t>
            </a:r>
          </a:p>
          <a:p>
            <a:r>
              <a:rPr lang="is-IS" sz="1200" dirty="0">
                <a:latin typeface="Menlo" charset="0"/>
              </a:rPr>
              <a:t>    matrice_arcs=[]</a:t>
            </a:r>
          </a:p>
          <a:p>
            <a:r>
              <a:rPr lang="is-IS" sz="1200" dirty="0">
                <a:latin typeface="Menlo" charset="0"/>
              </a:rPr>
              <a:t>    </a:t>
            </a:r>
            <a:r>
              <a:rPr lang="is-IS" sz="1200" dirty="0">
                <a:solidFill>
                  <a:srgbClr val="FF0000"/>
                </a:solidFill>
                <a:latin typeface="Menlo" charset="0"/>
              </a:rPr>
              <a:t>for</a:t>
            </a:r>
            <a:r>
              <a:rPr lang="is-IS" sz="1200" dirty="0">
                <a:latin typeface="Menlo" charset="0"/>
              </a:rPr>
              <a:t> </a:t>
            </a:r>
            <a:r>
              <a:rPr lang="is-IS" sz="1200" dirty="0">
                <a:solidFill>
                  <a:srgbClr val="FF0000"/>
                </a:solidFill>
                <a:latin typeface="Menlo" charset="0"/>
              </a:rPr>
              <a:t>i in </a:t>
            </a:r>
            <a:r>
              <a:rPr lang="is-IS" sz="1200" dirty="0">
                <a:latin typeface="Menlo" charset="0"/>
              </a:rPr>
              <a:t>range(sommets):</a:t>
            </a:r>
          </a:p>
          <a:p>
            <a:r>
              <a:rPr lang="is-IS" sz="1200" dirty="0">
                <a:latin typeface="Menlo" charset="0"/>
              </a:rPr>
              <a:t>        matrice_arcs.append([0] * (sommets))</a:t>
            </a:r>
          </a:p>
          <a:p>
            <a:endParaRPr lang="is-IS" sz="1200" dirty="0">
              <a:latin typeface="Menlo" charset="0"/>
            </a:endParaRPr>
          </a:p>
          <a:p>
            <a:endParaRPr lang="is-IS" sz="1200" dirty="0">
              <a:latin typeface="Menlo" charset="0"/>
            </a:endParaRPr>
          </a:p>
          <a:p>
            <a:r>
              <a:rPr lang="is-IS" sz="1200" dirty="0">
                <a:latin typeface="Menlo" charset="0"/>
              </a:rPr>
              <a:t>    arcs = graphe.readline()</a:t>
            </a:r>
          </a:p>
          <a:p>
            <a:r>
              <a:rPr lang="is-IS" sz="1200" dirty="0">
                <a:latin typeface="Menlo" charset="0"/>
              </a:rPr>
              <a:t>    arcs = int(arcs)</a:t>
            </a:r>
          </a:p>
          <a:p>
            <a:r>
              <a:rPr lang="is-IS" sz="1200" dirty="0">
                <a:latin typeface="Menlo" charset="0"/>
              </a:rPr>
              <a:t>    matrice_poids=[]</a:t>
            </a:r>
          </a:p>
          <a:p>
            <a:r>
              <a:rPr lang="is-IS" sz="1200" dirty="0">
                <a:solidFill>
                  <a:srgbClr val="E7E8EB"/>
                </a:solidFill>
                <a:latin typeface="Menlo" charset="0"/>
              </a:rPr>
              <a:t>     </a:t>
            </a:r>
            <a:endParaRPr lang="is-IS" sz="1200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3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de circuits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37CB-C685-41C5-8487-443DAF594789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52400" y="788920"/>
            <a:ext cx="5538567" cy="43396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  <a:latin typeface="Menlo" charset="0"/>
              </a:rPr>
              <a:t>def</a:t>
            </a:r>
            <a:r>
              <a:rPr lang="fr-FR" sz="1200" dirty="0">
                <a:latin typeface="Menlo" charset="0"/>
              </a:rPr>
              <a:t> </a:t>
            </a:r>
            <a:r>
              <a:rPr lang="fr-FR" sz="1200" dirty="0" err="1">
                <a:latin typeface="Menlo" charset="0"/>
              </a:rPr>
              <a:t>affichage_adj</a:t>
            </a:r>
            <a:r>
              <a:rPr lang="fr-FR" sz="1200" dirty="0">
                <a:latin typeface="Menlo" charset="0"/>
              </a:rPr>
              <a:t>(A):</a:t>
            </a:r>
          </a:p>
          <a:p>
            <a:r>
              <a:rPr lang="fr-FR" sz="1200" dirty="0">
                <a:latin typeface="Menlo" charset="0"/>
              </a:rPr>
              <a:t>    arcs= </a:t>
            </a:r>
            <a:r>
              <a:rPr lang="fr-FR" sz="1200" dirty="0" err="1">
                <a:latin typeface="Menlo" charset="0"/>
              </a:rPr>
              <a:t>np.array</a:t>
            </a:r>
            <a:r>
              <a:rPr lang="fr-FR" sz="1200" dirty="0">
                <a:latin typeface="Menlo" charset="0"/>
              </a:rPr>
              <a:t>(A)</a:t>
            </a:r>
          </a:p>
          <a:p>
            <a:r>
              <a:rPr lang="fr-FR" sz="1200" dirty="0">
                <a:latin typeface="Menlo" charset="0"/>
              </a:rPr>
              <a:t>    </a:t>
            </a:r>
            <a:r>
              <a:rPr lang="fr-FR" sz="1200" dirty="0" err="1">
                <a:latin typeface="Menlo" charset="0"/>
              </a:rPr>
              <a:t>print</a:t>
            </a:r>
            <a:r>
              <a:rPr lang="fr-FR" sz="1200" dirty="0">
                <a:latin typeface="Menlo" charset="0"/>
              </a:rPr>
              <a:t>(arcs)</a:t>
            </a:r>
          </a:p>
          <a:p>
            <a:endParaRPr lang="fr-FR" sz="1200" dirty="0">
              <a:latin typeface="Menlo" charset="0"/>
            </a:endParaRPr>
          </a:p>
          <a:p>
            <a:r>
              <a:rPr lang="fr-FR" sz="1200" dirty="0" err="1">
                <a:solidFill>
                  <a:srgbClr val="FF0000"/>
                </a:solidFill>
                <a:latin typeface="Menlo" charset="0"/>
              </a:rPr>
              <a:t>def</a:t>
            </a:r>
            <a:r>
              <a:rPr lang="fr-FR" sz="1200" dirty="0">
                <a:latin typeface="Menlo" charset="0"/>
              </a:rPr>
              <a:t> </a:t>
            </a:r>
            <a:r>
              <a:rPr lang="fr-FR" sz="1200" dirty="0" err="1">
                <a:latin typeface="Menlo" charset="0"/>
              </a:rPr>
              <a:t>affichage_poids</a:t>
            </a:r>
            <a:r>
              <a:rPr lang="fr-FR" sz="1200" dirty="0">
                <a:latin typeface="Menlo" charset="0"/>
              </a:rPr>
              <a:t>(P):</a:t>
            </a:r>
          </a:p>
          <a:p>
            <a:r>
              <a:rPr lang="fr-FR" sz="1200" dirty="0">
                <a:latin typeface="Menlo" charset="0"/>
              </a:rPr>
              <a:t>    poids= </a:t>
            </a:r>
            <a:r>
              <a:rPr lang="fr-FR" sz="1200" dirty="0" err="1">
                <a:latin typeface="Menlo" charset="0"/>
              </a:rPr>
              <a:t>np.array</a:t>
            </a:r>
            <a:r>
              <a:rPr lang="fr-FR" sz="1200" dirty="0">
                <a:latin typeface="Menlo" charset="0"/>
              </a:rPr>
              <a:t>(P)</a:t>
            </a:r>
          </a:p>
          <a:p>
            <a:r>
              <a:rPr lang="fr-FR" sz="1200" dirty="0">
                <a:latin typeface="Menlo" charset="0"/>
              </a:rPr>
              <a:t>    </a:t>
            </a:r>
            <a:r>
              <a:rPr lang="fr-FR" sz="1200" dirty="0" err="1">
                <a:latin typeface="Menlo" charset="0"/>
              </a:rPr>
              <a:t>print</a:t>
            </a:r>
            <a:r>
              <a:rPr lang="fr-FR" sz="1200" dirty="0">
                <a:latin typeface="Menlo" charset="0"/>
              </a:rPr>
              <a:t>(poids)</a:t>
            </a:r>
          </a:p>
          <a:p>
            <a:endParaRPr lang="fr-FR" sz="1200" dirty="0">
              <a:solidFill>
                <a:schemeClr val="accent1"/>
              </a:solidFill>
              <a:latin typeface="Menlo" charset="0"/>
            </a:endParaRPr>
          </a:p>
          <a:p>
            <a:r>
              <a:rPr lang="fr-FR" sz="1200" dirty="0" err="1">
                <a:solidFill>
                  <a:srgbClr val="FF0000"/>
                </a:solidFill>
                <a:latin typeface="Menlo" charset="0"/>
              </a:rPr>
              <a:t>def</a:t>
            </a:r>
            <a:r>
              <a:rPr lang="fr-FR" sz="1200" dirty="0">
                <a:latin typeface="Menlo" charset="0"/>
              </a:rPr>
              <a:t> </a:t>
            </a:r>
            <a:r>
              <a:rPr lang="fr-FR" sz="1200" dirty="0" err="1">
                <a:latin typeface="Menlo" charset="0"/>
              </a:rPr>
              <a:t>detection_circuit</a:t>
            </a:r>
            <a:r>
              <a:rPr lang="fr-FR" sz="1200" dirty="0">
                <a:latin typeface="Menlo" charset="0"/>
              </a:rPr>
              <a:t>(A): </a:t>
            </a:r>
          </a:p>
          <a:p>
            <a:endParaRPr lang="fr-FR" sz="1200" dirty="0">
              <a:solidFill>
                <a:srgbClr val="92D050"/>
              </a:solidFill>
              <a:latin typeface="Menlo" charset="0"/>
            </a:endParaRPr>
          </a:p>
          <a:p>
            <a:r>
              <a:rPr lang="fr-FR" sz="1200" dirty="0">
                <a:solidFill>
                  <a:srgbClr val="92D050"/>
                </a:solidFill>
                <a:latin typeface="Menlo" charset="0"/>
              </a:rPr>
              <a:t>// Méthode 1 présent ou non sur la diagonale de la fermeture transitive</a:t>
            </a:r>
          </a:p>
          <a:p>
            <a:endParaRPr lang="fr-FR" sz="1200" dirty="0">
              <a:latin typeface="Menlo" charset="0"/>
            </a:endParaRPr>
          </a:p>
          <a:p>
            <a:endParaRPr lang="fr-FR" sz="1200" dirty="0">
              <a:latin typeface="Menlo" charset="0"/>
            </a:endParaRPr>
          </a:p>
          <a:p>
            <a:r>
              <a:rPr lang="en-US" sz="1200" dirty="0">
                <a:latin typeface="Menlo" charset="0"/>
              </a:rPr>
              <a:t>s=0</a:t>
            </a:r>
          </a:p>
          <a:p>
            <a:r>
              <a:rPr lang="en-US" sz="1200" dirty="0">
                <a:latin typeface="Menlo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for</a:t>
            </a:r>
            <a:r>
              <a:rPr lang="en-US" sz="1200" dirty="0">
                <a:latin typeface="Menlo" charset="0"/>
              </a:rPr>
              <a:t> </a:t>
            </a:r>
            <a:r>
              <a:rPr lang="en-US" sz="1200" dirty="0" err="1">
                <a:latin typeface="Menlo" charset="0"/>
              </a:rPr>
              <a:t>i</a:t>
            </a:r>
            <a:r>
              <a:rPr lang="en-US" sz="1200" dirty="0">
                <a:latin typeface="Menlo" charset="0"/>
              </a:rPr>
              <a:t> in range(1,sommets):</a:t>
            </a:r>
          </a:p>
          <a:p>
            <a:r>
              <a:rPr lang="en-US" sz="1200" dirty="0">
                <a:latin typeface="Menlo" charset="0"/>
              </a:rPr>
              <a:t>        </a:t>
            </a:r>
            <a:r>
              <a:rPr lang="en-US" sz="1200" dirty="0" err="1">
                <a:latin typeface="Menlo" charset="0"/>
              </a:rPr>
              <a:t>matrice_transitive</a:t>
            </a:r>
            <a:r>
              <a:rPr lang="en-US" sz="1200" dirty="0">
                <a:latin typeface="Menlo" charset="0"/>
              </a:rPr>
              <a:t>=</a:t>
            </a:r>
            <a:r>
              <a:rPr lang="en-US" sz="1200" dirty="0" err="1">
                <a:latin typeface="Menlo" charset="0"/>
              </a:rPr>
              <a:t>LA.matrix_power</a:t>
            </a:r>
            <a:r>
              <a:rPr lang="en-US" sz="1200" dirty="0">
                <a:latin typeface="Menlo" charset="0"/>
              </a:rPr>
              <a:t>(</a:t>
            </a:r>
            <a:r>
              <a:rPr lang="en-US" sz="1200" dirty="0" err="1">
                <a:latin typeface="Menlo" charset="0"/>
              </a:rPr>
              <a:t>A,i</a:t>
            </a:r>
            <a:r>
              <a:rPr lang="en-US" sz="1200" dirty="0">
                <a:latin typeface="Menlo" charset="0"/>
              </a:rPr>
              <a:t>)</a:t>
            </a:r>
          </a:p>
          <a:p>
            <a:r>
              <a:rPr lang="en-US" sz="1200" dirty="0">
                <a:latin typeface="Menlo" charset="0"/>
              </a:rPr>
              <a:t>        s=</a:t>
            </a:r>
            <a:r>
              <a:rPr lang="en-US" sz="1200" dirty="0" err="1">
                <a:latin typeface="Menlo" charset="0"/>
              </a:rPr>
              <a:t>s+matrice_transitive</a:t>
            </a:r>
            <a:endParaRPr lang="en-US" sz="1200" dirty="0">
              <a:latin typeface="Menlo" charset="0"/>
            </a:endParaRPr>
          </a:p>
          <a:p>
            <a:r>
              <a:rPr lang="en-US" sz="1200" dirty="0">
                <a:latin typeface="Menlo" charset="0"/>
              </a:rPr>
              <a:t>    </a:t>
            </a:r>
          </a:p>
          <a:p>
            <a:endParaRPr lang="en-US" sz="1200" dirty="0">
              <a:latin typeface="Menlo" charset="0"/>
            </a:endParaRPr>
          </a:p>
          <a:p>
            <a:r>
              <a:rPr lang="en-US" sz="1200" dirty="0">
                <a:latin typeface="Menlo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if</a:t>
            </a:r>
            <a:r>
              <a:rPr lang="en-US" sz="1200" dirty="0">
                <a:latin typeface="Menlo" charset="0"/>
              </a:rPr>
              <a:t> sum(</a:t>
            </a:r>
            <a:r>
              <a:rPr lang="en-US" sz="1200" dirty="0" err="1">
                <a:latin typeface="Menlo" charset="0"/>
              </a:rPr>
              <a:t>np.diag</a:t>
            </a:r>
            <a:r>
              <a:rPr lang="en-US" sz="1200" dirty="0">
                <a:latin typeface="Menlo" charset="0"/>
              </a:rPr>
              <a:t>(s))!=0:</a:t>
            </a:r>
          </a:p>
          <a:p>
            <a:r>
              <a:rPr lang="en-US" sz="1200" dirty="0">
                <a:latin typeface="Menlo" charset="0"/>
              </a:rPr>
              <a:t>            print("Circuit </a:t>
            </a:r>
            <a:r>
              <a:rPr lang="en-US" sz="1200" dirty="0" err="1">
                <a:latin typeface="Menlo" charset="0"/>
              </a:rPr>
              <a:t>présent</a:t>
            </a:r>
            <a:r>
              <a:rPr lang="en-US" sz="1200" dirty="0">
                <a:latin typeface="Menlo" charset="0"/>
              </a:rPr>
              <a:t>")</a:t>
            </a:r>
          </a:p>
          <a:p>
            <a:r>
              <a:rPr lang="en-US" sz="1200" dirty="0">
                <a:latin typeface="Menlo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else</a:t>
            </a:r>
            <a:r>
              <a:rPr lang="en-US" sz="1200" dirty="0">
                <a:latin typeface="Menlo" charset="0"/>
              </a:rPr>
              <a:t>:</a:t>
            </a:r>
          </a:p>
          <a:p>
            <a:r>
              <a:rPr lang="en-US" sz="1200" dirty="0">
                <a:latin typeface="Menlo" charset="0"/>
              </a:rPr>
              <a:t>            print("Pas de circuit")</a:t>
            </a:r>
            <a:endParaRPr lang="fr-FR" sz="1200" dirty="0">
              <a:latin typeface="Menlo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9482C0-5E63-4C52-9284-9D62433C0CB5}"/>
              </a:ext>
            </a:extLst>
          </p:cNvPr>
          <p:cNvSpPr txBox="1"/>
          <p:nvPr/>
        </p:nvSpPr>
        <p:spPr>
          <a:xfrm>
            <a:off x="5916308" y="1469892"/>
            <a:ext cx="6123292" cy="30469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sz="1200" dirty="0">
                <a:latin typeface="Menlo" charset="0"/>
              </a:rPr>
              <a:t>	</a:t>
            </a:r>
          </a:p>
          <a:p>
            <a:r>
              <a:rPr lang="is-IS" sz="1200" dirty="0">
                <a:latin typeface="Menlo" charset="0"/>
              </a:rPr>
              <a:t>    s=0</a:t>
            </a:r>
          </a:p>
          <a:p>
            <a:endParaRPr lang="is-IS" sz="1200" dirty="0">
              <a:latin typeface="Menlo" charset="0"/>
            </a:endParaRPr>
          </a:p>
          <a:p>
            <a:r>
              <a:rPr lang="is-IS" sz="1200" dirty="0">
                <a:latin typeface="Menlo" charset="0"/>
              </a:rPr>
              <a:t>    </a:t>
            </a:r>
            <a:r>
              <a:rPr lang="is-IS" sz="1200" dirty="0">
                <a:solidFill>
                  <a:srgbClr val="FF0000"/>
                </a:solidFill>
                <a:latin typeface="Menlo" charset="0"/>
              </a:rPr>
              <a:t>for i in </a:t>
            </a:r>
            <a:r>
              <a:rPr lang="is-IS" sz="1200" dirty="0">
                <a:latin typeface="Menlo" charset="0"/>
              </a:rPr>
              <a:t>range(1,sommets):</a:t>
            </a:r>
          </a:p>
          <a:p>
            <a:endParaRPr lang="is-IS" sz="1200" dirty="0">
              <a:latin typeface="Menlo" charset="0"/>
            </a:endParaRPr>
          </a:p>
          <a:p>
            <a:r>
              <a:rPr lang="is-IS" sz="1200" dirty="0">
                <a:latin typeface="Menlo" charset="0"/>
              </a:rPr>
              <a:t>        matrice_transitive=LA.matrix_power(A,i)</a:t>
            </a:r>
          </a:p>
          <a:p>
            <a:r>
              <a:rPr lang="is-IS" sz="1200" dirty="0">
                <a:latin typeface="Menlo" charset="0"/>
              </a:rPr>
              <a:t>        s=s+matrice_transitive</a:t>
            </a:r>
          </a:p>
          <a:p>
            <a:endParaRPr lang="is-IS" sz="1200" dirty="0">
              <a:latin typeface="Menlo" charset="0"/>
            </a:endParaRPr>
          </a:p>
          <a:p>
            <a:r>
              <a:rPr lang="is-IS" sz="1200" dirty="0">
                <a:latin typeface="Menlo" charset="0"/>
              </a:rPr>
              <a:t>    #print(s)</a:t>
            </a:r>
          </a:p>
          <a:p>
            <a:endParaRPr lang="is-IS" sz="1200" dirty="0">
              <a:latin typeface="Menlo" charset="0"/>
            </a:endParaRPr>
          </a:p>
          <a:p>
            <a:r>
              <a:rPr lang="is-IS" sz="1200" dirty="0">
                <a:latin typeface="Menlo" charset="0"/>
              </a:rPr>
              <a:t>    </a:t>
            </a:r>
            <a:r>
              <a:rPr lang="is-IS" sz="1200" dirty="0">
                <a:solidFill>
                  <a:srgbClr val="FF0000"/>
                </a:solidFill>
                <a:latin typeface="Menlo" charset="0"/>
              </a:rPr>
              <a:t>if</a:t>
            </a:r>
            <a:r>
              <a:rPr lang="is-IS" sz="1200" dirty="0">
                <a:latin typeface="Menlo" charset="0"/>
              </a:rPr>
              <a:t> 1 in np.diag(s):</a:t>
            </a:r>
          </a:p>
          <a:p>
            <a:r>
              <a:rPr lang="is-IS" sz="1200" dirty="0">
                <a:latin typeface="Menlo" charset="0"/>
              </a:rPr>
              <a:t>            print("Circuit présent")</a:t>
            </a:r>
          </a:p>
          <a:p>
            <a:endParaRPr lang="is-IS" sz="1200" dirty="0">
              <a:latin typeface="Menlo" charset="0"/>
            </a:endParaRPr>
          </a:p>
          <a:p>
            <a:r>
              <a:rPr lang="is-IS" sz="1200" dirty="0">
                <a:latin typeface="Menlo" charset="0"/>
              </a:rPr>
              <a:t>    </a:t>
            </a:r>
            <a:r>
              <a:rPr lang="is-IS" sz="1200" dirty="0">
                <a:solidFill>
                  <a:srgbClr val="FF0000"/>
                </a:solidFill>
                <a:latin typeface="Menlo" charset="0"/>
              </a:rPr>
              <a:t>else</a:t>
            </a:r>
            <a:r>
              <a:rPr lang="is-IS" sz="1200" dirty="0">
                <a:latin typeface="Menlo" charset="0"/>
              </a:rPr>
              <a:t>:</a:t>
            </a:r>
          </a:p>
          <a:p>
            <a:r>
              <a:rPr lang="is-IS" sz="1200" dirty="0">
                <a:latin typeface="Menlo" charset="0"/>
              </a:rPr>
              <a:t>            print("Pas de circuit")</a:t>
            </a:r>
          </a:p>
          <a:p>
            <a:endParaRPr lang="is-IS" sz="12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3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rang de chaque sommet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37CB-C685-41C5-8487-443DAF594789}" type="datetime1">
              <a:rPr lang="fr-FR" smtClean="0"/>
              <a:t>16/11/2018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Ordonnancement Théorie des Graphes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897582"/>
            <a:ext cx="10854501" cy="34778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rgbClr val="E7E8EB"/>
              </a:solidFill>
              <a:latin typeface="Menlo" charset="0"/>
            </a:endParaRPr>
          </a:p>
          <a:p>
            <a:endParaRPr lang="fr-FR" sz="2000" dirty="0">
              <a:solidFill>
                <a:srgbClr val="E7E8EB"/>
              </a:solidFill>
              <a:latin typeface="Menlo" charset="0"/>
            </a:endParaRPr>
          </a:p>
          <a:p>
            <a:r>
              <a:rPr lang="fr-FR" sz="2000" dirty="0">
                <a:solidFill>
                  <a:srgbClr val="E7E8EB"/>
                </a:solidFill>
                <a:latin typeface="Menlo" charset="0"/>
              </a:rPr>
              <a:t>"""</a:t>
            </a:r>
          </a:p>
          <a:p>
            <a:r>
              <a:rPr lang="fr-FR" sz="2000" dirty="0">
                <a:solidFill>
                  <a:srgbClr val="E7E8EB"/>
                </a:solidFill>
                <a:latin typeface="Menlo" charset="0"/>
              </a:rPr>
              <a:t>Pour calculer le rang de chaque sommet quand il n'y a pas de circuit, il aurait fallu désigner le sommet qui n'a pas de prédécesseur comme racine</a:t>
            </a:r>
          </a:p>
          <a:p>
            <a:r>
              <a:rPr lang="fr-FR" sz="2000" dirty="0">
                <a:solidFill>
                  <a:srgbClr val="E7E8EB"/>
                </a:solidFill>
                <a:latin typeface="Menlo" charset="0"/>
              </a:rPr>
              <a:t>, puis tant que le parcours n'est pas terminé, supprimer la racine et réitérer l'opération jusqu'à la fin. Le nombre de fois où la boucle aurait été exécutée</a:t>
            </a:r>
          </a:p>
          <a:p>
            <a:r>
              <a:rPr lang="fr-FR" sz="2000" dirty="0">
                <a:solidFill>
                  <a:srgbClr val="E7E8EB"/>
                </a:solidFill>
                <a:latin typeface="Menlo" charset="0"/>
              </a:rPr>
              <a:t>correspondrait au rang du sommet en question.</a:t>
            </a:r>
          </a:p>
          <a:p>
            <a:r>
              <a:rPr lang="fr-FR" sz="2000" dirty="0">
                <a:solidFill>
                  <a:srgbClr val="E7E8EB"/>
                </a:solidFill>
                <a:latin typeface="Menlo" charset="0"/>
              </a:rPr>
              <a:t>"""</a:t>
            </a:r>
          </a:p>
          <a:p>
            <a:endParaRPr lang="fr-FR" sz="2000" dirty="0">
              <a:solidFill>
                <a:srgbClr val="E7E8EB"/>
              </a:solidFill>
              <a:latin typeface="Menlo" charset="0"/>
            </a:endParaRPr>
          </a:p>
          <a:p>
            <a:endParaRPr lang="fr-FR" sz="2000" dirty="0">
              <a:solidFill>
                <a:srgbClr val="E7E8EB"/>
              </a:solidFill>
              <a:latin typeface="Menlo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49403" y="897582"/>
            <a:ext cx="644561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E7E8EB"/>
                </a:solidFill>
                <a:latin typeface="Menlo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6722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1742</TotalTime>
  <Words>722</Words>
  <Application>Microsoft Office PowerPoint</Application>
  <PresentationFormat>Grand écran</PresentationFormat>
  <Paragraphs>190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American Typewriter</vt:lpstr>
      <vt:lpstr>Avenir Book</vt:lpstr>
      <vt:lpstr>Brown Regular</vt:lpstr>
      <vt:lpstr>Calibri</vt:lpstr>
      <vt:lpstr>Candara</vt:lpstr>
      <vt:lpstr>Helvetica</vt:lpstr>
      <vt:lpstr>Menlo</vt:lpstr>
      <vt:lpstr>Wingdings 2</vt:lpstr>
      <vt:lpstr>Concis</vt:lpstr>
      <vt:lpstr>Projet ordonnancement  Théorie des graphes</vt:lpstr>
      <vt:lpstr>Présentation du projet</vt:lpstr>
      <vt:lpstr>Présentation du projet</vt:lpstr>
      <vt:lpstr>Composition du fichier .txt</vt:lpstr>
      <vt:lpstr>Représentation schématique </vt:lpstr>
      <vt:lpstr>Codes du programme</vt:lpstr>
      <vt:lpstr>Affichage d’un graphe</vt:lpstr>
      <vt:lpstr>Détection de circuits</vt:lpstr>
      <vt:lpstr>Calcul du rang de chaque sommet</vt:lpstr>
      <vt:lpstr>Graphe d’ordonnancement correct ?</vt:lpstr>
      <vt:lpstr>Date au plus tôt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Théorie des Graphes B7</dc:title>
  <dc:creator>Paul Gilbert Louis NATOLI</dc:creator>
  <cp:lastModifiedBy>Steve ENYEGUE MVODO</cp:lastModifiedBy>
  <cp:revision>77</cp:revision>
  <cp:lastPrinted>2017-12-17T16:02:48Z</cp:lastPrinted>
  <dcterms:created xsi:type="dcterms:W3CDTF">2017-11-06T15:45:41Z</dcterms:created>
  <dcterms:modified xsi:type="dcterms:W3CDTF">2018-11-16T15:44:21Z</dcterms:modified>
</cp:coreProperties>
</file>