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27" r:id="rId2"/>
    <p:sldId id="333" r:id="rId3"/>
    <p:sldId id="313" r:id="rId4"/>
    <p:sldId id="305" r:id="rId5"/>
    <p:sldId id="33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2603"/>
    <a:srgbClr val="D22806"/>
    <a:srgbClr val="D21506"/>
    <a:srgbClr val="FF0000"/>
    <a:srgbClr val="CC0000"/>
    <a:srgbClr val="FF6600"/>
    <a:srgbClr val="64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928455-795D-2DA7-2C64-FFF016FFD69D}"/>
              </a:ext>
            </a:extLst>
          </p:cNvPr>
          <p:cNvSpPr txBox="1"/>
          <p:nvPr/>
        </p:nvSpPr>
        <p:spPr>
          <a:xfrm>
            <a:off x="1696720" y="1068871"/>
            <a:ext cx="7928386" cy="1015663"/>
          </a:xfrm>
          <a:prstGeom prst="rect">
            <a:avLst/>
          </a:prstGeom>
          <a:noFill/>
        </p:spPr>
        <p:txBody>
          <a:bodyPr wrap="square" rtlCol="0">
            <a:spAutoFit/>
          </a:bodyPr>
          <a:lstStyle/>
          <a:p>
            <a:pPr algn="ctr"/>
            <a:r>
              <a:rPr lang="en-US" sz="3000" dirty="0">
                <a:solidFill>
                  <a:srgbClr val="002060"/>
                </a:solidFill>
              </a:rPr>
              <a:t>Cloud Strategy Recommendation for Capital Alliance Investment Bank</a:t>
            </a:r>
          </a:p>
        </p:txBody>
      </p:sp>
      <p:sp>
        <p:nvSpPr>
          <p:cNvPr id="2" name="TextBox 1">
            <a:extLst>
              <a:ext uri="{FF2B5EF4-FFF2-40B4-BE49-F238E27FC236}">
                <a16:creationId xmlns:a16="http://schemas.microsoft.com/office/drawing/2014/main" id="{CB52E384-6456-3697-5EA0-1179659F07EF}"/>
              </a:ext>
            </a:extLst>
          </p:cNvPr>
          <p:cNvSpPr txBox="1"/>
          <p:nvPr/>
        </p:nvSpPr>
        <p:spPr>
          <a:xfrm>
            <a:off x="8941982" y="5419797"/>
            <a:ext cx="2647507" cy="369332"/>
          </a:xfrm>
          <a:prstGeom prst="rect">
            <a:avLst/>
          </a:prstGeom>
          <a:noFill/>
        </p:spPr>
        <p:txBody>
          <a:bodyPr wrap="square" rtlCol="0">
            <a:spAutoFit/>
          </a:bodyPr>
          <a:lstStyle/>
          <a:p>
            <a:r>
              <a:rPr lang="en-US" i="1" dirty="0">
                <a:solidFill>
                  <a:schemeClr val="bg1"/>
                </a:solidFill>
              </a:rPr>
              <a:t>18</a:t>
            </a:r>
            <a:r>
              <a:rPr lang="en-US" i="1" baseline="30000" dirty="0">
                <a:solidFill>
                  <a:schemeClr val="bg1"/>
                </a:solidFill>
              </a:rPr>
              <a:t>th</a:t>
            </a:r>
            <a:r>
              <a:rPr lang="en-US" i="1" dirty="0">
                <a:solidFill>
                  <a:schemeClr val="bg1"/>
                </a:solidFill>
              </a:rPr>
              <a:t> July 2023</a:t>
            </a:r>
          </a:p>
        </p:txBody>
      </p:sp>
    </p:spTree>
    <p:extLst>
      <p:ext uri="{BB962C8B-B14F-4D97-AF65-F5344CB8AC3E}">
        <p14:creationId xmlns:p14="http://schemas.microsoft.com/office/powerpoint/2010/main" val="33851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396972-AC9C-2B54-36A6-51FCDD6DEE91}"/>
              </a:ext>
            </a:extLst>
          </p:cNvPr>
          <p:cNvSpPr txBox="1"/>
          <p:nvPr/>
        </p:nvSpPr>
        <p:spPr>
          <a:xfrm>
            <a:off x="-179681" y="0"/>
            <a:ext cx="12059509" cy="400110"/>
          </a:xfrm>
          <a:prstGeom prst="rect">
            <a:avLst/>
          </a:prstGeom>
          <a:noFill/>
        </p:spPr>
        <p:txBody>
          <a:bodyPr wrap="square" rtlCol="0">
            <a:spAutoFit/>
          </a:bodyPr>
          <a:lstStyle/>
          <a:p>
            <a:pPr algn="ctr"/>
            <a:r>
              <a:rPr lang="en-US" sz="2000" dirty="0">
                <a:solidFill>
                  <a:srgbClr val="002060"/>
                </a:solidFill>
              </a:rPr>
              <a:t>CAL – A Prominent Investment Bank from Sri Lanka</a:t>
            </a:r>
          </a:p>
        </p:txBody>
      </p:sp>
      <p:sp>
        <p:nvSpPr>
          <p:cNvPr id="2" name="TextBox 1">
            <a:extLst>
              <a:ext uri="{FF2B5EF4-FFF2-40B4-BE49-F238E27FC236}">
                <a16:creationId xmlns:a16="http://schemas.microsoft.com/office/drawing/2014/main" id="{C825DA1E-83A3-47D0-41C5-226EAB1C4EC8}"/>
              </a:ext>
            </a:extLst>
          </p:cNvPr>
          <p:cNvSpPr txBox="1"/>
          <p:nvPr/>
        </p:nvSpPr>
        <p:spPr>
          <a:xfrm>
            <a:off x="11138049" y="6424873"/>
            <a:ext cx="1200356" cy="369332"/>
          </a:xfrm>
          <a:prstGeom prst="rect">
            <a:avLst/>
          </a:prstGeom>
          <a:noFill/>
        </p:spPr>
        <p:txBody>
          <a:bodyPr wrap="square" rtlCol="0">
            <a:spAutoFit/>
          </a:bodyPr>
          <a:lstStyle/>
          <a:p>
            <a:r>
              <a:rPr lang="en-US" dirty="0">
                <a:solidFill>
                  <a:srgbClr val="002060"/>
                </a:solidFill>
              </a:rPr>
              <a:t>Page 01</a:t>
            </a:r>
          </a:p>
        </p:txBody>
      </p:sp>
      <p:pic>
        <p:nvPicPr>
          <p:cNvPr id="8" name="Picture 7">
            <a:extLst>
              <a:ext uri="{FF2B5EF4-FFF2-40B4-BE49-F238E27FC236}">
                <a16:creationId xmlns:a16="http://schemas.microsoft.com/office/drawing/2014/main" id="{112AF435-D474-6E48-9B68-6968A1321492}"/>
              </a:ext>
            </a:extLst>
          </p:cNvPr>
          <p:cNvPicPr>
            <a:picLocks noChangeAspect="1"/>
          </p:cNvPicPr>
          <p:nvPr/>
        </p:nvPicPr>
        <p:blipFill>
          <a:blip r:embed="rId2"/>
          <a:stretch>
            <a:fillRect/>
          </a:stretch>
        </p:blipFill>
        <p:spPr>
          <a:xfrm>
            <a:off x="274320" y="812800"/>
            <a:ext cx="11531600" cy="4917439"/>
          </a:xfrm>
          <a:prstGeom prst="rect">
            <a:avLst/>
          </a:prstGeom>
        </p:spPr>
      </p:pic>
    </p:spTree>
    <p:extLst>
      <p:ext uri="{BB962C8B-B14F-4D97-AF65-F5344CB8AC3E}">
        <p14:creationId xmlns:p14="http://schemas.microsoft.com/office/powerpoint/2010/main" val="378415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396972-AC9C-2B54-36A6-51FCDD6DEE91}"/>
              </a:ext>
            </a:extLst>
          </p:cNvPr>
          <p:cNvSpPr txBox="1"/>
          <p:nvPr/>
        </p:nvSpPr>
        <p:spPr>
          <a:xfrm>
            <a:off x="0" y="0"/>
            <a:ext cx="12059509" cy="400110"/>
          </a:xfrm>
          <a:prstGeom prst="rect">
            <a:avLst/>
          </a:prstGeom>
          <a:noFill/>
        </p:spPr>
        <p:txBody>
          <a:bodyPr wrap="square" rtlCol="0">
            <a:spAutoFit/>
          </a:bodyPr>
          <a:lstStyle/>
          <a:p>
            <a:pPr algn="ctr"/>
            <a:r>
              <a:rPr lang="en-US" sz="2000" dirty="0">
                <a:solidFill>
                  <a:srgbClr val="002060"/>
                </a:solidFill>
              </a:rPr>
              <a:t>IT setup on core business – Adopt IaaS from the current SaaS model</a:t>
            </a:r>
          </a:p>
        </p:txBody>
      </p:sp>
      <p:sp>
        <p:nvSpPr>
          <p:cNvPr id="2" name="TextBox 1">
            <a:extLst>
              <a:ext uri="{FF2B5EF4-FFF2-40B4-BE49-F238E27FC236}">
                <a16:creationId xmlns:a16="http://schemas.microsoft.com/office/drawing/2014/main" id="{C825DA1E-83A3-47D0-41C5-226EAB1C4EC8}"/>
              </a:ext>
            </a:extLst>
          </p:cNvPr>
          <p:cNvSpPr txBox="1"/>
          <p:nvPr/>
        </p:nvSpPr>
        <p:spPr>
          <a:xfrm>
            <a:off x="11138049" y="6424873"/>
            <a:ext cx="1200356" cy="369332"/>
          </a:xfrm>
          <a:prstGeom prst="rect">
            <a:avLst/>
          </a:prstGeom>
          <a:noFill/>
        </p:spPr>
        <p:txBody>
          <a:bodyPr wrap="square" rtlCol="0">
            <a:spAutoFit/>
          </a:bodyPr>
          <a:lstStyle/>
          <a:p>
            <a:r>
              <a:rPr lang="en-US" dirty="0">
                <a:solidFill>
                  <a:srgbClr val="002060"/>
                </a:solidFill>
              </a:rPr>
              <a:t>Page 02</a:t>
            </a:r>
          </a:p>
        </p:txBody>
      </p:sp>
      <p:sp>
        <p:nvSpPr>
          <p:cNvPr id="4" name="TextBox 3">
            <a:extLst>
              <a:ext uri="{FF2B5EF4-FFF2-40B4-BE49-F238E27FC236}">
                <a16:creationId xmlns:a16="http://schemas.microsoft.com/office/drawing/2014/main" id="{70CC71ED-AC6A-B449-8B1D-65B0562C12A8}"/>
              </a:ext>
            </a:extLst>
          </p:cNvPr>
          <p:cNvSpPr txBox="1"/>
          <p:nvPr/>
        </p:nvSpPr>
        <p:spPr>
          <a:xfrm>
            <a:off x="399675" y="700229"/>
            <a:ext cx="5039360" cy="4524315"/>
          </a:xfrm>
          <a:prstGeom prst="rect">
            <a:avLst/>
          </a:prstGeom>
          <a:noFill/>
        </p:spPr>
        <p:txBody>
          <a:bodyPr wrap="square">
            <a:spAutoFit/>
          </a:bodyPr>
          <a:lstStyle/>
          <a:p>
            <a:pPr marL="285750" indent="-285750" algn="just">
              <a:buFont typeface="Arial" panose="020B0604020202020204" pitchFamily="34" charset="0"/>
              <a:buChar char="•"/>
            </a:pPr>
            <a:r>
              <a:rPr lang="en-US" b="1" dirty="0"/>
              <a:t>Customization and Control </a:t>
            </a:r>
            <a:r>
              <a:rPr lang="en-US" dirty="0"/>
              <a:t>- Greater flexibility and control over configuring virtual servers, storage, and networking resources is required due to a diverse client base exceeding 8,000 ranging from institutional clients to family offices.</a:t>
            </a:r>
          </a:p>
          <a:p>
            <a:pPr marL="285750" indent="-285750" algn="just">
              <a:buFont typeface="Arial" panose="020B0604020202020204" pitchFamily="34" charset="0"/>
              <a:buChar char="•"/>
            </a:pPr>
            <a:r>
              <a:rPr lang="en-US" b="1" dirty="0"/>
              <a:t>Scalability and Resources </a:t>
            </a:r>
            <a:r>
              <a:rPr lang="en-US" dirty="0"/>
              <a:t>- Equity trading and stock markets are busy during Mondays and after holidays. Similarly, the auction days generate increased server requirements for trading government securities without any delays.</a:t>
            </a:r>
          </a:p>
          <a:p>
            <a:pPr marL="285750" indent="-285750" algn="just">
              <a:buFont typeface="Arial" panose="020B0604020202020204" pitchFamily="34" charset="0"/>
              <a:buChar char="•"/>
            </a:pPr>
            <a:r>
              <a:rPr lang="en-US" b="1" dirty="0"/>
              <a:t>Development and Testing </a:t>
            </a:r>
            <a:r>
              <a:rPr lang="en-US" dirty="0"/>
              <a:t>- CAL’s utilization of Auto trading software, including Expert Advisors, demands rigorous back-testing for trading strategies. </a:t>
            </a:r>
          </a:p>
          <a:p>
            <a:pPr algn="just"/>
            <a:endParaRPr lang="en-US" dirty="0"/>
          </a:p>
        </p:txBody>
      </p:sp>
      <p:pic>
        <p:nvPicPr>
          <p:cNvPr id="11" name="Picture 10">
            <a:extLst>
              <a:ext uri="{FF2B5EF4-FFF2-40B4-BE49-F238E27FC236}">
                <a16:creationId xmlns:a16="http://schemas.microsoft.com/office/drawing/2014/main" id="{63E4DD5D-D540-AC38-A49C-187CC6BC9875}"/>
              </a:ext>
            </a:extLst>
          </p:cNvPr>
          <p:cNvPicPr>
            <a:picLocks noChangeAspect="1"/>
          </p:cNvPicPr>
          <p:nvPr/>
        </p:nvPicPr>
        <p:blipFill>
          <a:blip r:embed="rId2"/>
          <a:stretch>
            <a:fillRect/>
          </a:stretch>
        </p:blipFill>
        <p:spPr>
          <a:xfrm>
            <a:off x="5527040" y="620944"/>
            <a:ext cx="6146800" cy="4225376"/>
          </a:xfrm>
          <a:prstGeom prst="rect">
            <a:avLst/>
          </a:prstGeom>
        </p:spPr>
      </p:pic>
      <p:sp>
        <p:nvSpPr>
          <p:cNvPr id="13" name="TextBox 12">
            <a:extLst>
              <a:ext uri="{FF2B5EF4-FFF2-40B4-BE49-F238E27FC236}">
                <a16:creationId xmlns:a16="http://schemas.microsoft.com/office/drawing/2014/main" id="{C3AEE96A-E15E-0AF0-2880-78AD9586A8BF}"/>
              </a:ext>
            </a:extLst>
          </p:cNvPr>
          <p:cNvSpPr txBox="1"/>
          <p:nvPr/>
        </p:nvSpPr>
        <p:spPr>
          <a:xfrm>
            <a:off x="399675" y="4947545"/>
            <a:ext cx="11274165" cy="1754326"/>
          </a:xfrm>
          <a:prstGeom prst="rect">
            <a:avLst/>
          </a:prstGeom>
          <a:noFill/>
        </p:spPr>
        <p:txBody>
          <a:bodyPr wrap="square">
            <a:spAutoFit/>
          </a:bodyPr>
          <a:lstStyle/>
          <a:p>
            <a:pPr marL="285750" indent="-285750" algn="just">
              <a:buFont typeface="Arial" panose="020B0604020202020204" pitchFamily="34" charset="0"/>
              <a:buChar char="•"/>
            </a:pPr>
            <a:r>
              <a:rPr lang="en-US" b="1" dirty="0"/>
              <a:t>IT Expert and Control </a:t>
            </a:r>
            <a:r>
              <a:rPr lang="en-US" dirty="0"/>
              <a:t>- CAL has significantly bolstered its staffing, experiencing a 200% increase over the past two years. With a skilled IT team in place, the adoption of IaaS becomes advantageous as it offers enhanced control over infrastructure management and maintenance.</a:t>
            </a:r>
          </a:p>
          <a:p>
            <a:pPr marL="285750" indent="-285750" algn="just">
              <a:buFont typeface="Arial" panose="020B0604020202020204" pitchFamily="34" charset="0"/>
              <a:buChar char="•"/>
            </a:pPr>
            <a:r>
              <a:rPr lang="en-US" b="1" dirty="0"/>
              <a:t>Data Security </a:t>
            </a:r>
            <a:r>
              <a:rPr lang="en-US" dirty="0"/>
              <a:t>- In IaaS, the user has more control and responsibility over the security of their data and applications.</a:t>
            </a:r>
          </a:p>
          <a:p>
            <a:pPr algn="just"/>
            <a:endParaRPr lang="en-US" dirty="0"/>
          </a:p>
        </p:txBody>
      </p:sp>
    </p:spTree>
    <p:extLst>
      <p:ext uri="{BB962C8B-B14F-4D97-AF65-F5344CB8AC3E}">
        <p14:creationId xmlns:p14="http://schemas.microsoft.com/office/powerpoint/2010/main" val="155623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DA1E-83A3-47D0-41C5-226EAB1C4EC8}"/>
              </a:ext>
            </a:extLst>
          </p:cNvPr>
          <p:cNvSpPr txBox="1"/>
          <p:nvPr/>
        </p:nvSpPr>
        <p:spPr>
          <a:xfrm>
            <a:off x="11138049" y="6424873"/>
            <a:ext cx="1200356" cy="369332"/>
          </a:xfrm>
          <a:prstGeom prst="rect">
            <a:avLst/>
          </a:prstGeom>
          <a:noFill/>
        </p:spPr>
        <p:txBody>
          <a:bodyPr wrap="square" rtlCol="0">
            <a:spAutoFit/>
          </a:bodyPr>
          <a:lstStyle/>
          <a:p>
            <a:r>
              <a:rPr lang="en-US" dirty="0">
                <a:solidFill>
                  <a:srgbClr val="002060"/>
                </a:solidFill>
              </a:rPr>
              <a:t>Page 03</a:t>
            </a:r>
          </a:p>
        </p:txBody>
      </p:sp>
      <p:sp>
        <p:nvSpPr>
          <p:cNvPr id="7" name="TextBox 6">
            <a:extLst>
              <a:ext uri="{FF2B5EF4-FFF2-40B4-BE49-F238E27FC236}">
                <a16:creationId xmlns:a16="http://schemas.microsoft.com/office/drawing/2014/main" id="{7D85A952-814A-C09F-64DE-612337314F2A}"/>
              </a:ext>
            </a:extLst>
          </p:cNvPr>
          <p:cNvSpPr txBox="1"/>
          <p:nvPr/>
        </p:nvSpPr>
        <p:spPr>
          <a:xfrm>
            <a:off x="231228" y="0"/>
            <a:ext cx="11519338" cy="369332"/>
          </a:xfrm>
          <a:prstGeom prst="rect">
            <a:avLst/>
          </a:prstGeom>
          <a:noFill/>
        </p:spPr>
        <p:txBody>
          <a:bodyPr wrap="square">
            <a:spAutoFit/>
          </a:bodyPr>
          <a:lstStyle/>
          <a:p>
            <a:pPr algn="ctr"/>
            <a:r>
              <a:rPr lang="en-US" sz="1800" dirty="0">
                <a:solidFill>
                  <a:srgbClr val="002060"/>
                </a:solidFill>
              </a:rPr>
              <a:t>CRM – Recommendation based on IaaS and PaaS</a:t>
            </a:r>
          </a:p>
        </p:txBody>
      </p:sp>
      <p:sp>
        <p:nvSpPr>
          <p:cNvPr id="5" name="TextBox 4">
            <a:extLst>
              <a:ext uri="{FF2B5EF4-FFF2-40B4-BE49-F238E27FC236}">
                <a16:creationId xmlns:a16="http://schemas.microsoft.com/office/drawing/2014/main" id="{F6E82355-D7D4-BA64-CB8C-D0FC5313EC29}"/>
              </a:ext>
            </a:extLst>
          </p:cNvPr>
          <p:cNvSpPr txBox="1"/>
          <p:nvPr/>
        </p:nvSpPr>
        <p:spPr>
          <a:xfrm>
            <a:off x="382314" y="671175"/>
            <a:ext cx="11217166" cy="3970318"/>
          </a:xfrm>
          <a:prstGeom prst="rect">
            <a:avLst/>
          </a:prstGeom>
          <a:noFill/>
        </p:spPr>
        <p:txBody>
          <a:bodyPr wrap="square">
            <a:spAutoFit/>
          </a:bodyPr>
          <a:lstStyle/>
          <a:p>
            <a:pPr algn="just"/>
            <a:r>
              <a:rPr lang="en-US" dirty="0"/>
              <a:t>By adopting an advanced CRM management system, CAL can streamline its client communication processes, provide timely and accurate information, and enhance overall client satisfaction. The following options can be recommended for CAL as CRM solutions,</a:t>
            </a:r>
          </a:p>
          <a:p>
            <a:pPr algn="just"/>
            <a:endParaRPr lang="en-US" dirty="0"/>
          </a:p>
          <a:p>
            <a:pPr algn="just"/>
            <a:endParaRPr lang="en-US" dirty="0"/>
          </a:p>
          <a:p>
            <a:pPr marL="285750" indent="-285750" algn="just">
              <a:buFont typeface="Arial" panose="020B0604020202020204" pitchFamily="34" charset="0"/>
              <a:buChar char="•"/>
            </a:pPr>
            <a:r>
              <a:rPr lang="en-US" dirty="0"/>
              <a:t>AWS - Amazon Elastic Compute Cloud (EC2), Amazon Simple Storage Service (S3), and Amazon Virtual Private Cloud (VPC). </a:t>
            </a:r>
          </a:p>
          <a:p>
            <a:pPr marL="742950" lvl="1" indent="-285750" algn="just">
              <a:buFont typeface="Courier New" panose="02070309020205020404" pitchFamily="49" charset="0"/>
              <a:buChar char="o"/>
            </a:pPr>
            <a:r>
              <a:rPr lang="en-US" dirty="0"/>
              <a:t>These provide scalability, high availability, and robust security features.</a:t>
            </a:r>
          </a:p>
          <a:p>
            <a:pPr marL="285750" indent="-285750" algn="just">
              <a:buFont typeface="Arial" panose="020B0604020202020204" pitchFamily="34" charset="0"/>
              <a:buChar char="•"/>
            </a:pPr>
            <a:r>
              <a:rPr lang="en-US" dirty="0"/>
              <a:t>Azure - Azure Virtual Machines, Azure Storage, and Azure Virtual Network.</a:t>
            </a:r>
          </a:p>
          <a:p>
            <a:pPr marL="742950" lvl="1" indent="-285750" algn="just">
              <a:buFont typeface="Courier New" panose="02070309020205020404" pitchFamily="49" charset="0"/>
              <a:buChar char="o"/>
            </a:pPr>
            <a:r>
              <a:rPr lang="en-US" dirty="0"/>
              <a:t>Leveraging the platform's scalability, global presence, and integration with Microsoft products like Dynamics 365 CRM.</a:t>
            </a:r>
          </a:p>
          <a:p>
            <a:pPr marL="285750" indent="-285750" algn="just">
              <a:buFont typeface="Arial" panose="020B0604020202020204" pitchFamily="34" charset="0"/>
              <a:buChar char="•"/>
            </a:pPr>
            <a:r>
              <a:rPr lang="en-US" dirty="0"/>
              <a:t>As a less aggressive option, Salesforce itself offers a platform-as-a-service (PaaS) option called App Cloud</a:t>
            </a:r>
          </a:p>
          <a:p>
            <a:pPr marL="742950" lvl="1" indent="-285750" algn="just">
              <a:buFont typeface="Arial" panose="020B0604020202020204" pitchFamily="34" charset="0"/>
              <a:buChar char="•"/>
            </a:pPr>
            <a:r>
              <a:rPr lang="en-US" dirty="0"/>
              <a:t>This provides the infrastructure needed to run Salesforce CRM applications. It allows the company to leverage the scalability, security, and integration capabilities of the Salesforce platform for hosting the CRM system.</a:t>
            </a:r>
          </a:p>
        </p:txBody>
      </p:sp>
    </p:spTree>
    <p:extLst>
      <p:ext uri="{BB962C8B-B14F-4D97-AF65-F5344CB8AC3E}">
        <p14:creationId xmlns:p14="http://schemas.microsoft.com/office/powerpoint/2010/main" val="420975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DA1E-83A3-47D0-41C5-226EAB1C4EC8}"/>
              </a:ext>
            </a:extLst>
          </p:cNvPr>
          <p:cNvSpPr txBox="1"/>
          <p:nvPr/>
        </p:nvSpPr>
        <p:spPr>
          <a:xfrm>
            <a:off x="11138049" y="6424873"/>
            <a:ext cx="1200356" cy="369332"/>
          </a:xfrm>
          <a:prstGeom prst="rect">
            <a:avLst/>
          </a:prstGeom>
          <a:noFill/>
        </p:spPr>
        <p:txBody>
          <a:bodyPr wrap="square" rtlCol="0">
            <a:spAutoFit/>
          </a:bodyPr>
          <a:lstStyle/>
          <a:p>
            <a:r>
              <a:rPr lang="en-US" dirty="0">
                <a:solidFill>
                  <a:srgbClr val="002060"/>
                </a:solidFill>
              </a:rPr>
              <a:t>Page 04</a:t>
            </a:r>
          </a:p>
        </p:txBody>
      </p:sp>
      <p:sp>
        <p:nvSpPr>
          <p:cNvPr id="7" name="TextBox 6">
            <a:extLst>
              <a:ext uri="{FF2B5EF4-FFF2-40B4-BE49-F238E27FC236}">
                <a16:creationId xmlns:a16="http://schemas.microsoft.com/office/drawing/2014/main" id="{7D85A952-814A-C09F-64DE-612337314F2A}"/>
              </a:ext>
            </a:extLst>
          </p:cNvPr>
          <p:cNvSpPr txBox="1"/>
          <p:nvPr/>
        </p:nvSpPr>
        <p:spPr>
          <a:xfrm>
            <a:off x="231228" y="0"/>
            <a:ext cx="11519338" cy="369332"/>
          </a:xfrm>
          <a:prstGeom prst="rect">
            <a:avLst/>
          </a:prstGeom>
          <a:noFill/>
        </p:spPr>
        <p:txBody>
          <a:bodyPr wrap="square">
            <a:spAutoFit/>
          </a:bodyPr>
          <a:lstStyle/>
          <a:p>
            <a:pPr algn="ctr"/>
            <a:r>
              <a:rPr lang="en-US" sz="1800" dirty="0">
                <a:solidFill>
                  <a:srgbClr val="002060"/>
                </a:solidFill>
              </a:rPr>
              <a:t>Communications and Meetings – SaaS itself is a good to go option</a:t>
            </a:r>
          </a:p>
        </p:txBody>
      </p:sp>
      <p:sp>
        <p:nvSpPr>
          <p:cNvPr id="4" name="TextBox 3">
            <a:extLst>
              <a:ext uri="{FF2B5EF4-FFF2-40B4-BE49-F238E27FC236}">
                <a16:creationId xmlns:a16="http://schemas.microsoft.com/office/drawing/2014/main" id="{B0061C16-A3A3-26EE-90F8-67CF1F880F7A}"/>
              </a:ext>
            </a:extLst>
          </p:cNvPr>
          <p:cNvSpPr txBox="1"/>
          <p:nvPr/>
        </p:nvSpPr>
        <p:spPr>
          <a:xfrm>
            <a:off x="523240" y="633214"/>
            <a:ext cx="11069320" cy="923330"/>
          </a:xfrm>
          <a:prstGeom prst="rect">
            <a:avLst/>
          </a:prstGeom>
          <a:noFill/>
        </p:spPr>
        <p:txBody>
          <a:bodyPr wrap="square">
            <a:spAutoFit/>
          </a:bodyPr>
          <a:lstStyle/>
          <a:p>
            <a:pPr algn="just"/>
            <a:r>
              <a:rPr lang="en-US" dirty="0"/>
              <a:t>Currently, CAL is using Microsoft 365. Implementing a cloud-based communication solution enables seamless and efficient internal and external communication for the business. Hence, its recommended to retain the same since there are high costs and complexities associated with maintaining and managing an Exchange server</a:t>
            </a:r>
          </a:p>
        </p:txBody>
      </p:sp>
      <p:pic>
        <p:nvPicPr>
          <p:cNvPr id="8" name="Picture 7">
            <a:extLst>
              <a:ext uri="{FF2B5EF4-FFF2-40B4-BE49-F238E27FC236}">
                <a16:creationId xmlns:a16="http://schemas.microsoft.com/office/drawing/2014/main" id="{FCC76B60-08BC-A23E-422A-A730D33EA572}"/>
              </a:ext>
            </a:extLst>
          </p:cNvPr>
          <p:cNvPicPr>
            <a:picLocks noChangeAspect="1"/>
          </p:cNvPicPr>
          <p:nvPr/>
        </p:nvPicPr>
        <p:blipFill>
          <a:blip r:embed="rId2"/>
          <a:stretch>
            <a:fillRect/>
          </a:stretch>
        </p:blipFill>
        <p:spPr>
          <a:xfrm>
            <a:off x="523240" y="1951326"/>
            <a:ext cx="6775200" cy="1706273"/>
          </a:xfrm>
          <a:prstGeom prst="rect">
            <a:avLst/>
          </a:prstGeom>
        </p:spPr>
      </p:pic>
      <p:pic>
        <p:nvPicPr>
          <p:cNvPr id="10" name="Picture 9">
            <a:extLst>
              <a:ext uri="{FF2B5EF4-FFF2-40B4-BE49-F238E27FC236}">
                <a16:creationId xmlns:a16="http://schemas.microsoft.com/office/drawing/2014/main" id="{3A5E3562-5124-4F82-4106-B3014F25FB35}"/>
              </a:ext>
            </a:extLst>
          </p:cNvPr>
          <p:cNvPicPr>
            <a:picLocks noChangeAspect="1"/>
          </p:cNvPicPr>
          <p:nvPr/>
        </p:nvPicPr>
        <p:blipFill>
          <a:blip r:embed="rId3"/>
          <a:stretch>
            <a:fillRect/>
          </a:stretch>
        </p:blipFill>
        <p:spPr>
          <a:xfrm>
            <a:off x="425411" y="3804199"/>
            <a:ext cx="3296975" cy="2620674"/>
          </a:xfrm>
          <a:prstGeom prst="rect">
            <a:avLst/>
          </a:prstGeom>
        </p:spPr>
      </p:pic>
    </p:spTree>
    <p:extLst>
      <p:ext uri="{BB962C8B-B14F-4D97-AF65-F5344CB8AC3E}">
        <p14:creationId xmlns:p14="http://schemas.microsoft.com/office/powerpoint/2010/main" val="7194702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12546</TotalTime>
  <Words>432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Courier New</vt:lpstr>
      <vt:lpstr>Gill Sans MT</vt:lpstr>
      <vt:lpstr>Wingdings 2</vt:lpstr>
      <vt:lpstr>Dividend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Vevaashgar Vathanatheesan</dc:creator>
  <cp:lastModifiedBy>VEVAASHGAR VATHANATHEESAN</cp:lastModifiedBy>
  <cp:revision>154</cp:revision>
  <dcterms:created xsi:type="dcterms:W3CDTF">2022-09-17T15:00:28Z</dcterms:created>
  <dcterms:modified xsi:type="dcterms:W3CDTF">2023-07-18T13:17:04Z</dcterms:modified>
</cp:coreProperties>
</file>