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0"/>
  </p:notesMasterIdLst>
  <p:handoutMasterIdLst>
    <p:handoutMasterId r:id="rId51"/>
  </p:handoutMasterIdLst>
  <p:sldIdLst>
    <p:sldId id="285" r:id="rId2"/>
    <p:sldId id="415" r:id="rId3"/>
    <p:sldId id="405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5" r:id="rId12"/>
    <p:sldId id="316" r:id="rId13"/>
    <p:sldId id="318" r:id="rId14"/>
    <p:sldId id="319" r:id="rId15"/>
    <p:sldId id="321" r:id="rId16"/>
    <p:sldId id="323" r:id="rId17"/>
    <p:sldId id="327" r:id="rId18"/>
    <p:sldId id="334" r:id="rId19"/>
    <p:sldId id="337" r:id="rId20"/>
    <p:sldId id="407" r:id="rId21"/>
    <p:sldId id="339" r:id="rId22"/>
    <p:sldId id="341" r:id="rId23"/>
    <p:sldId id="347" r:id="rId24"/>
    <p:sldId id="348" r:id="rId25"/>
    <p:sldId id="350" r:id="rId26"/>
    <p:sldId id="351" r:id="rId27"/>
    <p:sldId id="353" r:id="rId28"/>
    <p:sldId id="354" r:id="rId29"/>
    <p:sldId id="360" r:id="rId30"/>
    <p:sldId id="361" r:id="rId31"/>
    <p:sldId id="362" r:id="rId32"/>
    <p:sldId id="364" r:id="rId33"/>
    <p:sldId id="368" r:id="rId34"/>
    <p:sldId id="370" r:id="rId35"/>
    <p:sldId id="379" r:id="rId36"/>
    <p:sldId id="381" r:id="rId37"/>
    <p:sldId id="414" r:id="rId38"/>
    <p:sldId id="382" r:id="rId39"/>
    <p:sldId id="383" r:id="rId40"/>
    <p:sldId id="388" r:id="rId41"/>
    <p:sldId id="389" r:id="rId42"/>
    <p:sldId id="391" r:id="rId43"/>
    <p:sldId id="408" r:id="rId44"/>
    <p:sldId id="409" r:id="rId45"/>
    <p:sldId id="410" r:id="rId46"/>
    <p:sldId id="411" r:id="rId47"/>
    <p:sldId id="412" r:id="rId48"/>
    <p:sldId id="413" r:id="rId49"/>
  </p:sldIdLst>
  <p:sldSz cx="9144000" cy="6858000" type="screen4x3"/>
  <p:notesSz cx="68580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717" autoAdjust="0"/>
  </p:normalViewPr>
  <p:slideViewPr>
    <p:cSldViewPr>
      <p:cViewPr varScale="1">
        <p:scale>
          <a:sx n="67" d="100"/>
          <a:sy n="67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C459F-7924-43CE-988C-3AB95884EAF8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58238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B33EC-BB29-4615-95A2-65AAF95DF7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2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010"/>
          </a:xfrm>
          <a:prstGeom prst="rect">
            <a:avLst/>
          </a:prstGeom>
        </p:spPr>
        <p:txBody>
          <a:bodyPr vert="horz" lIns="91863" tIns="45932" rIns="91863" bIns="459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010"/>
          </a:xfrm>
          <a:prstGeom prst="rect">
            <a:avLst/>
          </a:prstGeom>
        </p:spPr>
        <p:txBody>
          <a:bodyPr vert="horz" lIns="91863" tIns="45932" rIns="91863" bIns="45932" rtlCol="0"/>
          <a:lstStyle>
            <a:lvl1pPr algn="r">
              <a:defRPr sz="1200"/>
            </a:lvl1pPr>
          </a:lstStyle>
          <a:p>
            <a:fld id="{F7BBD46A-879D-4E43-9282-F298D4F29932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90563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3" tIns="45932" rIns="91863" bIns="459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79595"/>
            <a:ext cx="5486400" cy="4149090"/>
          </a:xfrm>
          <a:prstGeom prst="rect">
            <a:avLst/>
          </a:prstGeom>
        </p:spPr>
        <p:txBody>
          <a:bodyPr vert="horz" lIns="91863" tIns="45932" rIns="91863" bIns="459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2971800" cy="461010"/>
          </a:xfrm>
          <a:prstGeom prst="rect">
            <a:avLst/>
          </a:prstGeom>
        </p:spPr>
        <p:txBody>
          <a:bodyPr vert="horz" lIns="91863" tIns="45932" rIns="91863" bIns="459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57590"/>
            <a:ext cx="2971800" cy="461010"/>
          </a:xfrm>
          <a:prstGeom prst="rect">
            <a:avLst/>
          </a:prstGeom>
        </p:spPr>
        <p:txBody>
          <a:bodyPr vert="horz" lIns="91863" tIns="45932" rIns="91863" bIns="45932" rtlCol="0" anchor="b"/>
          <a:lstStyle>
            <a:lvl1pPr algn="r">
              <a:defRPr sz="1200"/>
            </a:lvl1pPr>
          </a:lstStyle>
          <a:p>
            <a:fld id="{E2D5C0B9-CA10-4E36-8D04-076AEC5BF8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1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5C0B9-CA10-4E36-8D04-076AEC5BF8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3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28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26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5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1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62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02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07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56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49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2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02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05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51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1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88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86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5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98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8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5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79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58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488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57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990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20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95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16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9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51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0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0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4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3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7AC2-AB2D-4247-AA3A-50ACAE2A4F3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8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6B03-746A-4ABD-85BA-DFF777F3A9E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01D5-5CDA-432B-A250-E802838A33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ptCov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931" y="0"/>
            <a:ext cx="9120138" cy="6858000"/>
          </a:xfrm>
          <a:prstGeom prst="rect">
            <a:avLst/>
          </a:prstGeom>
        </p:spPr>
      </p:pic>
      <p:pic>
        <p:nvPicPr>
          <p:cNvPr id="8" name="Picture 4" descr="D:\sharedfolder\gaudioso, jen\DTRAlayout\complete\logoz\cbep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5562600"/>
            <a:ext cx="1047750" cy="1000125"/>
          </a:xfrm>
          <a:prstGeom prst="rect">
            <a:avLst/>
          </a:prstGeom>
          <a:noFill/>
        </p:spPr>
      </p:pic>
      <p:pic>
        <p:nvPicPr>
          <p:cNvPr id="9" name="Picture 8" descr="BEP Logo_HiRe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75718" y="5464633"/>
            <a:ext cx="528066" cy="10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2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EC11-8A9D-4AE6-96AD-543AE6033C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0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EC11-8A9D-4AE6-96AD-543AE6033C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3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gradFill flip="none" rotWithShape="1">
            <a:gsLst>
              <a:gs pos="0">
                <a:schemeClr val="bg1"/>
              </a:gs>
              <a:gs pos="10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EC11-8A9D-4AE6-96AD-543AE6033C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819400" y="152400"/>
            <a:ext cx="5867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1">
                <a:solidFill>
                  <a:srgbClr val="354595"/>
                </a:solidFill>
                <a:latin typeface="+mj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595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Click to edit Master title style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54595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371600"/>
            <a:ext cx="4038600" cy="4525963"/>
          </a:xfrm>
          <a:gradFill flip="none" rotWithShape="1">
            <a:gsLst>
              <a:gs pos="0">
                <a:schemeClr val="bg1">
                  <a:alpha val="80000"/>
                </a:schemeClr>
              </a:gs>
              <a:gs pos="100000">
                <a:schemeClr val="accent1">
                  <a:tint val="44500"/>
                  <a:satMod val="160000"/>
                  <a:alpha val="5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6B03-746A-4ABD-85BA-DFF777F3A9E9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43D2EC11-8A9D-4AE6-96AD-543AE6033C2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4" descr="D:\sharedfolder\gaudioso, jen\DTRAlayout\complete\logoz\cbep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1757" y="6202147"/>
            <a:ext cx="544593" cy="519839"/>
          </a:xfrm>
          <a:prstGeom prst="rect">
            <a:avLst/>
          </a:prstGeom>
          <a:noFill/>
        </p:spPr>
      </p:pic>
      <p:pic>
        <p:nvPicPr>
          <p:cNvPr id="8" name="Picture 7" descr="BEP Logo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7461" y="6128833"/>
            <a:ext cx="286789" cy="5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EC11-8A9D-4AE6-96AD-543AE6033C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4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EC11-8A9D-4AE6-96AD-543AE6033C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886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EC11-8A9D-4AE6-96AD-543AE6033C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EC11-8A9D-4AE6-96AD-543AE6033C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EC11-8A9D-4AE6-96AD-543AE6033C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3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EC11-8A9D-4AE6-96AD-543AE6033C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4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EC11-8A9D-4AE6-96AD-543AE6033C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9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2EC11-8A9D-4AE6-96AD-543AE6033C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4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8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What_is_MSDS.doc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438400"/>
            <a:ext cx="5867400" cy="1371600"/>
          </a:xfrm>
          <a:gradFill>
            <a:gsLst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Incident Management &amp; Response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1752600"/>
            <a:ext cx="5943600" cy="381000"/>
          </a:xfrm>
          <a:gradFill>
            <a:gsLst>
              <a:gs pos="0">
                <a:schemeClr val="bg1">
                  <a:alpha val="86000"/>
                </a:schemeClr>
              </a:gs>
              <a:gs pos="100000">
                <a:schemeClr val="bg1"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txBody>
          <a:bodyPr>
            <a:noAutofit/>
          </a:bodyPr>
          <a:lstStyle/>
          <a:p>
            <a:r>
              <a:rPr lang="en-US" sz="1400" b="1" dirty="0" smtClean="0"/>
              <a:t> </a:t>
            </a:r>
            <a:endParaRPr lang="en-US" sz="14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 System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We will now look more closely at the </a:t>
            </a:r>
            <a:r>
              <a:rPr lang="en-US" sz="3200" b="1" dirty="0" smtClean="0">
                <a:solidFill>
                  <a:schemeClr val="tx2"/>
                </a:solidFill>
              </a:rPr>
              <a:t>planning and preparation </a:t>
            </a:r>
            <a:r>
              <a:rPr lang="en-US" sz="3200" dirty="0" smtClean="0"/>
              <a:t>phase. 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endParaRPr lang="en-US" sz="3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Planning and Preparation</a:t>
            </a: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Incident</a:t>
            </a:r>
          </a:p>
          <a:p>
            <a:pPr>
              <a:buNone/>
            </a:pPr>
            <a:endParaRPr lang="en-US" sz="32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Alert, Assessment, and Mobilization</a:t>
            </a:r>
          </a:p>
          <a:p>
            <a:pPr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0" y="37338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5715000"/>
            <a:ext cx="609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4724400"/>
            <a:ext cx="609600" cy="533400"/>
          </a:xfrm>
          <a:prstGeom prst="rect">
            <a:avLst/>
          </a:prstGeom>
          <a:gradFill>
            <a:gsLst>
              <a:gs pos="0">
                <a:srgbClr val="FFCC00"/>
              </a:gs>
              <a:gs pos="80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CC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Preparation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r>
              <a:rPr lang="en-US" sz="3200" b="1" dirty="0">
                <a:solidFill>
                  <a:srgbClr val="FF6600"/>
                </a:solidFill>
              </a:rPr>
              <a:t>Question: 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Why are </a:t>
            </a:r>
            <a:r>
              <a:rPr lang="en-US" sz="3200" b="1" dirty="0" smtClean="0">
                <a:solidFill>
                  <a:schemeClr val="tx2"/>
                </a:solidFill>
              </a:rPr>
              <a:t>planning and preparation </a:t>
            </a:r>
            <a:r>
              <a:rPr lang="en-US" sz="3200" dirty="0" smtClean="0"/>
              <a:t>so</a:t>
            </a:r>
            <a:r>
              <a:rPr lang="en-US" sz="3200" b="1" dirty="0" smtClean="0"/>
              <a:t> </a:t>
            </a:r>
            <a:r>
              <a:rPr lang="en-US" sz="3200" dirty="0" smtClean="0"/>
              <a:t>important?</a:t>
            </a:r>
          </a:p>
        </p:txBody>
      </p:sp>
    </p:spTree>
    <p:extLst>
      <p:ext uri="{BB962C8B-B14F-4D97-AF65-F5344CB8AC3E}">
        <p14:creationId xmlns:p14="http://schemas.microsoft.com/office/powerpoint/2010/main" val="39607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Preparation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smtClean="0"/>
              <a:t>Without proper </a:t>
            </a:r>
            <a:r>
              <a:rPr lang="en-US" sz="3200" b="1" dirty="0">
                <a:solidFill>
                  <a:schemeClr val="tx2"/>
                </a:solidFill>
              </a:rPr>
              <a:t>p</a:t>
            </a:r>
            <a:r>
              <a:rPr lang="en-US" sz="3200" b="1" dirty="0" smtClean="0">
                <a:solidFill>
                  <a:schemeClr val="tx2"/>
                </a:solidFill>
              </a:rPr>
              <a:t>lanning </a:t>
            </a:r>
            <a:r>
              <a:rPr lang="en-US" sz="3200" b="1" dirty="0">
                <a:solidFill>
                  <a:schemeClr val="tx2"/>
                </a:solidFill>
              </a:rPr>
              <a:t>and </a:t>
            </a:r>
            <a:r>
              <a:rPr lang="en-US" sz="3200" b="1" dirty="0" smtClean="0">
                <a:solidFill>
                  <a:schemeClr val="tx2"/>
                </a:solidFill>
              </a:rPr>
              <a:t>preparation</a:t>
            </a:r>
            <a:r>
              <a:rPr lang="en-US" sz="3200" dirty="0" smtClean="0"/>
              <a:t>, an </a:t>
            </a:r>
            <a:r>
              <a:rPr lang="en-US" sz="3200" b="1" dirty="0" smtClean="0">
                <a:solidFill>
                  <a:srgbClr val="C00000"/>
                </a:solidFill>
              </a:rPr>
              <a:t>incident response system </a:t>
            </a:r>
            <a:r>
              <a:rPr lang="en-US" sz="3200" dirty="0" smtClean="0"/>
              <a:t>could be unable to </a:t>
            </a:r>
            <a:r>
              <a:rPr lang="en-US" sz="3200" b="1" dirty="0" smtClean="0">
                <a:solidFill>
                  <a:schemeClr val="tx2"/>
                </a:solidFill>
              </a:rPr>
              <a:t>alert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to an </a:t>
            </a:r>
            <a:r>
              <a:rPr lang="en-US" sz="3200" b="1" dirty="0" smtClean="0">
                <a:solidFill>
                  <a:schemeClr val="tx2"/>
                </a:solidFill>
              </a:rPr>
              <a:t>incident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in timely fashion, properly </a:t>
            </a:r>
            <a:r>
              <a:rPr lang="en-US" sz="3200" b="1" dirty="0" smtClean="0">
                <a:solidFill>
                  <a:schemeClr val="tx2"/>
                </a:solidFill>
              </a:rPr>
              <a:t>assess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that </a:t>
            </a:r>
            <a:r>
              <a:rPr lang="en-US" sz="3200" b="1" dirty="0" smtClean="0">
                <a:solidFill>
                  <a:schemeClr val="tx2"/>
                </a:solidFill>
              </a:rPr>
              <a:t>incident</a:t>
            </a:r>
            <a:r>
              <a:rPr lang="en-US" sz="3200" dirty="0" smtClean="0"/>
              <a:t>, or </a:t>
            </a:r>
            <a:r>
              <a:rPr lang="en-US" sz="3200" b="1" dirty="0" smtClean="0">
                <a:solidFill>
                  <a:schemeClr val="tx2"/>
                </a:solidFill>
              </a:rPr>
              <a:t>mobilize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effectively in response.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b="1" dirty="0" smtClean="0">
                <a:solidFill>
                  <a:srgbClr val="FF6600"/>
                </a:solidFill>
              </a:rPr>
              <a:t>Why? </a:t>
            </a:r>
            <a:endParaRPr lang="en-US" sz="3200" b="1" dirty="0">
              <a:solidFill>
                <a:srgbClr val="FF6600"/>
              </a:solidFill>
            </a:endParaRP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76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What exactly is </a:t>
            </a:r>
            <a:r>
              <a:rPr lang="en-US" sz="3200" b="1" dirty="0">
                <a:solidFill>
                  <a:srgbClr val="44546A"/>
                </a:solidFill>
              </a:rPr>
              <a:t>planning</a:t>
            </a:r>
            <a:r>
              <a:rPr lang="en-US" sz="3200" dirty="0">
                <a:solidFill>
                  <a:prstClr val="black"/>
                </a:solidFill>
              </a:rPr>
              <a:t>?</a:t>
            </a: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Planning </a:t>
            </a:r>
            <a:r>
              <a:rPr lang="en-US" sz="3200" dirty="0" smtClean="0"/>
              <a:t>is the development of mechanisms or procedures, in advance, to achieve a particular goal.</a:t>
            </a:r>
          </a:p>
          <a:p>
            <a:pPr>
              <a:buNone/>
            </a:pP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71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 the case of </a:t>
            </a:r>
            <a:r>
              <a:rPr lang="en-US" sz="3200" b="1" dirty="0" smtClean="0"/>
              <a:t>incident response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/>
                </a:solidFill>
              </a:rPr>
              <a:t>planning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the process whereby a potential </a:t>
            </a:r>
            <a:r>
              <a:rPr lang="en-US" sz="3200" b="1" dirty="0" smtClean="0"/>
              <a:t>incident</a:t>
            </a:r>
            <a:r>
              <a:rPr lang="en-US" sz="3200" dirty="0" smtClean="0"/>
              <a:t> is </a:t>
            </a:r>
            <a:r>
              <a:rPr lang="en-US" sz="3200" b="1" dirty="0" smtClean="0"/>
              <a:t>considered</a:t>
            </a:r>
            <a:r>
              <a:rPr lang="en-US" sz="3200" dirty="0" smtClean="0"/>
              <a:t> and </a:t>
            </a:r>
            <a:r>
              <a:rPr lang="en-US" sz="3200" b="1" dirty="0" smtClean="0"/>
              <a:t>evaluated</a:t>
            </a:r>
            <a:r>
              <a:rPr lang="en-US" sz="3200" dirty="0" smtClean="0"/>
              <a:t>, and resources </a:t>
            </a:r>
            <a:r>
              <a:rPr lang="en-US" sz="3200" b="1" dirty="0" smtClean="0"/>
              <a:t>are assigned</a:t>
            </a:r>
            <a:r>
              <a:rPr lang="en-US" sz="3200" dirty="0" smtClean="0"/>
              <a:t>, in order to </a:t>
            </a:r>
            <a:r>
              <a:rPr lang="en-US" sz="3200" b="1" dirty="0" smtClean="0"/>
              <a:t>generate</a:t>
            </a:r>
            <a:r>
              <a:rPr lang="en-US" sz="3200" dirty="0" smtClean="0"/>
              <a:t> a response that will appropriately </a:t>
            </a:r>
            <a:r>
              <a:rPr lang="en-US" sz="3200" b="1" dirty="0" smtClean="0"/>
              <a:t>mitigate</a:t>
            </a:r>
            <a:r>
              <a:rPr lang="en-US" sz="3200" dirty="0" smtClean="0"/>
              <a:t> any adverse effects.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4546A"/>
                </a:solidFill>
              </a:rPr>
              <a:t>Incident response planning </a:t>
            </a:r>
            <a:r>
              <a:rPr lang="en-US" sz="3200" dirty="0">
                <a:solidFill>
                  <a:prstClr val="black"/>
                </a:solidFill>
              </a:rPr>
              <a:t>is normally the responsibility of an institution’s </a:t>
            </a:r>
            <a:r>
              <a:rPr lang="en-US" sz="3200" b="1" dirty="0">
                <a:solidFill>
                  <a:srgbClr val="7030A0"/>
                </a:solidFill>
              </a:rPr>
              <a:t>management</a:t>
            </a:r>
            <a:r>
              <a:rPr lang="en-US" sz="3200" dirty="0">
                <a:solidFill>
                  <a:prstClr val="black"/>
                </a:solidFill>
              </a:rPr>
              <a:t>.  </a:t>
            </a:r>
          </a:p>
          <a:p>
            <a:pPr lvl="0"/>
            <a:endParaRPr lang="en-US" sz="32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Top level </a:t>
            </a:r>
            <a:r>
              <a:rPr lang="en-US" sz="3200" b="1" dirty="0">
                <a:solidFill>
                  <a:prstClr val="black"/>
                </a:solidFill>
              </a:rPr>
              <a:t>decision-makers</a:t>
            </a:r>
            <a:r>
              <a:rPr lang="en-US" sz="3200" dirty="0">
                <a:solidFill>
                  <a:prstClr val="black"/>
                </a:solidFill>
              </a:rPr>
              <a:t> must come together to determine the best approach for handling </a:t>
            </a:r>
            <a:r>
              <a:rPr lang="en-US" sz="3200" b="1" dirty="0">
                <a:solidFill>
                  <a:srgbClr val="44546A"/>
                </a:solidFill>
              </a:rPr>
              <a:t>incidents</a:t>
            </a:r>
            <a:r>
              <a:rPr lang="en-US" sz="3200" dirty="0">
                <a:solidFill>
                  <a:srgbClr val="44546A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in a particular institution.  </a:t>
            </a: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30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203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7030A0"/>
                </a:solidFill>
              </a:rPr>
              <a:t>Management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has the </a:t>
            </a:r>
            <a:r>
              <a:rPr lang="en-US" sz="3200" b="1" dirty="0" smtClean="0"/>
              <a:t>authority</a:t>
            </a:r>
            <a:r>
              <a:rPr lang="en-US" sz="3200" dirty="0" smtClean="0"/>
              <a:t> to make </a:t>
            </a:r>
            <a:r>
              <a:rPr lang="en-US" sz="3200" b="1" dirty="0" smtClean="0"/>
              <a:t>medium</a:t>
            </a:r>
            <a:r>
              <a:rPr lang="en-US" sz="3200" dirty="0" smtClean="0"/>
              <a:t> and </a:t>
            </a:r>
            <a:r>
              <a:rPr lang="en-US" sz="3200" b="1" dirty="0" smtClean="0"/>
              <a:t>long-term decisions </a:t>
            </a:r>
            <a:r>
              <a:rPr lang="en-US" sz="3200" dirty="0" smtClean="0"/>
              <a:t>and allocate appropriate </a:t>
            </a:r>
            <a:r>
              <a:rPr lang="en-US" sz="3200" b="1" dirty="0" smtClean="0"/>
              <a:t>resources</a:t>
            </a:r>
            <a:r>
              <a:rPr lang="en-US" sz="3200" dirty="0" smtClean="0"/>
              <a:t> towards an </a:t>
            </a:r>
            <a:r>
              <a:rPr lang="en-US" sz="3200" b="1" dirty="0" smtClean="0">
                <a:solidFill>
                  <a:srgbClr val="C00000"/>
                </a:solidFill>
              </a:rPr>
              <a:t>incident management system</a:t>
            </a:r>
            <a:r>
              <a:rPr lang="en-US" sz="32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Management</a:t>
            </a:r>
            <a:r>
              <a:rPr lang="en-US" sz="3200" dirty="0">
                <a:solidFill>
                  <a:prstClr val="black"/>
                </a:solidFill>
              </a:rPr>
              <a:t>, however, needs the expertise and advise of </a:t>
            </a:r>
            <a:r>
              <a:rPr lang="en-US" sz="3200" b="1" dirty="0" err="1">
                <a:solidFill>
                  <a:prstClr val="black"/>
                </a:solidFill>
              </a:rPr>
              <a:t>biorisk</a:t>
            </a:r>
            <a:r>
              <a:rPr lang="en-US" sz="3200" b="1" dirty="0">
                <a:solidFill>
                  <a:prstClr val="black"/>
                </a:solidFill>
              </a:rPr>
              <a:t> management advisors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b="1" dirty="0">
                <a:solidFill>
                  <a:prstClr val="black"/>
                </a:solidFill>
              </a:rPr>
              <a:t>lab workers </a:t>
            </a:r>
            <a:r>
              <a:rPr lang="en-US" sz="3200" dirty="0">
                <a:solidFill>
                  <a:prstClr val="black"/>
                </a:solidFill>
              </a:rPr>
              <a:t>and other </a:t>
            </a:r>
            <a:r>
              <a:rPr lang="en-US" sz="3200" b="1" dirty="0">
                <a:solidFill>
                  <a:srgbClr val="7030A0"/>
                </a:solidFill>
              </a:rPr>
              <a:t>personnel</a:t>
            </a:r>
            <a:r>
              <a:rPr lang="en-US" sz="3200" dirty="0">
                <a:solidFill>
                  <a:prstClr val="black"/>
                </a:solidFill>
              </a:rPr>
              <a:t> in the institution to adequately make </a:t>
            </a:r>
            <a:r>
              <a:rPr lang="en-US" sz="3200" b="1" dirty="0">
                <a:solidFill>
                  <a:srgbClr val="44546A"/>
                </a:solidFill>
              </a:rPr>
              <a:t>plans</a:t>
            </a:r>
            <a:r>
              <a:rPr lang="en-US" sz="3200" dirty="0">
                <a:solidFill>
                  <a:prstClr val="black"/>
                </a:solidFill>
              </a:rPr>
              <a:t>.  </a:t>
            </a: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7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3"/>
          </a:xfrm>
        </p:spPr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203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Often, </a:t>
            </a:r>
            <a:r>
              <a:rPr lang="en-US" sz="3200" b="1" dirty="0" smtClean="0">
                <a:solidFill>
                  <a:srgbClr val="7030A0"/>
                </a:solidFill>
              </a:rPr>
              <a:t>management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can develop high-level policy and delegate details to those </a:t>
            </a:r>
            <a:r>
              <a:rPr lang="en-US" sz="3200" b="1" dirty="0" smtClean="0">
                <a:solidFill>
                  <a:srgbClr val="7030A0"/>
                </a:solidFill>
              </a:rPr>
              <a:t>personnel</a:t>
            </a:r>
            <a:r>
              <a:rPr lang="en-US" sz="3200" dirty="0" smtClean="0"/>
              <a:t> more familiar with daily operations and technical 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44546A"/>
                </a:solidFill>
              </a:rPr>
              <a:t>Planning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should result in a </a:t>
            </a:r>
            <a:r>
              <a:rPr lang="en-US" sz="3200" b="1" dirty="0" smtClean="0">
                <a:solidFill>
                  <a:prstClr val="black"/>
                </a:solidFill>
              </a:rPr>
              <a:t>document</a:t>
            </a:r>
            <a:r>
              <a:rPr lang="en-US" sz="3200" dirty="0" smtClean="0">
                <a:solidFill>
                  <a:prstClr val="black"/>
                </a:solidFill>
              </a:rPr>
              <a:t>, developed by </a:t>
            </a:r>
            <a:r>
              <a:rPr lang="en-US" sz="3200" b="1" dirty="0" smtClean="0">
                <a:solidFill>
                  <a:srgbClr val="7030A0"/>
                </a:solidFill>
              </a:rPr>
              <a:t>management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in cooperation with an institution’s </a:t>
            </a:r>
            <a:r>
              <a:rPr lang="en-US" sz="3200" b="1" dirty="0" smtClean="0">
                <a:solidFill>
                  <a:srgbClr val="7030A0"/>
                </a:solidFill>
              </a:rPr>
              <a:t>personnel</a:t>
            </a:r>
            <a:r>
              <a:rPr lang="en-US" sz="3200" dirty="0" smtClean="0">
                <a:solidFill>
                  <a:prstClr val="black"/>
                </a:solidFill>
              </a:rPr>
              <a:t> (and others), that outlines, at a high-level, how the </a:t>
            </a:r>
            <a:r>
              <a:rPr lang="en-US" sz="3200" b="1" dirty="0" smtClean="0">
                <a:solidFill>
                  <a:srgbClr val="C00000"/>
                </a:solidFill>
              </a:rPr>
              <a:t>incident management system </a:t>
            </a:r>
            <a:r>
              <a:rPr lang="en-US" sz="3200" dirty="0" smtClean="0">
                <a:solidFill>
                  <a:prstClr val="black"/>
                </a:solidFill>
              </a:rPr>
              <a:t>will operate.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The </a:t>
            </a:r>
            <a:r>
              <a:rPr lang="en-US" sz="3200" b="1" dirty="0">
                <a:solidFill>
                  <a:prstClr val="black"/>
                </a:solidFill>
              </a:rPr>
              <a:t>document</a:t>
            </a:r>
            <a:r>
              <a:rPr lang="en-US" sz="3200" dirty="0">
                <a:solidFill>
                  <a:prstClr val="black"/>
                </a:solidFill>
              </a:rPr>
              <a:t> should also contain further, specific details on </a:t>
            </a:r>
            <a:r>
              <a:rPr lang="en-US" sz="3200" b="1" dirty="0">
                <a:solidFill>
                  <a:srgbClr val="44546A"/>
                </a:solidFill>
              </a:rPr>
              <a:t>preparation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b="1" dirty="0">
                <a:solidFill>
                  <a:srgbClr val="44546A"/>
                </a:solidFill>
              </a:rPr>
              <a:t>alert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b="1" dirty="0">
                <a:solidFill>
                  <a:srgbClr val="44546A"/>
                </a:solidFill>
              </a:rPr>
              <a:t>assessment</a:t>
            </a:r>
            <a:r>
              <a:rPr lang="en-US" sz="3200" dirty="0">
                <a:solidFill>
                  <a:prstClr val="black"/>
                </a:solidFill>
              </a:rPr>
              <a:t>, and </a:t>
            </a:r>
            <a:r>
              <a:rPr lang="en-US" sz="3200" b="1" dirty="0">
                <a:solidFill>
                  <a:srgbClr val="44546A"/>
                </a:solidFill>
              </a:rPr>
              <a:t>response</a:t>
            </a:r>
            <a:r>
              <a:rPr lang="en-US" sz="3200" dirty="0">
                <a:solidFill>
                  <a:srgbClr val="44546A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to an incident.</a:t>
            </a:r>
            <a:endParaRPr lang="en-US" sz="3200" dirty="0">
              <a:solidFill>
                <a:srgbClr val="44546A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00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Preparation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203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/>
                </a:solidFill>
              </a:rPr>
              <a:t>Preparation</a:t>
            </a:r>
            <a:r>
              <a:rPr lang="en-US" sz="3200" dirty="0" smtClean="0"/>
              <a:t> derives directly from </a:t>
            </a:r>
            <a:r>
              <a:rPr lang="en-US" sz="3200" b="1" dirty="0" smtClean="0">
                <a:solidFill>
                  <a:schemeClr val="tx2"/>
                </a:solidFill>
              </a:rPr>
              <a:t>planning</a:t>
            </a:r>
            <a:r>
              <a:rPr lang="en-US" sz="3200" dirty="0" smtClean="0"/>
              <a:t>.  It is the act of putting into effect an institution’s </a:t>
            </a:r>
            <a:r>
              <a:rPr lang="en-US" sz="3200" b="1" dirty="0" smtClean="0"/>
              <a:t>plans</a:t>
            </a:r>
            <a:r>
              <a:rPr lang="en-US" sz="3200" dirty="0" smtClean="0"/>
              <a:t> prior to an </a:t>
            </a:r>
            <a:r>
              <a:rPr lang="en-US" sz="3200" b="1" dirty="0" smtClean="0"/>
              <a:t>incident</a:t>
            </a:r>
            <a:r>
              <a:rPr lang="en-US" sz="3200" dirty="0" smtClean="0"/>
              <a:t>, in order to be in a position to better handle that </a:t>
            </a:r>
            <a:r>
              <a:rPr lang="en-US" sz="3200" b="1" dirty="0" smtClean="0"/>
              <a:t>incident</a:t>
            </a:r>
            <a:r>
              <a:rPr lang="en-US" sz="3200" dirty="0" smtClean="0"/>
              <a:t> when it does occur.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The </a:t>
            </a:r>
            <a:r>
              <a:rPr lang="en-US" sz="3200" b="1" dirty="0">
                <a:solidFill>
                  <a:srgbClr val="44546A"/>
                </a:solidFill>
              </a:rPr>
              <a:t>Preparation</a:t>
            </a:r>
            <a:r>
              <a:rPr lang="en-US" sz="3200" dirty="0">
                <a:solidFill>
                  <a:srgbClr val="44546A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process includes </a:t>
            </a:r>
            <a:r>
              <a:rPr lang="en-US" sz="3200" b="1" dirty="0">
                <a:solidFill>
                  <a:prstClr val="black"/>
                </a:solidFill>
              </a:rPr>
              <a:t>training</a:t>
            </a:r>
            <a:r>
              <a:rPr lang="en-US" sz="3200" dirty="0">
                <a:solidFill>
                  <a:prstClr val="black"/>
                </a:solidFill>
              </a:rPr>
              <a:t> of </a:t>
            </a:r>
            <a:r>
              <a:rPr lang="en-US" sz="3200" b="1" dirty="0">
                <a:solidFill>
                  <a:srgbClr val="7030A0"/>
                </a:solidFill>
              </a:rPr>
              <a:t>personnel</a:t>
            </a:r>
            <a:r>
              <a:rPr lang="en-US" sz="3200" dirty="0">
                <a:solidFill>
                  <a:prstClr val="black"/>
                </a:solidFill>
              </a:rPr>
              <a:t>, acquisition of </a:t>
            </a:r>
            <a:r>
              <a:rPr lang="en-US" sz="3200" b="1" dirty="0">
                <a:solidFill>
                  <a:prstClr val="black"/>
                </a:solidFill>
              </a:rPr>
              <a:t>equipment</a:t>
            </a:r>
            <a:r>
              <a:rPr lang="en-US" sz="3200" dirty="0">
                <a:solidFill>
                  <a:prstClr val="black"/>
                </a:solidFill>
              </a:rPr>
              <a:t>, storing of </a:t>
            </a:r>
            <a:r>
              <a:rPr lang="en-US" sz="3200" b="1" dirty="0">
                <a:solidFill>
                  <a:prstClr val="black"/>
                </a:solidFill>
              </a:rPr>
              <a:t>supplies</a:t>
            </a:r>
            <a:r>
              <a:rPr lang="en-US" sz="3200" dirty="0">
                <a:solidFill>
                  <a:prstClr val="black"/>
                </a:solidFill>
              </a:rPr>
              <a:t>, and </a:t>
            </a:r>
            <a:r>
              <a:rPr lang="en-US" sz="3200" b="1" dirty="0">
                <a:solidFill>
                  <a:prstClr val="black"/>
                </a:solidFill>
              </a:rPr>
              <a:t>physical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b="1" dirty="0">
                <a:solidFill>
                  <a:prstClr val="black"/>
                </a:solidFill>
              </a:rPr>
              <a:t>modifications</a:t>
            </a:r>
            <a:r>
              <a:rPr lang="en-US" sz="3200" dirty="0">
                <a:solidFill>
                  <a:prstClr val="black"/>
                </a:solidFill>
              </a:rPr>
              <a:t> to equipment and </a:t>
            </a:r>
            <a:r>
              <a:rPr lang="en-US" sz="3200" b="1" dirty="0">
                <a:solidFill>
                  <a:prstClr val="black"/>
                </a:solidFill>
              </a:rPr>
              <a:t>buildings</a:t>
            </a:r>
            <a:r>
              <a:rPr lang="en-US" sz="3200" dirty="0">
                <a:solidFill>
                  <a:prstClr val="black"/>
                </a:solidFill>
              </a:rPr>
              <a:t> when possible, and desirable.   </a:t>
            </a:r>
            <a:endParaRPr lang="en-US" sz="3200" b="1" dirty="0">
              <a:solidFill>
                <a:srgbClr val="44546A"/>
              </a:solidFill>
            </a:endParaRP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43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8686800" cy="5562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 Model for an </a:t>
            </a:r>
            <a:r>
              <a:rPr lang="en-US" sz="2800" b="1" dirty="0" smtClean="0">
                <a:solidFill>
                  <a:schemeClr val="tx2"/>
                </a:solidFill>
              </a:rPr>
              <a:t>Institutional Incident Response System</a:t>
            </a: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400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for Incident Management</a:t>
            </a:r>
            <a:endParaRPr lang="en-US" dirty="0"/>
          </a:p>
        </p:txBody>
      </p:sp>
      <p:grpSp>
        <p:nvGrpSpPr>
          <p:cNvPr id="4" name="Group 19"/>
          <p:cNvGrpSpPr/>
          <p:nvPr/>
        </p:nvGrpSpPr>
        <p:grpSpPr>
          <a:xfrm>
            <a:off x="1524000" y="2057400"/>
            <a:ext cx="6096000" cy="4267200"/>
            <a:chOff x="762000" y="2057400"/>
            <a:chExt cx="6096000" cy="4267200"/>
          </a:xfrm>
        </p:grpSpPr>
        <p:sp>
          <p:nvSpPr>
            <p:cNvPr id="30" name="Rectangle 29"/>
            <p:cNvSpPr/>
            <p:nvPr/>
          </p:nvSpPr>
          <p:spPr>
            <a:xfrm>
              <a:off x="762000" y="2057400"/>
              <a:ext cx="6096000" cy="426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4953000"/>
              <a:ext cx="5638800" cy="1143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Alert, Assessment, and Mobilization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5100" y="3924300"/>
              <a:ext cx="2209800" cy="533400"/>
            </a:xfrm>
            <a:prstGeom prst="rect">
              <a:avLst/>
            </a:prstGeom>
            <a:gradFill>
              <a:gsLst>
                <a:gs pos="0">
                  <a:srgbClr val="FFCC00"/>
                </a:gs>
                <a:gs pos="80000">
                  <a:srgbClr val="FFFF00"/>
                </a:gs>
                <a:gs pos="100000">
                  <a:srgbClr val="FFFF00"/>
                </a:gs>
              </a:gsLst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Incident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990600" y="2286000"/>
              <a:ext cx="5638800" cy="1143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Planning and Preparation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3" idx="2"/>
              <a:endCxn id="8" idx="0"/>
            </p:cNvCxnSpPr>
            <p:nvPr/>
          </p:nvCxnSpPr>
          <p:spPr>
            <a:xfrm>
              <a:off x="3810000" y="3429000"/>
              <a:ext cx="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14" idx="0"/>
            </p:cNvCxnSpPr>
            <p:nvPr/>
          </p:nvCxnSpPr>
          <p:spPr>
            <a:xfrm>
              <a:off x="3810000" y="4457700"/>
              <a:ext cx="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13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versus Emergency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203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An </a:t>
            </a:r>
            <a:r>
              <a:rPr lang="en-US" sz="3200" b="1" dirty="0" smtClean="0">
                <a:solidFill>
                  <a:schemeClr val="tx2"/>
                </a:solidFill>
              </a:rPr>
              <a:t>incident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an event that is likely to have adverse consequences.</a:t>
            </a: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dirty="0" smtClean="0"/>
              <a:t>An </a:t>
            </a:r>
            <a:r>
              <a:rPr lang="en-US" sz="3200" b="1" dirty="0" smtClean="0">
                <a:solidFill>
                  <a:schemeClr val="tx2"/>
                </a:solidFill>
              </a:rPr>
              <a:t>emergency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an </a:t>
            </a:r>
            <a:r>
              <a:rPr lang="en-US" sz="3200" b="1" dirty="0" smtClean="0"/>
              <a:t>incident</a:t>
            </a:r>
            <a:r>
              <a:rPr lang="en-US" sz="3200" dirty="0" smtClean="0"/>
              <a:t> that requires an immediate response.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07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dirty="0" smtClean="0"/>
              <a:t>earning outcomes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686800" cy="381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9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3200" dirty="0" smtClean="0">
                <a:solidFill>
                  <a:schemeClr val="tx2"/>
                </a:solidFill>
              </a:rPr>
              <a:t>At the end of this topic, you should be able to:</a:t>
            </a:r>
          </a:p>
          <a:p>
            <a:endParaRPr lang="en-US" sz="3200" b="1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Discuss the basic theory of the </a:t>
            </a:r>
            <a:r>
              <a:rPr lang="en-US" sz="3200" b="1" dirty="0">
                <a:solidFill>
                  <a:srgbClr val="C00000"/>
                </a:solidFill>
              </a:rPr>
              <a:t>Incident Response Systems</a:t>
            </a:r>
            <a:r>
              <a:rPr lang="en-US" sz="3200" dirty="0"/>
              <a:t> </a:t>
            </a:r>
            <a:r>
              <a:rPr lang="en-US" sz="3200" dirty="0" smtClean="0"/>
              <a:t>for </a:t>
            </a:r>
            <a:r>
              <a:rPr lang="en-US" sz="3200" b="1" dirty="0" smtClean="0">
                <a:solidFill>
                  <a:srgbClr val="7030A0"/>
                </a:solidFill>
              </a:rPr>
              <a:t>laboratory personnel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rgbClr val="7030A0"/>
                </a:solidFill>
              </a:rPr>
              <a:t>managers.</a:t>
            </a:r>
            <a:r>
              <a:rPr lang="en-US" sz="3200" dirty="0" smtClean="0"/>
              <a:t>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785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dirty="0" smtClean="0"/>
              <a:t>Types of Emergencies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Biological (bacterial, viral, toxin spills, exposure,  leaks, theft, flu-pandemic, influenza etc..)</a:t>
            </a:r>
          </a:p>
          <a:p>
            <a:pPr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Chemical (spill, exposure, </a:t>
            </a:r>
            <a:r>
              <a:rPr lang="en-US" dirty="0" smtClean="0"/>
              <a:t>leaks, </a:t>
            </a:r>
            <a:r>
              <a:rPr lang="en-US" dirty="0"/>
              <a:t>thefts..) </a:t>
            </a:r>
          </a:p>
          <a:p>
            <a:pPr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Fire/explosion </a:t>
            </a:r>
            <a:r>
              <a:rPr lang="en-US" dirty="0" smtClean="0"/>
              <a:t>(electrical, inflammables, arson)</a:t>
            </a:r>
            <a:endParaRPr lang="en-US" dirty="0"/>
          </a:p>
          <a:p>
            <a:pPr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Medical emergencies/Personal </a:t>
            </a:r>
            <a:r>
              <a:rPr lang="en-US" dirty="0"/>
              <a:t>Injuries (work, or h</a:t>
            </a:r>
            <a:r>
              <a:rPr lang="en-US" dirty="0" smtClean="0"/>
              <a:t>ealth-related </a:t>
            </a:r>
            <a:r>
              <a:rPr lang="en-US" dirty="0"/>
              <a:t>i.e. </a:t>
            </a:r>
            <a:r>
              <a:rPr lang="en-US" dirty="0" smtClean="0"/>
              <a:t>heart</a:t>
            </a:r>
            <a:r>
              <a:rPr lang="en-US" dirty="0"/>
              <a:t>, </a:t>
            </a:r>
            <a:r>
              <a:rPr lang="en-US" dirty="0" smtClean="0"/>
              <a:t>diabetes</a:t>
            </a:r>
            <a:r>
              <a:rPr lang="en-US" dirty="0"/>
              <a:t>, </a:t>
            </a:r>
            <a:r>
              <a:rPr lang="en-US" dirty="0" smtClean="0"/>
              <a:t>allergy </a:t>
            </a:r>
            <a:r>
              <a:rPr lang="en-US" dirty="0"/>
              <a:t>problems)</a:t>
            </a:r>
          </a:p>
          <a:p>
            <a:pPr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Threats (bombs, weapons use…)</a:t>
            </a:r>
          </a:p>
          <a:p>
            <a:pPr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Weather (tornadoes, power outages, </a:t>
            </a:r>
            <a:r>
              <a:rPr lang="en-US" dirty="0" smtClean="0"/>
              <a:t>flooding, lightening)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80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203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7030A0"/>
                </a:solidFill>
              </a:rPr>
              <a:t>Management</a:t>
            </a:r>
            <a:r>
              <a:rPr lang="en-US" sz="3200" dirty="0" smtClean="0"/>
              <a:t> can decide to what extent resources should be devoted towards </a:t>
            </a:r>
            <a:r>
              <a:rPr lang="en-US" sz="3200" b="1" dirty="0" smtClean="0">
                <a:solidFill>
                  <a:schemeClr val="tx2"/>
                </a:solidFill>
              </a:rPr>
              <a:t>plans and preparation </a:t>
            </a:r>
            <a:r>
              <a:rPr lang="en-US" sz="3200" dirty="0" smtClean="0"/>
              <a:t>for relatively minor incidents.</a:t>
            </a:r>
            <a:r>
              <a:rPr lang="en-US" sz="3200" b="1" dirty="0" smtClean="0">
                <a:solidFill>
                  <a:schemeClr val="tx2"/>
                </a:solidFill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However, small </a:t>
            </a:r>
            <a:r>
              <a:rPr lang="en-US" sz="3200" b="1" dirty="0">
                <a:solidFill>
                  <a:srgbClr val="44546A"/>
                </a:solidFill>
              </a:rPr>
              <a:t>incidents</a:t>
            </a:r>
            <a:r>
              <a:rPr lang="en-US" sz="3200" dirty="0">
                <a:solidFill>
                  <a:srgbClr val="44546A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can lead to large </a:t>
            </a:r>
            <a:r>
              <a:rPr lang="en-US" sz="3200" dirty="0" smtClean="0">
                <a:solidFill>
                  <a:prstClr val="black"/>
                </a:solidFill>
              </a:rPr>
              <a:t>ones.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Large </a:t>
            </a:r>
            <a:r>
              <a:rPr lang="en-US" sz="3200" b="1" dirty="0" smtClean="0">
                <a:solidFill>
                  <a:schemeClr val="tx2"/>
                </a:solidFill>
              </a:rPr>
              <a:t>incidents</a:t>
            </a:r>
            <a:r>
              <a:rPr lang="en-US" sz="3200" dirty="0" smtClean="0"/>
              <a:t> are </a:t>
            </a:r>
            <a:r>
              <a:rPr lang="en-US" sz="3200" b="1" dirty="0" smtClean="0">
                <a:solidFill>
                  <a:schemeClr val="tx2"/>
                </a:solidFill>
              </a:rPr>
              <a:t>emergencies</a:t>
            </a:r>
            <a:r>
              <a:rPr lang="en-US" sz="3200" dirty="0"/>
              <a:t> </a:t>
            </a:r>
            <a:r>
              <a:rPr lang="en-US" sz="3200" dirty="0" smtClean="0"/>
              <a:t>and require </a:t>
            </a:r>
            <a:r>
              <a:rPr lang="en-US" sz="3200" dirty="0"/>
              <a:t>an immediate </a:t>
            </a:r>
            <a:r>
              <a:rPr lang="en-US" sz="3200" dirty="0" smtClean="0"/>
              <a:t>response. These must be well planned and prepared for.</a:t>
            </a:r>
            <a:endParaRPr lang="en-US" sz="3200" dirty="0"/>
          </a:p>
          <a:p>
            <a:pPr lvl="0"/>
            <a:endParaRPr lang="en-US" sz="3200" b="1" dirty="0">
              <a:solidFill>
                <a:srgbClr val="44546A"/>
              </a:solidFill>
            </a:endParaRPr>
          </a:p>
          <a:p>
            <a:pPr>
              <a:buNone/>
            </a:pP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203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dirty="0" smtClean="0"/>
              <a:t>Determining  what constitutes a </a:t>
            </a:r>
            <a:r>
              <a:rPr lang="en-US" sz="3200" b="1" dirty="0" smtClean="0"/>
              <a:t>small</a:t>
            </a:r>
            <a:r>
              <a:rPr lang="en-US" sz="3200" dirty="0" smtClean="0"/>
              <a:t> versus a </a:t>
            </a:r>
            <a:r>
              <a:rPr lang="en-US" sz="3200" b="1" dirty="0" smtClean="0"/>
              <a:t>large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/>
                </a:solidFill>
              </a:rPr>
              <a:t>incident </a:t>
            </a:r>
            <a:r>
              <a:rPr lang="en-US" sz="3200" dirty="0" smtClean="0"/>
              <a:t>depends on the </a:t>
            </a:r>
            <a:r>
              <a:rPr lang="en-US" sz="3200" b="1" dirty="0" smtClean="0"/>
              <a:t>institution</a:t>
            </a:r>
            <a:r>
              <a:rPr lang="en-US" sz="3200" dirty="0" smtClean="0"/>
              <a:t> as well as regulatory policies. </a:t>
            </a:r>
          </a:p>
          <a:p>
            <a:pPr lvl="0"/>
            <a:endParaRPr lang="en-US" sz="3200" dirty="0" smtClean="0">
              <a:solidFill>
                <a:prstClr val="black"/>
              </a:solidFill>
            </a:endParaRPr>
          </a:p>
          <a:p>
            <a:pPr lvl="0"/>
            <a:r>
              <a:rPr lang="en-US" sz="3200" dirty="0" smtClean="0">
                <a:solidFill>
                  <a:prstClr val="black"/>
                </a:solidFill>
              </a:rPr>
              <a:t>An emergency response is often part of a </a:t>
            </a:r>
            <a:r>
              <a:rPr lang="en-US" sz="3200" b="1" dirty="0">
                <a:solidFill>
                  <a:prstClr val="black"/>
                </a:solidFill>
              </a:rPr>
              <a:t>larger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Incident Response System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495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8686800" cy="5562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 Model for an </a:t>
            </a:r>
            <a:r>
              <a:rPr lang="en-US" sz="2800" b="1" dirty="0" smtClean="0">
                <a:solidFill>
                  <a:schemeClr val="tx2"/>
                </a:solidFill>
              </a:rPr>
              <a:t>Institutional Incident Response System</a:t>
            </a: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"/>
            <a:ext cx="6934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for Incident Management</a:t>
            </a:r>
            <a:endParaRPr lang="en-US" dirty="0"/>
          </a:p>
        </p:txBody>
      </p:sp>
      <p:grpSp>
        <p:nvGrpSpPr>
          <p:cNvPr id="4" name="Group 19"/>
          <p:cNvGrpSpPr/>
          <p:nvPr/>
        </p:nvGrpSpPr>
        <p:grpSpPr>
          <a:xfrm>
            <a:off x="1524000" y="2057400"/>
            <a:ext cx="6096000" cy="4267200"/>
            <a:chOff x="762000" y="2057400"/>
            <a:chExt cx="6096000" cy="4267200"/>
          </a:xfrm>
        </p:grpSpPr>
        <p:sp>
          <p:nvSpPr>
            <p:cNvPr id="30" name="Rectangle 29"/>
            <p:cNvSpPr/>
            <p:nvPr/>
          </p:nvSpPr>
          <p:spPr>
            <a:xfrm>
              <a:off x="762000" y="2057400"/>
              <a:ext cx="6096000" cy="426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4953000"/>
              <a:ext cx="5638800" cy="1143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Alert, Assessment, and Mobilization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5100" y="3924300"/>
              <a:ext cx="2209800" cy="533400"/>
            </a:xfrm>
            <a:prstGeom prst="rect">
              <a:avLst/>
            </a:prstGeom>
            <a:gradFill>
              <a:gsLst>
                <a:gs pos="0">
                  <a:srgbClr val="FFCC00"/>
                </a:gs>
                <a:gs pos="80000">
                  <a:srgbClr val="FFFF00"/>
                </a:gs>
                <a:gs pos="100000">
                  <a:srgbClr val="FFFF00"/>
                </a:gs>
              </a:gsLst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Incident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990600" y="2286000"/>
              <a:ext cx="5638800" cy="1143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Planning and Preparation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3" idx="2"/>
              <a:endCxn id="8" idx="0"/>
            </p:cNvCxnSpPr>
            <p:nvPr/>
          </p:nvCxnSpPr>
          <p:spPr>
            <a:xfrm>
              <a:off x="3810000" y="3429000"/>
              <a:ext cx="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14" idx="0"/>
            </p:cNvCxnSpPr>
            <p:nvPr/>
          </p:nvCxnSpPr>
          <p:spPr>
            <a:xfrm>
              <a:off x="3810000" y="4457700"/>
              <a:ext cx="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40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8686800" cy="5562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6600"/>
                </a:solidFill>
              </a:rPr>
              <a:t>Question: </a:t>
            </a:r>
            <a:r>
              <a:rPr lang="en-US" sz="2800" b="1" dirty="0" smtClean="0">
                <a:solidFill>
                  <a:schemeClr val="tx2"/>
                </a:solidFill>
              </a:rPr>
              <a:t>What might be missing here?</a:t>
            </a: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400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for Incident Management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2057400"/>
            <a:ext cx="6096000" cy="4267200"/>
            <a:chOff x="762000" y="2057400"/>
            <a:chExt cx="6096000" cy="4267200"/>
          </a:xfrm>
        </p:grpSpPr>
        <p:sp>
          <p:nvSpPr>
            <p:cNvPr id="30" name="Rectangle 29"/>
            <p:cNvSpPr/>
            <p:nvPr/>
          </p:nvSpPr>
          <p:spPr>
            <a:xfrm>
              <a:off x="762000" y="2057400"/>
              <a:ext cx="6096000" cy="426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4953000"/>
              <a:ext cx="5638800" cy="1143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Alert, Assessment, and Mobilization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5100" y="3924300"/>
              <a:ext cx="2209800" cy="533400"/>
            </a:xfrm>
            <a:prstGeom prst="rect">
              <a:avLst/>
            </a:prstGeom>
            <a:gradFill>
              <a:gsLst>
                <a:gs pos="0">
                  <a:srgbClr val="FFCC00"/>
                </a:gs>
                <a:gs pos="80000">
                  <a:srgbClr val="FFFF00"/>
                </a:gs>
                <a:gs pos="100000">
                  <a:srgbClr val="FFFF00"/>
                </a:gs>
              </a:gsLst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Incident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990600" y="2286000"/>
              <a:ext cx="5638800" cy="1143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Planning and Preparation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3" idx="2"/>
              <a:endCxn id="8" idx="0"/>
            </p:cNvCxnSpPr>
            <p:nvPr/>
          </p:nvCxnSpPr>
          <p:spPr>
            <a:xfrm>
              <a:off x="3810000" y="3429000"/>
              <a:ext cx="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14" idx="0"/>
            </p:cNvCxnSpPr>
            <p:nvPr/>
          </p:nvCxnSpPr>
          <p:spPr>
            <a:xfrm>
              <a:off x="3810000" y="4457700"/>
              <a:ext cx="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smtClean="0"/>
              <a:t>How does one make sure an </a:t>
            </a:r>
            <a:r>
              <a:rPr lang="en-US" sz="3200" b="1" dirty="0" smtClean="0">
                <a:solidFill>
                  <a:srgbClr val="C00000"/>
                </a:solidFill>
              </a:rPr>
              <a:t>Incident Response System </a:t>
            </a:r>
            <a:r>
              <a:rPr lang="en-US" sz="3200" dirty="0" smtClean="0"/>
              <a:t>is actually working?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smtClean="0"/>
              <a:t>One way is by conducting </a:t>
            </a:r>
            <a:r>
              <a:rPr lang="en-US" sz="3200" b="1" dirty="0" smtClean="0">
                <a:solidFill>
                  <a:schemeClr val="tx2"/>
                </a:solidFill>
              </a:rPr>
              <a:t>drills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17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Drills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allow an </a:t>
            </a:r>
            <a:r>
              <a:rPr lang="en-US" sz="3200" b="1" dirty="0" smtClean="0">
                <a:solidFill>
                  <a:srgbClr val="C00000"/>
                </a:solidFill>
              </a:rPr>
              <a:t>Incident Response System </a:t>
            </a:r>
            <a:r>
              <a:rPr lang="en-US" sz="3200" dirty="0" smtClean="0"/>
              <a:t>to be tested by going through an </a:t>
            </a:r>
            <a:r>
              <a:rPr lang="en-US" sz="3200" b="1" dirty="0" smtClean="0">
                <a:solidFill>
                  <a:schemeClr val="tx2"/>
                </a:solidFill>
              </a:rPr>
              <a:t>alert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/>
                </a:solidFill>
              </a:rPr>
              <a:t>assessment</a:t>
            </a:r>
            <a:r>
              <a:rPr lang="en-US" sz="3200" dirty="0" smtClean="0"/>
              <a:t>, and </a:t>
            </a:r>
            <a:r>
              <a:rPr lang="en-US" sz="3200" b="1" dirty="0" smtClean="0">
                <a:solidFill>
                  <a:schemeClr val="tx2"/>
                </a:solidFill>
              </a:rPr>
              <a:t>response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process to a fictional </a:t>
            </a:r>
            <a:r>
              <a:rPr lang="en-US" sz="3200" b="1" dirty="0" smtClean="0">
                <a:solidFill>
                  <a:schemeClr val="tx2"/>
                </a:solidFill>
              </a:rPr>
              <a:t>incident</a:t>
            </a:r>
            <a:r>
              <a:rPr lang="en-US" sz="3200" dirty="0" smtClean="0"/>
              <a:t>.</a:t>
            </a:r>
          </a:p>
          <a:p>
            <a:pPr>
              <a:buNone/>
            </a:pPr>
            <a:endParaRPr lang="en-US" sz="3200" dirty="0"/>
          </a:p>
          <a:p>
            <a:pPr lvl="0"/>
            <a:r>
              <a:rPr lang="en-US" sz="3200" b="1" dirty="0">
                <a:solidFill>
                  <a:srgbClr val="44546A"/>
                </a:solidFill>
              </a:rPr>
              <a:t>Drills</a:t>
            </a:r>
            <a:r>
              <a:rPr lang="en-US" sz="3200" dirty="0">
                <a:solidFill>
                  <a:srgbClr val="44546A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allow one to verify whether a system is prepared to respond adequately to an </a:t>
            </a:r>
            <a:r>
              <a:rPr lang="en-US" sz="3200" b="1" dirty="0">
                <a:solidFill>
                  <a:srgbClr val="44546A"/>
                </a:solidFill>
              </a:rPr>
              <a:t>incident</a:t>
            </a:r>
            <a:r>
              <a:rPr lang="en-US" sz="3200" dirty="0">
                <a:solidFill>
                  <a:prstClr val="black"/>
                </a:solidFill>
              </a:rPr>
              <a:t>, without actually putting a </a:t>
            </a:r>
            <a:r>
              <a:rPr lang="en-US" sz="3200" b="1" dirty="0">
                <a:solidFill>
                  <a:prstClr val="black"/>
                </a:solidFill>
              </a:rPr>
              <a:t>facility</a:t>
            </a:r>
            <a:r>
              <a:rPr lang="en-US" sz="3200" dirty="0">
                <a:solidFill>
                  <a:prstClr val="black"/>
                </a:solidFill>
              </a:rPr>
              <a:t> and its </a:t>
            </a:r>
            <a:r>
              <a:rPr lang="en-US" sz="3200" b="1" dirty="0">
                <a:solidFill>
                  <a:srgbClr val="7030A0"/>
                </a:solidFill>
              </a:rPr>
              <a:t>personnel</a:t>
            </a:r>
            <a:r>
              <a:rPr lang="en-US" sz="3200" dirty="0">
                <a:solidFill>
                  <a:prstClr val="black"/>
                </a:solidFill>
              </a:rPr>
              <a:t> at risk.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73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6324600" cy="1143000"/>
          </a:xfrm>
        </p:spPr>
        <p:txBody>
          <a:bodyPr>
            <a:noAutofit/>
          </a:bodyPr>
          <a:lstStyle/>
          <a:p>
            <a:r>
              <a:rPr lang="en-US" sz="3500" dirty="0" smtClean="0"/>
              <a:t>Incident Response Systems</a:t>
            </a:r>
            <a:endParaRPr lang="en-US" sz="3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Along with </a:t>
            </a:r>
            <a:r>
              <a:rPr lang="en-US" sz="3200" b="1" dirty="0" smtClean="0">
                <a:solidFill>
                  <a:schemeClr val="tx2"/>
                </a:solidFill>
              </a:rPr>
              <a:t>incidents</a:t>
            </a:r>
            <a:r>
              <a:rPr lang="en-US" sz="3200" dirty="0" smtClean="0"/>
              <a:t>, simulated events in </a:t>
            </a:r>
            <a:r>
              <a:rPr lang="en-US" sz="3200" b="1" dirty="0" smtClean="0">
                <a:solidFill>
                  <a:schemeClr val="tx2"/>
                </a:solidFill>
              </a:rPr>
              <a:t>drills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are what an </a:t>
            </a:r>
            <a:r>
              <a:rPr lang="en-US" sz="3200" b="1" dirty="0" smtClean="0">
                <a:solidFill>
                  <a:srgbClr val="C00000"/>
                </a:solidFill>
              </a:rPr>
              <a:t>Incident Response System </a:t>
            </a:r>
            <a:r>
              <a:rPr lang="en-US" sz="3200" b="1" dirty="0" smtClean="0"/>
              <a:t>plans</a:t>
            </a:r>
            <a:r>
              <a:rPr lang="en-US" sz="3200" dirty="0" smtClean="0"/>
              <a:t> and </a:t>
            </a:r>
            <a:r>
              <a:rPr lang="en-US" sz="3200" b="1" dirty="0" smtClean="0"/>
              <a:t>prepares</a:t>
            </a:r>
            <a:r>
              <a:rPr lang="en-US" sz="3200" dirty="0" smtClean="0"/>
              <a:t> for, </a:t>
            </a:r>
            <a:r>
              <a:rPr lang="en-US" sz="3200" b="1" dirty="0" smtClean="0"/>
              <a:t>alerts</a:t>
            </a:r>
            <a:r>
              <a:rPr lang="en-US" sz="3200" dirty="0" smtClean="0"/>
              <a:t> to, </a:t>
            </a:r>
            <a:r>
              <a:rPr lang="en-US" sz="3200" b="1" dirty="0" smtClean="0"/>
              <a:t>assesses</a:t>
            </a:r>
            <a:r>
              <a:rPr lang="en-US" sz="3200" dirty="0" smtClean="0"/>
              <a:t>, and </a:t>
            </a:r>
            <a:r>
              <a:rPr lang="en-US" sz="3200" b="1" dirty="0" smtClean="0"/>
              <a:t>mobilizes</a:t>
            </a:r>
            <a:r>
              <a:rPr lang="en-US" sz="3200" dirty="0" smtClean="0"/>
              <a:t> in response towards. 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Planning and Preparation</a:t>
            </a: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Incident and Drills</a:t>
            </a: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Alert, Assessment, and Mobilization</a:t>
            </a:r>
          </a:p>
          <a:p>
            <a:pPr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0" y="38862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5638800"/>
            <a:ext cx="609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6200" y="4724400"/>
            <a:ext cx="1219200" cy="533400"/>
            <a:chOff x="3886200" y="4724400"/>
            <a:chExt cx="1219200" cy="533400"/>
          </a:xfrm>
        </p:grpSpPr>
        <p:sp>
          <p:nvSpPr>
            <p:cNvPr id="6" name="Rectangle 5"/>
            <p:cNvSpPr/>
            <p:nvPr/>
          </p:nvSpPr>
          <p:spPr>
            <a:xfrm>
              <a:off x="3886200" y="4724400"/>
              <a:ext cx="609600" cy="533400"/>
            </a:xfrm>
            <a:prstGeom prst="rect">
              <a:avLst/>
            </a:prstGeom>
            <a:gradFill>
              <a:gsLst>
                <a:gs pos="0">
                  <a:srgbClr val="FFCC00"/>
                </a:gs>
                <a:gs pos="80000">
                  <a:srgbClr val="FFFF00"/>
                </a:gs>
                <a:gs pos="100000">
                  <a:srgbClr val="FFFF00"/>
                </a:gs>
              </a:gsLst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95800" y="4724400"/>
              <a:ext cx="609600" cy="53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2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8686800" cy="5562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 Model for an </a:t>
            </a:r>
            <a:r>
              <a:rPr lang="en-US" sz="2800" b="1" dirty="0" smtClean="0">
                <a:solidFill>
                  <a:schemeClr val="tx2"/>
                </a:solidFill>
              </a:rPr>
              <a:t>Institutional Incident Response System</a:t>
            </a: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400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for Incident Management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0" y="2057400"/>
            <a:ext cx="6096000" cy="426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1752600" y="4953000"/>
            <a:ext cx="5638800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Alert, Assessment, and Mobilization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52600" y="2286000"/>
            <a:ext cx="56388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Planning and Preparation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32" idx="2"/>
            <a:endCxn id="23" idx="0"/>
          </p:cNvCxnSpPr>
          <p:nvPr/>
        </p:nvCxnSpPr>
        <p:spPr>
          <a:xfrm>
            <a:off x="4019550" y="4419600"/>
            <a:ext cx="5524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Group 20"/>
          <p:cNvGrpSpPr/>
          <p:nvPr/>
        </p:nvGrpSpPr>
        <p:grpSpPr>
          <a:xfrm>
            <a:off x="3467100" y="3886200"/>
            <a:ext cx="2209800" cy="533400"/>
            <a:chOff x="3467100" y="3886200"/>
            <a:chExt cx="2209800" cy="533400"/>
          </a:xfrm>
        </p:grpSpPr>
        <p:sp>
          <p:nvSpPr>
            <p:cNvPr id="32" name="Rectangle 31"/>
            <p:cNvSpPr/>
            <p:nvPr/>
          </p:nvSpPr>
          <p:spPr>
            <a:xfrm>
              <a:off x="3467100" y="3886200"/>
              <a:ext cx="1104900" cy="533400"/>
            </a:xfrm>
            <a:prstGeom prst="rect">
              <a:avLst/>
            </a:prstGeom>
            <a:gradFill>
              <a:gsLst>
                <a:gs pos="0">
                  <a:srgbClr val="FFCC00"/>
                </a:gs>
                <a:gs pos="80000">
                  <a:srgbClr val="FFFF00"/>
                </a:gs>
                <a:gs pos="100000">
                  <a:srgbClr val="FFFF00"/>
                </a:gs>
              </a:gsLst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Incident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72000" y="3886200"/>
              <a:ext cx="1104900" cy="53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Drill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Straight Arrow Connector 30"/>
          <p:cNvCxnSpPr>
            <a:stCxn id="24" idx="2"/>
            <a:endCxn id="33" idx="0"/>
          </p:cNvCxnSpPr>
          <p:nvPr/>
        </p:nvCxnSpPr>
        <p:spPr>
          <a:xfrm>
            <a:off x="4572000" y="3429000"/>
            <a:ext cx="5524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4" idx="2"/>
            <a:endCxn id="32" idx="0"/>
          </p:cNvCxnSpPr>
          <p:nvPr/>
        </p:nvCxnSpPr>
        <p:spPr>
          <a:xfrm flipH="1">
            <a:off x="4019550" y="3429000"/>
            <a:ext cx="5524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3" idx="2"/>
            <a:endCxn id="23" idx="0"/>
          </p:cNvCxnSpPr>
          <p:nvPr/>
        </p:nvCxnSpPr>
        <p:spPr>
          <a:xfrm flipH="1">
            <a:off x="4572000" y="4419600"/>
            <a:ext cx="5524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2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Alerting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the process of identifying an </a:t>
            </a:r>
            <a:r>
              <a:rPr lang="en-US" sz="3200" b="1" dirty="0" smtClean="0"/>
              <a:t>incident</a:t>
            </a:r>
            <a:r>
              <a:rPr lang="en-US" sz="3200" dirty="0" smtClean="0"/>
              <a:t> as it is occurring, or after it has occurred, and using that information to generate a response.</a:t>
            </a:r>
          </a:p>
          <a:p>
            <a:pPr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rgbClr val="FF6600"/>
                </a:solidFill>
              </a:rPr>
              <a:t>Questions:</a:t>
            </a:r>
          </a:p>
          <a:p>
            <a:pPr>
              <a:buNone/>
            </a:pPr>
            <a:r>
              <a:rPr lang="en-US" sz="3200" dirty="0" smtClean="0"/>
              <a:t>What are some ways one could </a:t>
            </a:r>
            <a:r>
              <a:rPr lang="en-US" sz="3200" b="1" dirty="0" smtClean="0">
                <a:solidFill>
                  <a:schemeClr val="tx2"/>
                </a:solidFill>
              </a:rPr>
              <a:t>alert</a:t>
            </a:r>
            <a:r>
              <a:rPr lang="en-US" sz="3200" dirty="0" smtClean="0"/>
              <a:t>?</a:t>
            </a:r>
          </a:p>
          <a:p>
            <a:pPr>
              <a:buNone/>
            </a:pPr>
            <a:r>
              <a:rPr lang="en-US" sz="3200" b="1" dirty="0" smtClean="0"/>
              <a:t>Who</a:t>
            </a:r>
            <a:r>
              <a:rPr lang="en-US" sz="3200" dirty="0" smtClean="0"/>
              <a:t> would you </a:t>
            </a:r>
            <a:r>
              <a:rPr lang="en-US" sz="3200" b="1" dirty="0" smtClean="0">
                <a:solidFill>
                  <a:schemeClr val="tx2"/>
                </a:solidFill>
              </a:rPr>
              <a:t>alert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Brief Introduction</a:t>
            </a:r>
          </a:p>
          <a:p>
            <a:r>
              <a:rPr lang="en-US" dirty="0" smtClean="0"/>
              <a:t>What is an Incident Response System?</a:t>
            </a:r>
          </a:p>
          <a:p>
            <a:r>
              <a:rPr lang="en-US" dirty="0" smtClean="0"/>
              <a:t>Planning and Preparation</a:t>
            </a:r>
          </a:p>
          <a:p>
            <a:r>
              <a:rPr lang="en-US" dirty="0" smtClean="0"/>
              <a:t>Incidents and Drills</a:t>
            </a:r>
          </a:p>
          <a:p>
            <a:r>
              <a:rPr lang="en-US" dirty="0" smtClean="0"/>
              <a:t>Alert, Assessment, and Mobilization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Outside Coordination</a:t>
            </a:r>
          </a:p>
          <a:p>
            <a:r>
              <a:rPr lang="en-US" dirty="0" smtClean="0"/>
              <a:t>REVIEW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dirty="0" smtClean="0"/>
              <a:t>An institution’s </a:t>
            </a:r>
            <a:r>
              <a:rPr lang="en-US" sz="3200" b="1" dirty="0" smtClean="0">
                <a:solidFill>
                  <a:schemeClr val="tx2"/>
                </a:solidFill>
              </a:rPr>
              <a:t>incident response plan</a:t>
            </a:r>
            <a:r>
              <a:rPr lang="en-US" sz="3200" dirty="0" smtClean="0"/>
              <a:t>, as developed by </a:t>
            </a:r>
            <a:r>
              <a:rPr lang="en-US" sz="3200" b="1" dirty="0" smtClean="0">
                <a:solidFill>
                  <a:srgbClr val="7030A0"/>
                </a:solidFill>
              </a:rPr>
              <a:t>management</a:t>
            </a:r>
            <a:r>
              <a:rPr lang="en-US" sz="3200" dirty="0" smtClean="0"/>
              <a:t>, should address </a:t>
            </a:r>
            <a:r>
              <a:rPr lang="en-US" sz="3200" b="1" dirty="0" smtClean="0">
                <a:solidFill>
                  <a:schemeClr val="tx2"/>
                </a:solidFill>
              </a:rPr>
              <a:t>procedures </a:t>
            </a:r>
            <a:r>
              <a:rPr lang="en-US" sz="3200" dirty="0" smtClean="0"/>
              <a:t>for</a:t>
            </a:r>
            <a:r>
              <a:rPr lang="en-US" sz="3200" b="1" dirty="0" smtClean="0">
                <a:solidFill>
                  <a:schemeClr val="tx2"/>
                </a:solidFill>
              </a:rPr>
              <a:t> alerting </a:t>
            </a:r>
            <a:r>
              <a:rPr lang="en-US" sz="3200" dirty="0" smtClean="0"/>
              <a:t>appropriate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personnel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in the event of an </a:t>
            </a:r>
            <a:r>
              <a:rPr lang="en-US" sz="3200" b="1" dirty="0" smtClean="0">
                <a:solidFill>
                  <a:schemeClr val="tx2"/>
                </a:solidFill>
              </a:rPr>
              <a:t>incident</a:t>
            </a:r>
            <a:r>
              <a:rPr lang="en-US" sz="3200" dirty="0" smtClean="0"/>
              <a:t>.</a:t>
            </a:r>
          </a:p>
          <a:p>
            <a:pPr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8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b="1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sz="3200" b="1" dirty="0" smtClean="0">
              <a:solidFill>
                <a:srgbClr val="FF6600"/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rgbClr val="FF6600"/>
                </a:solidFill>
              </a:rPr>
              <a:t>Question:  </a:t>
            </a:r>
            <a:r>
              <a:rPr lang="en-US" sz="3200" dirty="0" smtClean="0"/>
              <a:t>How would one determine whether </a:t>
            </a:r>
            <a:r>
              <a:rPr lang="en-US" sz="3200" b="1" dirty="0" smtClean="0">
                <a:solidFill>
                  <a:schemeClr val="tx2"/>
                </a:solidFill>
              </a:rPr>
              <a:t>alerting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should occur during an </a:t>
            </a:r>
            <a:r>
              <a:rPr lang="en-US" sz="3200" b="1" dirty="0" smtClean="0"/>
              <a:t>incident</a:t>
            </a:r>
            <a:r>
              <a:rPr lang="en-US" sz="3200" dirty="0" smtClean="0"/>
              <a:t>, or after the </a:t>
            </a:r>
            <a:r>
              <a:rPr lang="en-US" sz="3200" b="1" dirty="0" smtClean="0"/>
              <a:t>incident</a:t>
            </a:r>
            <a:r>
              <a:rPr lang="en-US" sz="3200" dirty="0" smtClean="0"/>
              <a:t>?</a:t>
            </a: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In part, the answer to the </a:t>
            </a:r>
            <a:r>
              <a:rPr lang="en-US" sz="3200" dirty="0" smtClean="0">
                <a:solidFill>
                  <a:prstClr val="black"/>
                </a:solidFill>
              </a:rPr>
              <a:t>this </a:t>
            </a:r>
            <a:r>
              <a:rPr lang="en-US" sz="3200" dirty="0">
                <a:solidFill>
                  <a:prstClr val="black"/>
                </a:solidFill>
              </a:rPr>
              <a:t>question is a matter of </a:t>
            </a:r>
            <a:r>
              <a:rPr lang="en-US" sz="3200" b="1" dirty="0">
                <a:solidFill>
                  <a:srgbClr val="44546A"/>
                </a:solidFill>
              </a:rPr>
              <a:t>assessment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802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Assessment </a:t>
            </a:r>
            <a:r>
              <a:rPr lang="en-US" sz="3200" dirty="0" smtClean="0"/>
              <a:t>is the evaluation of the type and severity of an </a:t>
            </a:r>
            <a:r>
              <a:rPr lang="en-US" sz="3200" b="1" dirty="0" smtClean="0"/>
              <a:t>incident</a:t>
            </a:r>
            <a:r>
              <a:rPr lang="en-US" sz="3200" dirty="0" smtClean="0"/>
              <a:t>, in order to determine an appropriate response.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Alerting and Assessment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Alerting </a:t>
            </a:r>
            <a:r>
              <a:rPr lang="en-US" sz="3200" dirty="0" smtClean="0"/>
              <a:t>and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chemeClr val="tx2"/>
                </a:solidFill>
              </a:rPr>
              <a:t>assessment </a:t>
            </a:r>
            <a:r>
              <a:rPr lang="en-US" sz="3200" dirty="0" smtClean="0"/>
              <a:t>provide information as to the existence and nature of a particular </a:t>
            </a:r>
            <a:r>
              <a:rPr lang="en-US" sz="3200" b="1" dirty="0" smtClean="0"/>
              <a:t>incident</a:t>
            </a:r>
            <a:r>
              <a:rPr lang="en-US" sz="3200" dirty="0" smtClean="0"/>
              <a:t>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Some </a:t>
            </a:r>
            <a:r>
              <a:rPr lang="en-US" sz="3200" b="1" dirty="0" smtClean="0"/>
              <a:t>incidents</a:t>
            </a:r>
            <a:r>
              <a:rPr lang="en-US" sz="3200" dirty="0" smtClean="0"/>
              <a:t> are self-resolving, and by the time an </a:t>
            </a:r>
            <a:r>
              <a:rPr lang="en-US" sz="3200" b="1" dirty="0" smtClean="0">
                <a:solidFill>
                  <a:schemeClr val="tx2"/>
                </a:solidFill>
              </a:rPr>
              <a:t>alert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raised and the </a:t>
            </a:r>
            <a:r>
              <a:rPr lang="en-US" sz="3200" b="1" dirty="0" smtClean="0"/>
              <a:t>incident</a:t>
            </a:r>
            <a:r>
              <a:rPr lang="en-US" sz="3200" dirty="0" smtClean="0"/>
              <a:t> is </a:t>
            </a:r>
            <a:r>
              <a:rPr lang="en-US" sz="3200" b="1" dirty="0" smtClean="0">
                <a:solidFill>
                  <a:schemeClr val="tx2"/>
                </a:solidFill>
              </a:rPr>
              <a:t>assessed</a:t>
            </a:r>
            <a:r>
              <a:rPr lang="en-US" sz="3200" dirty="0" smtClean="0"/>
              <a:t>, a specific response may not be needed.</a:t>
            </a:r>
          </a:p>
          <a:p>
            <a:pPr lvl="0"/>
            <a:endParaRPr lang="en-US" sz="3200" dirty="0" smtClean="0">
              <a:solidFill>
                <a:prstClr val="black"/>
              </a:solidFill>
            </a:endParaRPr>
          </a:p>
          <a:p>
            <a:pPr lvl="0"/>
            <a:r>
              <a:rPr lang="en-US" sz="3200" dirty="0" smtClean="0">
                <a:solidFill>
                  <a:prstClr val="black"/>
                </a:solidFill>
              </a:rPr>
              <a:t>However</a:t>
            </a:r>
            <a:r>
              <a:rPr lang="en-US" sz="3200" dirty="0">
                <a:solidFill>
                  <a:prstClr val="black"/>
                </a:solidFill>
              </a:rPr>
              <a:t>, many </a:t>
            </a:r>
            <a:r>
              <a:rPr lang="en-US" sz="3200" b="1" dirty="0">
                <a:solidFill>
                  <a:prstClr val="black"/>
                </a:solidFill>
              </a:rPr>
              <a:t>incidents</a:t>
            </a:r>
            <a:r>
              <a:rPr lang="en-US" sz="3200" dirty="0">
                <a:solidFill>
                  <a:prstClr val="black"/>
                </a:solidFill>
              </a:rPr>
              <a:t> require a specific response in order to be </a:t>
            </a:r>
            <a:r>
              <a:rPr lang="en-US" sz="3200" b="1" dirty="0">
                <a:solidFill>
                  <a:prstClr val="black"/>
                </a:solidFill>
              </a:rPr>
              <a:t>resolved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65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Mobilization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Mobilization </a:t>
            </a:r>
            <a:r>
              <a:rPr lang="en-US" sz="3200" dirty="0" smtClean="0"/>
              <a:t>is the activation of </a:t>
            </a:r>
            <a:r>
              <a:rPr lang="en-US" sz="3200" b="1" dirty="0" smtClean="0">
                <a:solidFill>
                  <a:srgbClr val="7030A0"/>
                </a:solidFill>
              </a:rPr>
              <a:t>personnel</a:t>
            </a:r>
            <a:r>
              <a:rPr lang="en-US" sz="3200" dirty="0" smtClean="0"/>
              <a:t> and use of </a:t>
            </a:r>
            <a:r>
              <a:rPr lang="en-US" sz="3200" b="1" dirty="0" smtClean="0"/>
              <a:t>equipment</a:t>
            </a:r>
            <a:r>
              <a:rPr lang="en-US" sz="3200" dirty="0" smtClean="0"/>
              <a:t> to respond directly to an </a:t>
            </a:r>
            <a:r>
              <a:rPr lang="en-US" sz="3200" b="1" dirty="0" smtClean="0"/>
              <a:t>incident</a:t>
            </a:r>
            <a:r>
              <a:rPr lang="en-US" sz="3200" dirty="0" smtClean="0"/>
              <a:t> and hasten its </a:t>
            </a:r>
            <a:r>
              <a:rPr lang="en-US" sz="3200" b="1" dirty="0" smtClean="0"/>
              <a:t>resolution</a:t>
            </a:r>
            <a:r>
              <a:rPr lang="en-US" sz="3200" dirty="0" smtClean="0"/>
              <a:t>. 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Feedback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is the </a:t>
            </a:r>
            <a:r>
              <a:rPr lang="en-US" sz="3200" dirty="0" smtClean="0"/>
              <a:t>use </a:t>
            </a:r>
            <a:r>
              <a:rPr lang="en-US" sz="3200" dirty="0"/>
              <a:t>of </a:t>
            </a:r>
            <a:r>
              <a:rPr lang="en-US" sz="3200" b="1" dirty="0"/>
              <a:t>information</a:t>
            </a:r>
            <a:r>
              <a:rPr lang="en-US" sz="3200" dirty="0"/>
              <a:t> </a:t>
            </a:r>
            <a:r>
              <a:rPr lang="en-US" sz="3200" dirty="0" smtClean="0"/>
              <a:t>gathered </a:t>
            </a:r>
            <a:r>
              <a:rPr lang="en-US" sz="3200" dirty="0"/>
              <a:t>from </a:t>
            </a:r>
            <a:r>
              <a:rPr lang="en-US" sz="3200" b="1" dirty="0">
                <a:solidFill>
                  <a:schemeClr val="tx2"/>
                </a:solidFill>
              </a:rPr>
              <a:t>drills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tx2"/>
                </a:solidFill>
              </a:rPr>
              <a:t>incidents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to </a:t>
            </a:r>
            <a:r>
              <a:rPr lang="en-US" sz="3200" dirty="0"/>
              <a:t>inform and improve an </a:t>
            </a:r>
            <a:r>
              <a:rPr lang="en-US" sz="3200" b="1" dirty="0">
                <a:solidFill>
                  <a:srgbClr val="C00000"/>
                </a:solidFill>
              </a:rPr>
              <a:t>Incident Response System</a:t>
            </a:r>
            <a:r>
              <a:rPr lang="en-US" sz="3200" dirty="0" smtClean="0"/>
              <a:t>. </a:t>
            </a:r>
          </a:p>
          <a:p>
            <a:pPr>
              <a:buNone/>
            </a:pPr>
            <a:endParaRPr lang="en-US" sz="3200" dirty="0"/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Specifically, </a:t>
            </a:r>
            <a:r>
              <a:rPr lang="en-US" sz="3200" b="1" dirty="0">
                <a:solidFill>
                  <a:srgbClr val="44546A"/>
                </a:solidFill>
              </a:rPr>
              <a:t>feedback </a:t>
            </a:r>
            <a:r>
              <a:rPr lang="en-US" sz="3200" dirty="0">
                <a:solidFill>
                  <a:prstClr val="black"/>
                </a:solidFill>
              </a:rPr>
              <a:t>informs the </a:t>
            </a:r>
            <a:r>
              <a:rPr lang="en-US" sz="3200" b="1" dirty="0">
                <a:solidFill>
                  <a:srgbClr val="44546A"/>
                </a:solidFill>
              </a:rPr>
              <a:t>planning and preparation </a:t>
            </a:r>
            <a:r>
              <a:rPr lang="en-US" sz="3200" dirty="0">
                <a:solidFill>
                  <a:prstClr val="black"/>
                </a:solidFill>
              </a:rPr>
              <a:t>process, providing information to </a:t>
            </a:r>
            <a:r>
              <a:rPr lang="en-US" sz="3200" b="1" dirty="0">
                <a:solidFill>
                  <a:srgbClr val="7030A0"/>
                </a:solidFill>
              </a:rPr>
              <a:t>management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and other </a:t>
            </a:r>
            <a:r>
              <a:rPr lang="en-US" sz="3200" b="1" dirty="0">
                <a:solidFill>
                  <a:srgbClr val="7030A0"/>
                </a:solidFill>
              </a:rPr>
              <a:t>personnel</a:t>
            </a:r>
            <a:r>
              <a:rPr lang="en-US" sz="3200" dirty="0">
                <a:solidFill>
                  <a:prstClr val="black"/>
                </a:solidFill>
              </a:rPr>
              <a:t> on what procedures worked in mitigating the adverse consequences of incidents, and which didn’t.</a:t>
            </a:r>
            <a:endParaRPr lang="en-US" sz="32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Feedback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could be considered a fourth phase of an </a:t>
            </a:r>
            <a:r>
              <a:rPr lang="en-US" sz="3200" b="1" dirty="0" smtClean="0">
                <a:solidFill>
                  <a:srgbClr val="C00000"/>
                </a:solidFill>
              </a:rPr>
              <a:t>Incident Response System</a:t>
            </a:r>
            <a:r>
              <a:rPr lang="en-US" sz="3200" dirty="0" smtClean="0"/>
              <a:t>. </a:t>
            </a:r>
          </a:p>
          <a:p>
            <a:pPr>
              <a:buNone/>
            </a:pPr>
            <a:endParaRPr lang="en-US" sz="32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Planning and Preparation</a:t>
            </a: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Incidents and Drills </a:t>
            </a: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Alert, Assessment, and Mobilization</a:t>
            </a: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Feedback</a:t>
            </a:r>
          </a:p>
          <a:p>
            <a:pPr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5715000"/>
            <a:ext cx="609600" cy="533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0" y="30480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4800600"/>
            <a:ext cx="609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3962400"/>
            <a:ext cx="609600" cy="533400"/>
          </a:xfrm>
          <a:prstGeom prst="rect">
            <a:avLst/>
          </a:prstGeom>
          <a:gradFill>
            <a:gsLst>
              <a:gs pos="0">
                <a:srgbClr val="FFCC00"/>
              </a:gs>
              <a:gs pos="80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CC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5800" y="3962400"/>
            <a:ext cx="609600" cy="5334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Note:</a:t>
            </a:r>
          </a:p>
          <a:p>
            <a:r>
              <a:rPr lang="en-US" dirty="0" smtClean="0"/>
              <a:t>When setting up an incident response system, proper documentation in the form of policies and procedures should be emphasized.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832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8686800" cy="5562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 Model for an </a:t>
            </a:r>
            <a:r>
              <a:rPr lang="en-US" sz="2800" b="1" dirty="0" smtClean="0">
                <a:solidFill>
                  <a:schemeClr val="tx2"/>
                </a:solidFill>
              </a:rPr>
              <a:t>Institutional Incident Response System</a:t>
            </a: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400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for Incident Management</a:t>
            </a:r>
            <a:endParaRPr lang="en-US" dirty="0"/>
          </a:p>
        </p:txBody>
      </p:sp>
      <p:grpSp>
        <p:nvGrpSpPr>
          <p:cNvPr id="4" name="Group 21"/>
          <p:cNvGrpSpPr/>
          <p:nvPr/>
        </p:nvGrpSpPr>
        <p:grpSpPr>
          <a:xfrm>
            <a:off x="1524000" y="2057400"/>
            <a:ext cx="6096000" cy="4267200"/>
            <a:chOff x="1524000" y="2057400"/>
            <a:chExt cx="6096000" cy="4267200"/>
          </a:xfrm>
        </p:grpSpPr>
        <p:grpSp>
          <p:nvGrpSpPr>
            <p:cNvPr id="6" name="Group 20"/>
            <p:cNvGrpSpPr/>
            <p:nvPr/>
          </p:nvGrpSpPr>
          <p:grpSpPr>
            <a:xfrm>
              <a:off x="1524000" y="2057400"/>
              <a:ext cx="6096000" cy="4267200"/>
              <a:chOff x="1524000" y="2057400"/>
              <a:chExt cx="6096000" cy="4267200"/>
            </a:xfrm>
          </p:grpSpPr>
          <p:grpSp>
            <p:nvGrpSpPr>
              <p:cNvPr id="7" name="Group 44"/>
              <p:cNvGrpSpPr/>
              <p:nvPr/>
            </p:nvGrpSpPr>
            <p:grpSpPr>
              <a:xfrm>
                <a:off x="1524000" y="2057400"/>
                <a:ext cx="6096000" cy="4267200"/>
                <a:chOff x="1524000" y="2057400"/>
                <a:chExt cx="6096000" cy="42672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524000" y="2057400"/>
                  <a:ext cx="6096000" cy="4267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752600" y="4953000"/>
                  <a:ext cx="5638800" cy="1143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</a:rPr>
                    <a:t>Alert, Assessment, and Mobilization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1752600" y="2286000"/>
                  <a:ext cx="5638800" cy="1143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</a:rPr>
                    <a:t>Planning and Preparation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7" name="Straight Arrow Connector 16"/>
                <p:cNvCxnSpPr>
                  <a:stCxn id="19" idx="2"/>
                  <a:endCxn id="14" idx="0"/>
                </p:cNvCxnSpPr>
                <p:nvPr/>
              </p:nvCxnSpPr>
              <p:spPr>
                <a:xfrm flipH="1">
                  <a:off x="4572000" y="4495800"/>
                  <a:ext cx="1990881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4" idx="0"/>
                  <a:endCxn id="13" idx="2"/>
                </p:cNvCxnSpPr>
                <p:nvPr/>
              </p:nvCxnSpPr>
              <p:spPr>
                <a:xfrm flipH="1" flipV="1">
                  <a:off x="3238500" y="4495800"/>
                  <a:ext cx="13335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 12"/>
                <p:cNvSpPr/>
                <p:nvPr/>
              </p:nvSpPr>
              <p:spPr>
                <a:xfrm>
                  <a:off x="2133600" y="3962400"/>
                  <a:ext cx="2209800" cy="533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</a:rPr>
                    <a:t>(Feedback)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2" name="Straight Arrow Connector 31"/>
                <p:cNvCxnSpPr>
                  <a:stCxn id="13" idx="0"/>
                  <a:endCxn id="3" idx="2"/>
                </p:cNvCxnSpPr>
                <p:nvPr/>
              </p:nvCxnSpPr>
              <p:spPr>
                <a:xfrm flipV="1">
                  <a:off x="3238500" y="3429000"/>
                  <a:ext cx="1333500" cy="533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3" idx="2"/>
                  <a:endCxn id="19" idx="0"/>
                </p:cNvCxnSpPr>
                <p:nvPr/>
              </p:nvCxnSpPr>
              <p:spPr>
                <a:xfrm>
                  <a:off x="4572000" y="3429000"/>
                  <a:ext cx="1990881" cy="533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15"/>
              <p:cNvGrpSpPr/>
              <p:nvPr/>
            </p:nvGrpSpPr>
            <p:grpSpPr>
              <a:xfrm>
                <a:off x="4905531" y="3962400"/>
                <a:ext cx="2209800" cy="533400"/>
                <a:chOff x="3495831" y="3657600"/>
                <a:chExt cx="22098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495831" y="3657600"/>
                  <a:ext cx="1104900" cy="533400"/>
                </a:xfrm>
                <a:prstGeom prst="rect">
                  <a:avLst/>
                </a:prstGeom>
                <a:gradFill>
                  <a:gsLst>
                    <a:gs pos="0">
                      <a:srgbClr val="FFCC00"/>
                    </a:gs>
                    <a:gs pos="80000">
                      <a:srgbClr val="FFFF00"/>
                    </a:gs>
                    <a:gs pos="100000">
                      <a:srgbClr val="FFFF00"/>
                    </a:gs>
                  </a:gsLst>
                </a:gradFill>
                <a:ln>
                  <a:solidFill>
                    <a:srgbClr val="FFCC00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Incident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600731" y="3657600"/>
                  <a:ext cx="1104900" cy="533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</a:rPr>
                    <a:t>Drill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/>
            <p:cNvCxnSpPr>
              <a:stCxn id="3" idx="2"/>
              <a:endCxn id="18" idx="0"/>
            </p:cNvCxnSpPr>
            <p:nvPr/>
          </p:nvCxnSpPr>
          <p:spPr>
            <a:xfrm>
              <a:off x="4572000" y="3429000"/>
              <a:ext cx="885981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2"/>
              <a:endCxn id="14" idx="0"/>
            </p:cNvCxnSpPr>
            <p:nvPr/>
          </p:nvCxnSpPr>
          <p:spPr>
            <a:xfrm flipH="1">
              <a:off x="4572000" y="4495800"/>
              <a:ext cx="88598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1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else is missing?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endParaRPr lang="en-US" sz="973" dirty="0" smtClean="0">
              <a:solidFill>
                <a:schemeClr val="tx2"/>
              </a:solidFill>
            </a:endParaRPr>
          </a:p>
          <a:p>
            <a:r>
              <a:rPr lang="en-US" sz="3200" b="1" dirty="0" smtClean="0">
                <a:solidFill>
                  <a:srgbClr val="FF6600"/>
                </a:solidFill>
              </a:rPr>
              <a:t>Question:  </a:t>
            </a:r>
            <a:r>
              <a:rPr lang="en-US" sz="3200" dirty="0"/>
              <a:t>What </a:t>
            </a:r>
            <a:r>
              <a:rPr lang="en-US" sz="3200" dirty="0" smtClean="0"/>
              <a:t>mechanisms </a:t>
            </a:r>
            <a:r>
              <a:rPr lang="en-US" sz="3200" dirty="0"/>
              <a:t>could you use to incorporate </a:t>
            </a:r>
            <a:r>
              <a:rPr lang="en-US" sz="3200" b="1" dirty="0" smtClean="0">
                <a:solidFill>
                  <a:schemeClr val="tx2"/>
                </a:solidFill>
              </a:rPr>
              <a:t>feedback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into an </a:t>
            </a:r>
            <a:r>
              <a:rPr lang="en-US" sz="3200" b="1" dirty="0" smtClean="0">
                <a:solidFill>
                  <a:srgbClr val="C00000"/>
                </a:solidFill>
              </a:rPr>
              <a:t>incident response system</a:t>
            </a:r>
            <a:r>
              <a:rPr lang="en-US" sz="3200" dirty="0" smtClean="0"/>
              <a:t>?</a:t>
            </a:r>
          </a:p>
          <a:p>
            <a:endParaRPr lang="en-US" sz="3200" dirty="0" smtClean="0"/>
          </a:p>
          <a:p>
            <a:pPr lvl="0"/>
            <a:r>
              <a:rPr lang="en-US" sz="3243" dirty="0">
                <a:solidFill>
                  <a:prstClr val="black"/>
                </a:solidFill>
              </a:rPr>
              <a:t>What else does an </a:t>
            </a:r>
            <a:r>
              <a:rPr lang="en-US" sz="3243" b="1" dirty="0">
                <a:solidFill>
                  <a:srgbClr val="C00000"/>
                </a:solidFill>
              </a:rPr>
              <a:t>incident response system</a:t>
            </a:r>
            <a:r>
              <a:rPr lang="en-US" sz="3243" dirty="0">
                <a:solidFill>
                  <a:prstClr val="black"/>
                </a:solidFill>
              </a:rPr>
              <a:t> need in order to function properly?</a:t>
            </a:r>
            <a:endParaRPr lang="en-US" sz="3243" dirty="0">
              <a:solidFill>
                <a:srgbClr val="FF6600"/>
              </a:solidFill>
            </a:endParaRPr>
          </a:p>
          <a:p>
            <a:pPr lvl="0"/>
            <a:endParaRPr lang="en-US" sz="1000" dirty="0">
              <a:solidFill>
                <a:prstClr val="black"/>
              </a:solidFill>
            </a:endParaRPr>
          </a:p>
          <a:p>
            <a:pPr lvl="0"/>
            <a:endParaRPr lang="en-US" sz="3200" b="1" dirty="0">
              <a:solidFill>
                <a:prstClr val="black"/>
              </a:solidFill>
            </a:endParaRPr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Think about a </a:t>
            </a:r>
            <a:r>
              <a:rPr lang="en-US" sz="3200" b="1" dirty="0">
                <a:solidFill>
                  <a:srgbClr val="44546A"/>
                </a:solidFill>
              </a:rPr>
              <a:t>large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en-US" sz="3200" b="1" dirty="0">
                <a:solidFill>
                  <a:srgbClr val="44546A"/>
                </a:solidFill>
              </a:rPr>
              <a:t>incident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or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en-US" sz="3200" b="1" dirty="0">
                <a:solidFill>
                  <a:srgbClr val="44546A"/>
                </a:solidFill>
              </a:rPr>
              <a:t>emergency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in a laboratory, like a </a:t>
            </a:r>
            <a:r>
              <a:rPr lang="en-US" sz="3200" b="1" dirty="0">
                <a:solidFill>
                  <a:prstClr val="black"/>
                </a:solidFill>
              </a:rPr>
              <a:t>fire</a:t>
            </a:r>
            <a:r>
              <a:rPr lang="en-US" sz="3200" dirty="0">
                <a:solidFill>
                  <a:prstClr val="black"/>
                </a:solidFill>
              </a:rPr>
              <a:t>.  </a:t>
            </a:r>
            <a:r>
              <a:rPr lang="en-US" sz="3200" b="1" dirty="0">
                <a:solidFill>
                  <a:srgbClr val="FF6600"/>
                </a:solidFill>
              </a:rPr>
              <a:t>Would your institution be able to handle a fire by itself?</a:t>
            </a:r>
            <a:endParaRPr lang="en-US" sz="3200" b="1" dirty="0">
              <a:solidFill>
                <a:prstClr val="black"/>
              </a:solidFill>
            </a:endParaRPr>
          </a:p>
          <a:p>
            <a:endParaRPr lang="en-US" sz="3200" b="1" dirty="0">
              <a:solidFill>
                <a:srgbClr val="FF6600"/>
              </a:solidFill>
            </a:endParaRPr>
          </a:p>
          <a:p>
            <a:endParaRPr lang="en-US" sz="3600" b="1" dirty="0">
              <a:solidFill>
                <a:srgbClr val="FF6600"/>
              </a:solidFill>
            </a:endParaRPr>
          </a:p>
          <a:p>
            <a:pPr>
              <a:buNone/>
            </a:pPr>
            <a:endParaRPr lang="en-US" sz="1000" dirty="0" smtClean="0"/>
          </a:p>
          <a:p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5925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</a:t>
            </a:r>
            <a:r>
              <a:rPr lang="en-US" dirty="0" smtClean="0"/>
              <a:t>an i</a:t>
            </a:r>
            <a:r>
              <a:rPr lang="en-US" dirty="0" smtClean="0"/>
              <a:t>ncident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973" dirty="0" smtClean="0">
              <a:solidFill>
                <a:schemeClr val="tx2"/>
              </a:solidFill>
            </a:endParaRPr>
          </a:p>
          <a:p>
            <a:r>
              <a:rPr lang="en-US" sz="3600" dirty="0"/>
              <a:t>An </a:t>
            </a:r>
            <a:r>
              <a:rPr lang="en-US" sz="3600" b="1" dirty="0">
                <a:solidFill>
                  <a:schemeClr val="tx2"/>
                </a:solidFill>
              </a:rPr>
              <a:t>incident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/>
              <a:t>is an event that is likely to have adverse consequences.</a:t>
            </a:r>
          </a:p>
          <a:p>
            <a:pPr>
              <a:buNone/>
            </a:pPr>
            <a:endParaRPr lang="en-US" sz="3243" b="1" dirty="0" smtClean="0">
              <a:solidFill>
                <a:srgbClr val="FF6600"/>
              </a:solidFill>
            </a:endParaRPr>
          </a:p>
          <a:p>
            <a:pPr>
              <a:buNone/>
            </a:pPr>
            <a:r>
              <a:rPr lang="en-US" sz="3243" b="1" dirty="0" smtClean="0">
                <a:solidFill>
                  <a:srgbClr val="FF6600"/>
                </a:solidFill>
              </a:rPr>
              <a:t>Questions:  </a:t>
            </a:r>
          </a:p>
          <a:p>
            <a:pPr marL="514350" indent="-514350">
              <a:buFont typeface="Arial"/>
              <a:buChar char="•"/>
            </a:pPr>
            <a:r>
              <a:rPr lang="en-US" sz="3459" dirty="0" smtClean="0"/>
              <a:t>What is an </a:t>
            </a:r>
            <a:r>
              <a:rPr lang="en-US" sz="3459" b="1" dirty="0" smtClean="0">
                <a:solidFill>
                  <a:srgbClr val="C00000"/>
                </a:solidFill>
              </a:rPr>
              <a:t>Incident Response System</a:t>
            </a:r>
            <a:r>
              <a:rPr lang="en-US" sz="3459" dirty="0" smtClean="0"/>
              <a:t>?  </a:t>
            </a:r>
          </a:p>
          <a:p>
            <a:pPr marL="514350" indent="-514350">
              <a:buFont typeface="Arial"/>
              <a:buChar char="•"/>
            </a:pPr>
            <a:r>
              <a:rPr lang="en-US" sz="3459" dirty="0" smtClean="0"/>
              <a:t>What should be its objectives? 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Responders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3200" dirty="0" smtClean="0"/>
              <a:t>As part of both </a:t>
            </a:r>
            <a:r>
              <a:rPr lang="en-US" sz="3200" b="1" dirty="0" smtClean="0">
                <a:solidFill>
                  <a:schemeClr val="tx2"/>
                </a:solidFill>
              </a:rPr>
              <a:t>planning and preparation </a:t>
            </a:r>
            <a:r>
              <a:rPr lang="en-US" sz="3200" dirty="0" smtClean="0"/>
              <a:t>as well as </a:t>
            </a:r>
            <a:r>
              <a:rPr lang="en-US" sz="3200" b="1" dirty="0" smtClean="0">
                <a:solidFill>
                  <a:schemeClr val="tx2"/>
                </a:solidFill>
              </a:rPr>
              <a:t>alerting, </a:t>
            </a:r>
            <a:r>
              <a:rPr lang="en-US" sz="3200" b="1" dirty="0">
                <a:solidFill>
                  <a:schemeClr val="tx2"/>
                </a:solidFill>
              </a:rPr>
              <a:t>a</a:t>
            </a:r>
            <a:r>
              <a:rPr lang="en-US" sz="3200" b="1" dirty="0" smtClean="0">
                <a:solidFill>
                  <a:schemeClr val="tx2"/>
                </a:solidFill>
              </a:rPr>
              <a:t>ssessment, and response</a:t>
            </a:r>
            <a:r>
              <a:rPr lang="en-US" sz="3200" dirty="0" smtClean="0"/>
              <a:t>, an </a:t>
            </a:r>
            <a:r>
              <a:rPr lang="en-US" sz="3200" b="1" dirty="0">
                <a:solidFill>
                  <a:srgbClr val="C00000"/>
                </a:solidFill>
              </a:rPr>
              <a:t>i</a:t>
            </a:r>
            <a:r>
              <a:rPr lang="en-US" sz="3200" b="1" dirty="0" smtClean="0">
                <a:solidFill>
                  <a:srgbClr val="C00000"/>
                </a:solidFill>
              </a:rPr>
              <a:t>ncident </a:t>
            </a:r>
            <a:r>
              <a:rPr lang="en-US" sz="3200" b="1" dirty="0">
                <a:solidFill>
                  <a:srgbClr val="C00000"/>
                </a:solidFill>
              </a:rPr>
              <a:t>r</a:t>
            </a:r>
            <a:r>
              <a:rPr lang="en-US" sz="3200" b="1" dirty="0" smtClean="0">
                <a:solidFill>
                  <a:srgbClr val="C00000"/>
                </a:solidFill>
              </a:rPr>
              <a:t>esponse </a:t>
            </a:r>
            <a:r>
              <a:rPr lang="en-US" sz="3200" b="1" dirty="0">
                <a:solidFill>
                  <a:srgbClr val="C00000"/>
                </a:solidFill>
              </a:rPr>
              <a:t>s</a:t>
            </a:r>
            <a:r>
              <a:rPr lang="en-US" sz="3200" b="1" dirty="0" smtClean="0">
                <a:solidFill>
                  <a:srgbClr val="C00000"/>
                </a:solidFill>
              </a:rPr>
              <a:t>ystem </a:t>
            </a:r>
            <a:r>
              <a:rPr lang="en-US" sz="3200" dirty="0" smtClean="0"/>
              <a:t>must interact with the </a:t>
            </a:r>
            <a:r>
              <a:rPr lang="en-US" sz="3200" b="1" dirty="0" smtClean="0"/>
              <a:t>outside world</a:t>
            </a:r>
            <a:r>
              <a:rPr lang="en-US" sz="3200" dirty="0" smtClean="0"/>
              <a:t> in order to properly manage serious incidents.</a:t>
            </a:r>
          </a:p>
          <a:p>
            <a:pPr>
              <a:buNone/>
            </a:pPr>
            <a:endParaRPr lang="en-US" sz="3200" dirty="0" smtClean="0"/>
          </a:p>
          <a:p>
            <a:pPr lvl="0"/>
            <a:r>
              <a:rPr lang="en-US" sz="3200" dirty="0" smtClean="0">
                <a:solidFill>
                  <a:prstClr val="black"/>
                </a:solidFill>
              </a:rPr>
              <a:t>This is because it </a:t>
            </a:r>
            <a:r>
              <a:rPr lang="en-US" sz="3200" dirty="0">
                <a:solidFill>
                  <a:prstClr val="black"/>
                </a:solidFill>
              </a:rPr>
              <a:t>is often not economical for an </a:t>
            </a:r>
            <a:r>
              <a:rPr lang="en-US" sz="3200" b="1" dirty="0">
                <a:solidFill>
                  <a:prstClr val="black"/>
                </a:solidFill>
              </a:rPr>
              <a:t>institution</a:t>
            </a:r>
            <a:r>
              <a:rPr lang="en-US" sz="3200" dirty="0">
                <a:solidFill>
                  <a:prstClr val="black"/>
                </a:solidFill>
              </a:rPr>
              <a:t> to develop the capacity to respond to large, infrequent </a:t>
            </a:r>
            <a:r>
              <a:rPr lang="en-US" sz="3200" b="1" dirty="0">
                <a:solidFill>
                  <a:srgbClr val="44546A"/>
                </a:solidFill>
              </a:rPr>
              <a:t>incidents</a:t>
            </a:r>
            <a:r>
              <a:rPr lang="en-US" sz="3200" dirty="0">
                <a:solidFill>
                  <a:srgbClr val="44546A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and </a:t>
            </a:r>
            <a:r>
              <a:rPr lang="en-US" sz="3200" b="1" dirty="0">
                <a:solidFill>
                  <a:srgbClr val="44546A"/>
                </a:solidFill>
              </a:rPr>
              <a:t>emergencies</a:t>
            </a:r>
            <a:r>
              <a:rPr lang="en-US" sz="3200" dirty="0">
                <a:solidFill>
                  <a:srgbClr val="44546A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completely on its own. </a:t>
            </a:r>
          </a:p>
          <a:p>
            <a:pPr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137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8686800" cy="5562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 Model for an </a:t>
            </a:r>
            <a:r>
              <a:rPr lang="en-US" sz="2800" b="1" dirty="0" smtClean="0">
                <a:solidFill>
                  <a:schemeClr val="tx2"/>
                </a:solidFill>
              </a:rPr>
              <a:t>Institutional Incident Response System</a:t>
            </a: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400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for Incident Management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762000" y="2057400"/>
            <a:ext cx="8077200" cy="4267200"/>
            <a:chOff x="762000" y="2057400"/>
            <a:chExt cx="8077200" cy="4267200"/>
          </a:xfrm>
        </p:grpSpPr>
        <p:sp>
          <p:nvSpPr>
            <p:cNvPr id="16" name="Rectangle 15"/>
            <p:cNvSpPr/>
            <p:nvPr/>
          </p:nvSpPr>
          <p:spPr>
            <a:xfrm>
              <a:off x="7391400" y="3200400"/>
              <a:ext cx="1447800" cy="1981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External</a:t>
              </a:r>
              <a:endParaRPr lang="en-US" b="1" dirty="0" smtClean="0"/>
            </a:p>
            <a:p>
              <a:pPr algn="ctr"/>
              <a:endParaRPr lang="en-US" b="1" dirty="0" smtClean="0"/>
            </a:p>
            <a:p>
              <a:pPr algn="ctr"/>
              <a:r>
                <a:rPr lang="en-US" dirty="0" smtClean="0"/>
                <a:t>(Police, Fire, Emergency Medical Services, etc)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1"/>
              <a:endCxn id="39" idx="3"/>
            </p:cNvCxnSpPr>
            <p:nvPr/>
          </p:nvCxnSpPr>
          <p:spPr>
            <a:xfrm flipH="1">
              <a:off x="6858000" y="4191000"/>
              <a:ext cx="533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27"/>
            <p:cNvGrpSpPr/>
            <p:nvPr/>
          </p:nvGrpSpPr>
          <p:grpSpPr>
            <a:xfrm>
              <a:off x="762000" y="2057400"/>
              <a:ext cx="6096000" cy="4267200"/>
              <a:chOff x="1524000" y="2057400"/>
              <a:chExt cx="6096000" cy="4267200"/>
            </a:xfrm>
          </p:grpSpPr>
          <p:grpSp>
            <p:nvGrpSpPr>
              <p:cNvPr id="6" name="Group 28"/>
              <p:cNvGrpSpPr/>
              <p:nvPr/>
            </p:nvGrpSpPr>
            <p:grpSpPr>
              <a:xfrm>
                <a:off x="1524000" y="2057400"/>
                <a:ext cx="6096000" cy="4267200"/>
                <a:chOff x="1524000" y="2057400"/>
                <a:chExt cx="6096000" cy="4267200"/>
              </a:xfrm>
            </p:grpSpPr>
            <p:grpSp>
              <p:nvGrpSpPr>
                <p:cNvPr id="7" name="Group 33"/>
                <p:cNvGrpSpPr/>
                <p:nvPr/>
              </p:nvGrpSpPr>
              <p:grpSpPr>
                <a:xfrm>
                  <a:off x="1524000" y="2057400"/>
                  <a:ext cx="6096000" cy="4267200"/>
                  <a:chOff x="1524000" y="2057400"/>
                  <a:chExt cx="6096000" cy="42672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1524000" y="2057400"/>
                    <a:ext cx="6096000" cy="42672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752600" y="4953000"/>
                    <a:ext cx="5638800" cy="114300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bg1"/>
                        </a:solidFill>
                      </a:rPr>
                      <a:t>Alert, Assessment, and Mobilization</a:t>
                    </a:r>
                    <a:endParaRPr 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752600" y="2286000"/>
                    <a:ext cx="5638800" cy="114300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bg1"/>
                        </a:solidFill>
                      </a:rPr>
                      <a:t>Planning and Preparation</a:t>
                    </a:r>
                    <a:endParaRPr 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43" name="Straight Arrow Connector 42"/>
                  <p:cNvCxnSpPr>
                    <a:stCxn id="38" idx="2"/>
                    <a:endCxn id="41" idx="0"/>
                  </p:cNvCxnSpPr>
                  <p:nvPr/>
                </p:nvCxnSpPr>
                <p:spPr>
                  <a:xfrm flipH="1">
                    <a:off x="4572000" y="4495800"/>
                    <a:ext cx="1945911" cy="4572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>
                    <a:stCxn id="41" idx="0"/>
                    <a:endCxn id="46" idx="2"/>
                  </p:cNvCxnSpPr>
                  <p:nvPr/>
                </p:nvCxnSpPr>
                <p:spPr>
                  <a:xfrm flipH="1" flipV="1">
                    <a:off x="3238500" y="4495800"/>
                    <a:ext cx="1333500" cy="4572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ectangle 45"/>
                  <p:cNvSpPr/>
                  <p:nvPr/>
                </p:nvSpPr>
                <p:spPr>
                  <a:xfrm>
                    <a:off x="2133600" y="3962400"/>
                    <a:ext cx="2209800" cy="5334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bg1"/>
                        </a:solidFill>
                      </a:rPr>
                      <a:t>(Feedback)</a:t>
                    </a:r>
                    <a:endParaRPr 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47" name="Straight Arrow Connector 46"/>
                  <p:cNvCxnSpPr>
                    <a:stCxn id="46" idx="0"/>
                    <a:endCxn id="42" idx="2"/>
                  </p:cNvCxnSpPr>
                  <p:nvPr/>
                </p:nvCxnSpPr>
                <p:spPr>
                  <a:xfrm flipV="1">
                    <a:off x="3238500" y="3429000"/>
                    <a:ext cx="1333500" cy="5334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>
                    <a:stCxn id="42" idx="2"/>
                    <a:endCxn id="38" idx="0"/>
                  </p:cNvCxnSpPr>
                  <p:nvPr/>
                </p:nvCxnSpPr>
                <p:spPr>
                  <a:xfrm>
                    <a:off x="4572000" y="3429000"/>
                    <a:ext cx="1945911" cy="5334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 35"/>
                <p:cNvGrpSpPr/>
                <p:nvPr/>
              </p:nvGrpSpPr>
              <p:grpSpPr>
                <a:xfrm>
                  <a:off x="4881172" y="3961775"/>
                  <a:ext cx="2189189" cy="534025"/>
                  <a:chOff x="3471472" y="3656975"/>
                  <a:chExt cx="2189189" cy="534025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3471472" y="3656975"/>
                    <a:ext cx="1104900" cy="533400"/>
                  </a:xfrm>
                  <a:prstGeom prst="rect">
                    <a:avLst/>
                  </a:prstGeom>
                  <a:gradFill>
                    <a:gsLst>
                      <a:gs pos="0">
                        <a:srgbClr val="FFCC00"/>
                      </a:gs>
                      <a:gs pos="80000">
                        <a:srgbClr val="FFFF00"/>
                      </a:gs>
                      <a:gs pos="100000">
                        <a:srgbClr val="FFFF00"/>
                      </a:gs>
                    </a:gsLst>
                  </a:gradFill>
                  <a:ln>
                    <a:solidFill>
                      <a:srgbClr val="FFCC00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Incident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4555761" y="3657600"/>
                    <a:ext cx="1104900" cy="5334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bg1"/>
                        </a:solidFill>
                      </a:rPr>
                      <a:t>Drill</a:t>
                    </a:r>
                    <a:endParaRPr lang="en-US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cxnSp>
            <p:nvCxnSpPr>
              <p:cNvPr id="31" name="Straight Arrow Connector 30"/>
              <p:cNvCxnSpPr>
                <a:stCxn id="42" idx="2"/>
                <a:endCxn id="37" idx="0"/>
              </p:cNvCxnSpPr>
              <p:nvPr/>
            </p:nvCxnSpPr>
            <p:spPr>
              <a:xfrm>
                <a:off x="4572000" y="3429000"/>
                <a:ext cx="861622" cy="5327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37" idx="2"/>
                <a:endCxn id="41" idx="0"/>
              </p:cNvCxnSpPr>
              <p:nvPr/>
            </p:nvCxnSpPr>
            <p:spPr>
              <a:xfrm flipH="1">
                <a:off x="4572000" y="4495175"/>
                <a:ext cx="861622" cy="4578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13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Responders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3200" dirty="0" smtClean="0"/>
              <a:t>Also, depending on the </a:t>
            </a:r>
            <a:r>
              <a:rPr lang="en-US" sz="3200" b="1" dirty="0" smtClean="0"/>
              <a:t>laws</a:t>
            </a:r>
            <a:r>
              <a:rPr lang="en-US" sz="3200" dirty="0" smtClean="0"/>
              <a:t> of the jurisdiction an </a:t>
            </a:r>
            <a:r>
              <a:rPr lang="en-US" sz="3200" b="1" dirty="0" smtClean="0"/>
              <a:t>institution</a:t>
            </a:r>
            <a:r>
              <a:rPr lang="en-US" sz="3200" dirty="0" smtClean="0"/>
              <a:t> is located in, it might be barred from certain kinds of response to certain kinds of </a:t>
            </a:r>
            <a:r>
              <a:rPr lang="en-US" sz="3200" b="1" dirty="0" smtClean="0">
                <a:solidFill>
                  <a:schemeClr val="tx2"/>
                </a:solidFill>
              </a:rPr>
              <a:t>incidents</a:t>
            </a:r>
            <a:r>
              <a:rPr lang="en-US" sz="3200" dirty="0" smtClean="0"/>
              <a:t>. </a:t>
            </a:r>
          </a:p>
          <a:p>
            <a:pPr>
              <a:buNone/>
            </a:pPr>
            <a:endParaRPr lang="en-US" sz="3200" dirty="0" smtClean="0"/>
          </a:p>
          <a:p>
            <a:pPr lvl="0"/>
            <a:r>
              <a:rPr lang="en-US" sz="3200" dirty="0">
                <a:solidFill>
                  <a:prstClr val="black"/>
                </a:solidFill>
              </a:rPr>
              <a:t>Thus, coordination with </a:t>
            </a:r>
            <a:r>
              <a:rPr lang="en-US" sz="3200" b="1" dirty="0">
                <a:solidFill>
                  <a:prstClr val="black"/>
                </a:solidFill>
              </a:rPr>
              <a:t>police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b="1" dirty="0">
                <a:solidFill>
                  <a:prstClr val="black"/>
                </a:solidFill>
              </a:rPr>
              <a:t>fire brigades</a:t>
            </a:r>
            <a:r>
              <a:rPr lang="en-US" sz="3200" dirty="0">
                <a:solidFill>
                  <a:prstClr val="black"/>
                </a:solidFill>
              </a:rPr>
              <a:t>, and </a:t>
            </a:r>
            <a:r>
              <a:rPr lang="en-US" sz="3200" b="1" dirty="0">
                <a:solidFill>
                  <a:prstClr val="black"/>
                </a:solidFill>
              </a:rPr>
              <a:t>emergency medical services </a:t>
            </a:r>
            <a:r>
              <a:rPr lang="en-US" sz="3200" dirty="0">
                <a:solidFill>
                  <a:prstClr val="black"/>
                </a:solidFill>
              </a:rPr>
              <a:t>are crucial for effective </a:t>
            </a:r>
            <a:r>
              <a:rPr lang="en-US" sz="3200" b="1" dirty="0">
                <a:solidFill>
                  <a:srgbClr val="C00000"/>
                </a:solidFill>
              </a:rPr>
              <a:t>incident response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46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0" indent="-469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None/>
            </a:pPr>
            <a:r>
              <a:rPr lang="en-US" sz="4800" kern="0" dirty="0">
                <a:latin typeface="Verdana"/>
              </a:rPr>
              <a:t>Emergency </a:t>
            </a:r>
          </a:p>
          <a:p>
            <a:pPr marL="469900" lvl="0" indent="-469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None/>
            </a:pPr>
            <a:r>
              <a:rPr lang="en-US" sz="4800" kern="0" dirty="0">
                <a:latin typeface="Verdana"/>
              </a:rPr>
              <a:t>Response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4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of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0" indent="-469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400" kern="0" dirty="0"/>
              <a:t>Attend to injured persons and remove them from further harm</a:t>
            </a:r>
          </a:p>
          <a:p>
            <a:pPr marL="469900" lvl="0" indent="-469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endParaRPr lang="en-US" sz="900" kern="0" dirty="0"/>
          </a:p>
          <a:p>
            <a:pPr marL="469900" lvl="0" indent="-469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400" kern="0" dirty="0"/>
              <a:t>Alert people in the immediate area to evacuate</a:t>
            </a:r>
          </a:p>
          <a:p>
            <a:pPr marL="469900" lvl="0" indent="-469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endParaRPr lang="en-US" sz="900" kern="0" dirty="0"/>
          </a:p>
          <a:p>
            <a:pPr marL="469900" lvl="0" indent="-469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400" kern="0" dirty="0"/>
              <a:t>Activate the fire alarm or call the emergency response number </a:t>
            </a:r>
          </a:p>
          <a:p>
            <a:pPr marL="469900" lvl="0" indent="-469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endParaRPr lang="en-US" sz="900" kern="0" dirty="0"/>
          </a:p>
          <a:p>
            <a:pPr marL="469900" lvl="0" indent="-469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400" kern="0" dirty="0"/>
              <a:t>Close doors to confine the hazard</a:t>
            </a:r>
          </a:p>
          <a:p>
            <a:pPr marL="469900" lvl="0" indent="-469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endParaRPr lang="en-US" sz="900" kern="0" dirty="0"/>
          </a:p>
          <a:p>
            <a:pPr marL="469900" lvl="0" indent="-469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400" kern="0" dirty="0"/>
              <a:t>Evacuate to a safe area.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94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of spills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599"/>
            <a:ext cx="7886700" cy="4984751"/>
          </a:xfrm>
        </p:spPr>
        <p:txBody>
          <a:bodyPr>
            <a:normAutofit fontScale="92500" lnSpcReduction="10000"/>
          </a:bodyPr>
          <a:lstStyle/>
          <a:p>
            <a:pPr marL="495300" indent="-4953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dirty="0"/>
              <a:t>Alert others in the area of the incident, and direct them to nearest exit. </a:t>
            </a:r>
          </a:p>
          <a:p>
            <a:pPr marL="495300" indent="-4953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900" dirty="0"/>
          </a:p>
          <a:p>
            <a:pPr marL="495300" indent="-4953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dirty="0"/>
              <a:t>Block all entrances to deny access and prevent others from entering the contaminated area. </a:t>
            </a:r>
          </a:p>
          <a:p>
            <a:pPr marL="495300" indent="-4953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900" dirty="0"/>
          </a:p>
          <a:p>
            <a:pPr marL="495300" indent="-4953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dirty="0"/>
              <a:t>Close fire doors, isolate, the spill and post the lab/area with a "Caution Spill" sign</a:t>
            </a:r>
          </a:p>
          <a:p>
            <a:pPr marL="495300" indent="-4953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900" dirty="0"/>
          </a:p>
          <a:p>
            <a:pPr marL="495300" indent="-4953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dirty="0"/>
              <a:t>Do not re-enter a spill area without proper protective equipment.  You may endanger your life and health. </a:t>
            </a:r>
          </a:p>
          <a:p>
            <a:pPr marL="495300" indent="-4953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900" dirty="0"/>
          </a:p>
          <a:p>
            <a:pPr marL="495300" indent="-4953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dirty="0"/>
              <a:t>Assemble spill clean up Kit and protective gear if necessary</a:t>
            </a:r>
          </a:p>
          <a:p>
            <a:pPr marL="495300" indent="-4953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900" dirty="0"/>
          </a:p>
          <a:p>
            <a:pPr marL="495300" indent="-4953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dirty="0"/>
              <a:t>Report spill to </a:t>
            </a:r>
            <a:r>
              <a:rPr lang="en-US" dirty="0" smtClean="0"/>
              <a:t>concerned authorities.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75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spills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Review </a:t>
            </a:r>
            <a:r>
              <a:rPr lang="en-US" dirty="0">
                <a:hlinkClick r:id="rId2" action="ppaction://hlinkfile"/>
              </a:rPr>
              <a:t>MSDS</a:t>
            </a:r>
            <a:r>
              <a:rPr lang="en-US" dirty="0"/>
              <a:t> of the spilled substance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sz="105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Put on necessary protective equipment (PPE) such as gloves, lab coat, face shield or goggles.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Clean up the spill, collect contaminated material, label collected material and dispose as hazardous waste.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38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dirty="0" smtClean="0"/>
              <a:t>Biological spill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599"/>
            <a:ext cx="7886700" cy="49847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Alert others, and report the spill to </a:t>
            </a:r>
            <a:r>
              <a:rPr lang="en-US" dirty="0" smtClean="0"/>
              <a:t>supervisor</a:t>
            </a:r>
            <a:endParaRPr lang="en-US" dirty="0"/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dirty="0"/>
              <a:t>Leave the area immediately and restrict access to the spill area.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dirty="0"/>
              <a:t>Allow aerosols to settle for at least 10 min.</a:t>
            </a:r>
            <a:endParaRPr lang="en-US" sz="1400" dirty="0"/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dirty="0"/>
              <a:t>Remove contaminated clothing and place in a biohazard bag. Use safety Shower or Eyewash to rinse contaminant. 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dirty="0"/>
              <a:t>Put on clean gloves, booties and face mask prior to reentering the lab.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dirty="0"/>
              <a:t>Place absorbent pads on the spilled material and spray with a disinfectant or a bleach solution.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dirty="0"/>
              <a:t>Wait for few minutes (20 min) then finish the cleanup.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63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dirty="0" smtClean="0"/>
              <a:t>In case of exposure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1"/>
            <a:ext cx="7886700" cy="4984750"/>
          </a:xfrm>
        </p:spPr>
        <p:txBody>
          <a:bodyPr/>
          <a:lstStyle/>
          <a:p>
            <a:pPr marL="469900" lvl="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000" kern="0" dirty="0">
                <a:latin typeface="Verdana"/>
              </a:rPr>
              <a:t>Remove all contaminated clothing (glove, lab coat, etc.) and place in a biohazard (autoclave) bag.</a:t>
            </a:r>
          </a:p>
          <a:p>
            <a:pPr marL="469900" lvl="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endParaRPr lang="en-US" sz="800" kern="0" dirty="0">
              <a:latin typeface="Verdana"/>
            </a:endParaRPr>
          </a:p>
          <a:p>
            <a:pPr marL="469900" lvl="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000" kern="0" dirty="0">
                <a:latin typeface="Verdana"/>
              </a:rPr>
              <a:t>If contaminated skin or open wounds, wash affected area vigorously with mild soap and water.</a:t>
            </a:r>
          </a:p>
          <a:p>
            <a:pPr marL="469900" lvl="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endParaRPr lang="en-US" sz="800" kern="0" dirty="0">
              <a:latin typeface="Verdana"/>
            </a:endParaRPr>
          </a:p>
          <a:p>
            <a:pPr marL="469900" lvl="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000" kern="0" dirty="0">
                <a:latin typeface="Verdana"/>
              </a:rPr>
              <a:t>If contact with mucous membrane wash with copious amounts of water, flush eyes for at least 15 min.</a:t>
            </a:r>
          </a:p>
          <a:p>
            <a:pPr marL="469900" lvl="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endParaRPr lang="en-US" sz="800" kern="0" dirty="0">
              <a:latin typeface="Verdana"/>
            </a:endParaRPr>
          </a:p>
          <a:p>
            <a:pPr marL="469900" lvl="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000" kern="0" dirty="0">
                <a:latin typeface="Verdana"/>
              </a:rPr>
              <a:t>In case of (inhalation or inoculation) seek medical help </a:t>
            </a:r>
            <a:r>
              <a:rPr lang="en-US" sz="2000" kern="0" dirty="0" smtClean="0">
                <a:latin typeface="Verdana"/>
              </a:rPr>
              <a:t>immediately (including post exposure prophylaxis </a:t>
            </a:r>
            <a:r>
              <a:rPr lang="en-US" sz="2000" kern="0" smtClean="0">
                <a:latin typeface="Verdana"/>
              </a:rPr>
              <a:t>as needed)</a:t>
            </a:r>
            <a:endParaRPr lang="en-US" sz="2000" kern="0" dirty="0">
              <a:latin typeface="Verdana"/>
            </a:endParaRPr>
          </a:p>
          <a:p>
            <a:pPr marL="469900" lvl="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endParaRPr lang="en-US" sz="800" kern="0" dirty="0">
              <a:latin typeface="Verdana"/>
            </a:endParaRPr>
          </a:p>
          <a:p>
            <a:pPr marL="469900" lvl="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000" kern="0" dirty="0">
                <a:latin typeface="Verdana"/>
              </a:rPr>
              <a:t>If agent necessitate taking antidote, take/administer appropriate dose immediately.</a:t>
            </a:r>
          </a:p>
          <a:p>
            <a:pPr marL="469900" lvl="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endParaRPr lang="en-US" sz="800" kern="0" dirty="0">
              <a:latin typeface="Verdana"/>
            </a:endParaRPr>
          </a:p>
          <a:p>
            <a:pPr marL="469900" lvl="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000" kern="0" dirty="0">
                <a:latin typeface="Verdana"/>
              </a:rPr>
              <a:t>Inform your </a:t>
            </a:r>
            <a:r>
              <a:rPr lang="en-US" sz="2000" kern="0" dirty="0" smtClean="0">
                <a:latin typeface="Verdana"/>
              </a:rPr>
              <a:t>supervisor </a:t>
            </a:r>
            <a:r>
              <a:rPr lang="en-US" sz="2000" kern="0" dirty="0">
                <a:latin typeface="Verdana"/>
              </a:rPr>
              <a:t>of the incident.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2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Response System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Every </a:t>
            </a:r>
            <a:r>
              <a:rPr lang="en-US" sz="3200" b="1" dirty="0" smtClean="0">
                <a:solidFill>
                  <a:srgbClr val="C00000"/>
                </a:solidFill>
              </a:rPr>
              <a:t>Incident Response System </a:t>
            </a:r>
            <a:r>
              <a:rPr lang="en-US" sz="3200" b="1" dirty="0" smtClean="0"/>
              <a:t>must</a:t>
            </a:r>
            <a:r>
              <a:rPr lang="en-US" sz="3200" dirty="0" smtClean="0"/>
              <a:t> be able to </a:t>
            </a:r>
            <a:r>
              <a:rPr lang="en-US" sz="3200" b="1" dirty="0" smtClean="0">
                <a:solidFill>
                  <a:schemeClr val="tx2"/>
                </a:solidFill>
              </a:rPr>
              <a:t>alert to </a:t>
            </a:r>
            <a:r>
              <a:rPr lang="en-US" sz="3200" dirty="0" smtClean="0"/>
              <a:t>an incident and </a:t>
            </a:r>
            <a:r>
              <a:rPr lang="en-US" sz="3200" b="1" dirty="0" smtClean="0">
                <a:solidFill>
                  <a:schemeClr val="tx2"/>
                </a:solidFill>
              </a:rPr>
              <a:t>mobilize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a response.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dirty="0" smtClean="0"/>
              <a:t>This is the most </a:t>
            </a:r>
            <a:r>
              <a:rPr lang="en-US" sz="3200" b="1" dirty="0" smtClean="0"/>
              <a:t>basic </a:t>
            </a:r>
            <a:r>
              <a:rPr lang="en-US" sz="3200" b="1" dirty="0" smtClean="0">
                <a:solidFill>
                  <a:srgbClr val="C00000"/>
                </a:solidFill>
              </a:rPr>
              <a:t>incident response system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19" name="Rectangle 18"/>
          <p:cNvSpPr/>
          <p:nvPr/>
        </p:nvSpPr>
        <p:spPr>
          <a:xfrm>
            <a:off x="1066800" y="3124200"/>
            <a:ext cx="7162800" cy="16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3276600"/>
            <a:ext cx="2590800" cy="1219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Alert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410200" y="3276600"/>
            <a:ext cx="2590800" cy="1219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Mobilization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3886200" y="3886200"/>
            <a:ext cx="15240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</a:t>
            </a:r>
            <a:r>
              <a:rPr lang="en-US" dirty="0"/>
              <a:t>Response System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smtClean="0"/>
              <a:t>The most </a:t>
            </a:r>
            <a:r>
              <a:rPr lang="en-US" sz="3200" b="1" dirty="0" smtClean="0"/>
              <a:t>effective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incident response systems </a:t>
            </a:r>
            <a:r>
              <a:rPr lang="en-US" sz="3200" dirty="0" smtClean="0"/>
              <a:t>will be able to </a:t>
            </a:r>
            <a:r>
              <a:rPr lang="en-US" sz="3200" b="1" dirty="0" smtClean="0">
                <a:solidFill>
                  <a:schemeClr val="tx2"/>
                </a:solidFill>
              </a:rPr>
              <a:t>plan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chemeClr val="tx2"/>
                </a:solidFill>
              </a:rPr>
              <a:t>prepare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for potential incidents, </a:t>
            </a:r>
            <a:r>
              <a:rPr lang="en-US" sz="3200" b="1" dirty="0" smtClean="0">
                <a:solidFill>
                  <a:schemeClr val="tx2"/>
                </a:solidFill>
              </a:rPr>
              <a:t>alert to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chemeClr val="tx2"/>
                </a:solidFill>
              </a:rPr>
              <a:t>assess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actual incidents, and quickly </a:t>
            </a:r>
            <a:r>
              <a:rPr lang="en-US" sz="3200" b="1" dirty="0" smtClean="0">
                <a:solidFill>
                  <a:schemeClr val="tx2"/>
                </a:solidFill>
              </a:rPr>
              <a:t>mount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effective responses. </a:t>
            </a:r>
          </a:p>
        </p:txBody>
      </p:sp>
    </p:spTree>
    <p:extLst>
      <p:ext uri="{BB962C8B-B14F-4D97-AF65-F5344CB8AC3E}">
        <p14:creationId xmlns:p14="http://schemas.microsoft.com/office/powerpoint/2010/main" val="14492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8686800" cy="5562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Sample Model of an </a:t>
            </a:r>
            <a:r>
              <a:rPr lang="en-US" sz="2800" b="1" dirty="0" smtClean="0"/>
              <a:t>effective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Incident Response System</a:t>
            </a: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7650"/>
            <a:ext cx="6934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for Incident Management</a:t>
            </a:r>
            <a:endParaRPr lang="en-US" dirty="0"/>
          </a:p>
        </p:txBody>
      </p:sp>
      <p:grpSp>
        <p:nvGrpSpPr>
          <p:cNvPr id="7" name="Group 78"/>
          <p:cNvGrpSpPr/>
          <p:nvPr/>
        </p:nvGrpSpPr>
        <p:grpSpPr>
          <a:xfrm>
            <a:off x="685800" y="2209800"/>
            <a:ext cx="3429000" cy="1295400"/>
            <a:chOff x="990600" y="2286000"/>
            <a:chExt cx="3429000" cy="1295400"/>
          </a:xfrm>
        </p:grpSpPr>
        <p:sp>
          <p:nvSpPr>
            <p:cNvPr id="3" name="Rectangle 2"/>
            <p:cNvSpPr/>
            <p:nvPr/>
          </p:nvSpPr>
          <p:spPr>
            <a:xfrm>
              <a:off x="990600" y="2286000"/>
              <a:ext cx="3429000" cy="1295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43000" y="2438400"/>
              <a:ext cx="1371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Planning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00193" y="2432778"/>
              <a:ext cx="1409387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Preparation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 flipV="1">
              <a:off x="2514600" y="2889978"/>
              <a:ext cx="285593" cy="5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Explosion 1 76"/>
          <p:cNvSpPr/>
          <p:nvPr/>
        </p:nvSpPr>
        <p:spPr>
          <a:xfrm>
            <a:off x="1219200" y="4199744"/>
            <a:ext cx="1752600" cy="16002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Incident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" name="Group 120"/>
          <p:cNvGrpSpPr/>
          <p:nvPr/>
        </p:nvGrpSpPr>
        <p:grpSpPr>
          <a:xfrm>
            <a:off x="3657600" y="4495800"/>
            <a:ext cx="5105400" cy="1295400"/>
            <a:chOff x="3200400" y="4343400"/>
            <a:chExt cx="51054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3200400" y="4343400"/>
              <a:ext cx="5105400" cy="1295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81800" y="4490178"/>
              <a:ext cx="1372225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Mobilization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29000" y="4495800"/>
              <a:ext cx="1372224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Alert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107" idx="3"/>
              <a:endCxn id="31" idx="1"/>
            </p:cNvCxnSpPr>
            <p:nvPr/>
          </p:nvCxnSpPr>
          <p:spPr>
            <a:xfrm flipV="1">
              <a:off x="6477624" y="4947378"/>
              <a:ext cx="304176" cy="5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5105400" y="4495800"/>
              <a:ext cx="1372224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Assessment</a:t>
              </a:r>
              <a:endParaRPr lang="en-US" dirty="0"/>
            </a:p>
          </p:txBody>
        </p:sp>
        <p:cxnSp>
          <p:nvCxnSpPr>
            <p:cNvPr id="110" name="Straight Arrow Connector 109"/>
            <p:cNvCxnSpPr>
              <a:stCxn id="32" idx="3"/>
              <a:endCxn id="107" idx="1"/>
            </p:cNvCxnSpPr>
            <p:nvPr/>
          </p:nvCxnSpPr>
          <p:spPr>
            <a:xfrm>
              <a:off x="4801224" y="4953000"/>
              <a:ext cx="304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3" idx="2"/>
            <a:endCxn id="77" idx="0"/>
          </p:cNvCxnSpPr>
          <p:nvPr/>
        </p:nvCxnSpPr>
        <p:spPr>
          <a:xfrm flipH="1">
            <a:off x="2397499" y="3505200"/>
            <a:ext cx="2801" cy="6945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7" idx="3"/>
            <a:endCxn id="14" idx="1"/>
          </p:cNvCxnSpPr>
          <p:nvPr/>
        </p:nvCxnSpPr>
        <p:spPr>
          <a:xfrm flipV="1">
            <a:off x="2971800" y="5143500"/>
            <a:ext cx="685800" cy="40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8686800" cy="5562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Or, more simply…</a:t>
            </a: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rgbClr val="1F497D"/>
              </a:solidFill>
            </a:endParaRPr>
          </a:p>
          <a:p>
            <a:pPr>
              <a:buNone/>
            </a:pP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400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for Incident Management</a:t>
            </a:r>
            <a:endParaRPr lang="en-US" dirty="0"/>
          </a:p>
        </p:txBody>
      </p:sp>
      <p:grpSp>
        <p:nvGrpSpPr>
          <p:cNvPr id="4" name="Group 19"/>
          <p:cNvGrpSpPr/>
          <p:nvPr/>
        </p:nvGrpSpPr>
        <p:grpSpPr>
          <a:xfrm>
            <a:off x="1524000" y="2057400"/>
            <a:ext cx="6096000" cy="4267200"/>
            <a:chOff x="762000" y="2057400"/>
            <a:chExt cx="6096000" cy="4267200"/>
          </a:xfrm>
        </p:grpSpPr>
        <p:sp>
          <p:nvSpPr>
            <p:cNvPr id="30" name="Rectangle 29"/>
            <p:cNvSpPr/>
            <p:nvPr/>
          </p:nvSpPr>
          <p:spPr>
            <a:xfrm>
              <a:off x="762000" y="2057400"/>
              <a:ext cx="6096000" cy="426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4953000"/>
              <a:ext cx="5638800" cy="1143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Alert, Assessment, and Mobilization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5100" y="3924300"/>
              <a:ext cx="2209800" cy="533400"/>
            </a:xfrm>
            <a:prstGeom prst="rect">
              <a:avLst/>
            </a:prstGeom>
            <a:gradFill>
              <a:gsLst>
                <a:gs pos="0">
                  <a:srgbClr val="FFCC00"/>
                </a:gs>
                <a:gs pos="80000">
                  <a:srgbClr val="FFFF00"/>
                </a:gs>
                <a:gs pos="100000">
                  <a:srgbClr val="FFFF00"/>
                </a:gs>
              </a:gsLst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Incident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990600" y="2286000"/>
              <a:ext cx="5638800" cy="1143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Planning and Preparation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3" idx="2"/>
              <a:endCxn id="8" idx="0"/>
            </p:cNvCxnSpPr>
            <p:nvPr/>
          </p:nvCxnSpPr>
          <p:spPr>
            <a:xfrm>
              <a:off x="3810000" y="3429000"/>
              <a:ext cx="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14" idx="0"/>
            </p:cNvCxnSpPr>
            <p:nvPr/>
          </p:nvCxnSpPr>
          <p:spPr>
            <a:xfrm>
              <a:off x="3810000" y="4457700"/>
              <a:ext cx="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56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 System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686800" cy="5105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Thus, we could consider an </a:t>
            </a:r>
            <a:r>
              <a:rPr lang="en-US" sz="3200" b="1" dirty="0" smtClean="0"/>
              <a:t>effective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incident response system</a:t>
            </a:r>
            <a:r>
              <a:rPr lang="en-US" sz="3200" dirty="0" smtClean="0"/>
              <a:t> as concerning itself with three main phases: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Planning and Preparation</a:t>
            </a: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Incident</a:t>
            </a: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Alert, Assessment, and Mobilization</a:t>
            </a:r>
          </a:p>
          <a:p>
            <a:pPr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0" y="373380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5715000"/>
            <a:ext cx="6096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4724400"/>
            <a:ext cx="609600" cy="533400"/>
          </a:xfrm>
          <a:prstGeom prst="rect">
            <a:avLst/>
          </a:prstGeom>
          <a:gradFill>
            <a:gsLst>
              <a:gs pos="0">
                <a:srgbClr val="FFCC00"/>
              </a:gs>
              <a:gs pos="80000">
                <a:srgbClr val="FFFF00"/>
              </a:gs>
              <a:gs pos="100000">
                <a:srgbClr val="FFFF00"/>
              </a:gs>
            </a:gsLst>
          </a:gradFill>
          <a:ln>
            <a:solidFill>
              <a:srgbClr val="FFCC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TH1" val="C:\Users\hsmith\Documents\LeaderGuide Pro Library\George Documents\Presentation Name Session Handout-georgedoc3.docx"/>
  <p:tag name="PNBR" val="2"/>
  <p:tag name="PATH2" val="C:\Users\hsmith\Desktop\Halley Projects\Global Curriculum\george! precursors\lost intro.docx"/>
  <p:tag name="TITLE" val="Introduction to Incident Management &amp; Response"/>
  <p:tag name="TOPIC" val="Introduction to Incident Management &amp; Response"/>
  <p:tag name="SUB TOPIC" val="Welcome &amp; Introduction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 TOPIC" val="What is an Incident Response System?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3440</TotalTime>
  <Words>1910</Words>
  <Application>Microsoft Office PowerPoint</Application>
  <PresentationFormat>On-screen Show (4:3)</PresentationFormat>
  <Paragraphs>479</Paragraphs>
  <Slides>48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Verdana</vt:lpstr>
      <vt:lpstr>Wingdings</vt:lpstr>
      <vt:lpstr>Office Theme</vt:lpstr>
      <vt:lpstr>Introduction to Incident Management &amp; Response</vt:lpstr>
      <vt:lpstr>Learning outcomes</vt:lpstr>
      <vt:lpstr>Contents</vt:lpstr>
      <vt:lpstr>Definition of an incident</vt:lpstr>
      <vt:lpstr>Incident Response System</vt:lpstr>
      <vt:lpstr>Incident Response System</vt:lpstr>
      <vt:lpstr>Model for Incident Management</vt:lpstr>
      <vt:lpstr>Model for Incident Management</vt:lpstr>
      <vt:lpstr>Incident Response System</vt:lpstr>
      <vt:lpstr>Incident Response System</vt:lpstr>
      <vt:lpstr>Planning and Preparation</vt:lpstr>
      <vt:lpstr>Planning and Preparation</vt:lpstr>
      <vt:lpstr>Planning</vt:lpstr>
      <vt:lpstr>Planning</vt:lpstr>
      <vt:lpstr>Planning</vt:lpstr>
      <vt:lpstr>Planning</vt:lpstr>
      <vt:lpstr>Planning and Preparation</vt:lpstr>
      <vt:lpstr>Model for Incident Management</vt:lpstr>
      <vt:lpstr>Incident versus Emergency</vt:lpstr>
      <vt:lpstr>Types of Emergencies</vt:lpstr>
      <vt:lpstr>Incidents</vt:lpstr>
      <vt:lpstr>Incidents</vt:lpstr>
      <vt:lpstr>Model for Incident Management</vt:lpstr>
      <vt:lpstr>Model for Incident Management</vt:lpstr>
      <vt:lpstr>What is Missing?</vt:lpstr>
      <vt:lpstr>Drills</vt:lpstr>
      <vt:lpstr>Incident Response Systems</vt:lpstr>
      <vt:lpstr>Model for Incident Management</vt:lpstr>
      <vt:lpstr>Alert</vt:lpstr>
      <vt:lpstr>Alert</vt:lpstr>
      <vt:lpstr>Alert</vt:lpstr>
      <vt:lpstr>Assessment</vt:lpstr>
      <vt:lpstr>Alerting and Assessment</vt:lpstr>
      <vt:lpstr>Mobilization</vt:lpstr>
      <vt:lpstr>Feedback</vt:lpstr>
      <vt:lpstr>Feedback</vt:lpstr>
      <vt:lpstr>Feedback</vt:lpstr>
      <vt:lpstr>Model for Incident Management</vt:lpstr>
      <vt:lpstr>What’s else is missing?</vt:lpstr>
      <vt:lpstr>Outside Responders</vt:lpstr>
      <vt:lpstr>Model for Incident Management</vt:lpstr>
      <vt:lpstr>Outside Responders</vt:lpstr>
      <vt:lpstr>PowerPoint Presentation</vt:lpstr>
      <vt:lpstr>In case of fire</vt:lpstr>
      <vt:lpstr>In case of spills</vt:lpstr>
      <vt:lpstr>Chemical spills</vt:lpstr>
      <vt:lpstr>Biological spill</vt:lpstr>
      <vt:lpstr>In case of exposure</vt:lpstr>
    </vt:vector>
  </TitlesOfParts>
  <Company>Sandia National Laboratories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Lyle Beck</dc:creator>
  <cp:lastModifiedBy>Manyonge</cp:lastModifiedBy>
  <cp:revision>229</cp:revision>
  <dcterms:created xsi:type="dcterms:W3CDTF">2010-11-19T14:11:28Z</dcterms:created>
  <dcterms:modified xsi:type="dcterms:W3CDTF">2017-07-13T11:09:21Z</dcterms:modified>
</cp:coreProperties>
</file>