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7F77D-E1CB-42C6-8AC6-AC1DDC131AE1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715C-0A54-4A28-8263-3F20D261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90A8-3E90-4712-A698-4658A4A63ED7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5A73-3142-421E-9351-FE6D3F44D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504D">
                    <a:lumMod val="75000"/>
                  </a:srgbClr>
                </a:solidFill>
              </a:rPr>
              <a:t>Biosafety in the WHO AFRO Laboratory Accreditation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791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Biosafety manuals and standard operation procedures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effective implementation of a biosafety programme</a:t>
            </a:r>
          </a:p>
          <a:p>
            <a:pPr lvl="1" eaLnBrk="1" hangingPunct="1"/>
            <a:r>
              <a:rPr lang="en-US" smtClean="0"/>
              <a:t>develop specific/ institution procedures</a:t>
            </a:r>
          </a:p>
          <a:p>
            <a:pPr lvl="1" eaLnBrk="1" hangingPunct="1"/>
            <a:r>
              <a:rPr lang="en-US" smtClean="0"/>
              <a:t>explain what is expected and required of laboratory personnel 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1676400"/>
          </a:xfrm>
        </p:spPr>
        <p:txBody>
          <a:bodyPr/>
          <a:lstStyle/>
          <a:p>
            <a:pPr marL="342900" indent="-342900" eaLnBrk="1" hangingPunct="1"/>
            <a:r>
              <a:rPr lang="en-US" sz="3600" b="1" smtClean="0">
                <a:solidFill>
                  <a:srgbClr val="C00000"/>
                </a:solidFill>
              </a:rPr>
              <a:t>Biosafety management programme</a:t>
            </a:r>
            <a:r>
              <a:rPr lang="en-US" sz="3600" smtClean="0">
                <a:solidFill>
                  <a:srgbClr val="000000"/>
                </a:solidFill>
              </a:rPr>
              <a:t/>
            </a:r>
            <a:br>
              <a:rPr lang="en-US" sz="3600" smtClean="0">
                <a:solidFill>
                  <a:srgbClr val="000000"/>
                </a:solidFill>
              </a:rPr>
            </a:br>
            <a:endParaRPr lang="en-US" sz="3600" smtClean="0">
              <a:solidFill>
                <a:srgbClr val="00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3810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smtClean="0"/>
              <a:t>Have written procedures (SOPs)</a:t>
            </a:r>
          </a:p>
          <a:p>
            <a:pPr eaLnBrk="1" hangingPunct="1"/>
            <a:r>
              <a:rPr lang="en-US" sz="3200" smtClean="0"/>
              <a:t>Training and exercises on safety practices and techniques</a:t>
            </a:r>
          </a:p>
          <a:p>
            <a:pPr eaLnBrk="1" hangingPunct="1"/>
            <a:r>
              <a:rPr lang="en-US" smtClean="0"/>
              <a:t>risk assessments</a:t>
            </a:r>
          </a:p>
          <a:p>
            <a:pPr eaLnBrk="1" hangingPunct="1"/>
            <a:r>
              <a:rPr lang="en-US" smtClean="0"/>
              <a:t>laboratory safety audits to look for potential safety problems</a:t>
            </a:r>
          </a:p>
          <a:p>
            <a:pPr eaLnBrk="1" hangingPunct="1"/>
            <a:r>
              <a:rPr lang="en-US" smtClean="0"/>
              <a:t>Waste management</a:t>
            </a:r>
          </a:p>
          <a:p>
            <a:pPr marL="593725" lvl="2" indent="0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2438400"/>
          </a:xfrm>
        </p:spPr>
        <p:txBody>
          <a:bodyPr>
            <a:noAutofit/>
          </a:bodyPr>
          <a:lstStyle/>
          <a:p>
            <a:pPr lvl="1"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743200"/>
            <a:ext cx="7848600" cy="3657600"/>
          </a:xfrm>
        </p:spPr>
        <p:txBody>
          <a:bodyPr>
            <a:normAutofit fontScale="85000" lnSpcReduction="10000"/>
          </a:bodyPr>
          <a:lstStyle/>
          <a:p>
            <a:pPr marL="342900" lvl="2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sz="2800" dirty="0" smtClean="0"/>
              <a:t>Laboratory safety weighted the highest with 43 points among other QSEs</a:t>
            </a:r>
          </a:p>
          <a:p>
            <a:pPr marL="342900" lvl="2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sz="2800" dirty="0" smtClean="0"/>
              <a:t>ISO developed a standard particular to laboratory safety</a:t>
            </a:r>
          </a:p>
          <a:p>
            <a:pPr marL="891540" lvl="4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dirty="0" smtClean="0"/>
              <a:t>ISO 15190</a:t>
            </a:r>
          </a:p>
          <a:p>
            <a:pPr marL="891540" lvl="4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en-US" sz="2800" dirty="0" smtClean="0"/>
          </a:p>
          <a:p>
            <a:pPr marL="891540" lvl="4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dirty="0" smtClean="0"/>
              <a:t>This makes safety the core of laboratory processes</a:t>
            </a:r>
          </a:p>
          <a:p>
            <a:pPr marL="891540" lvl="4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en-US" dirty="0"/>
          </a:p>
          <a:p>
            <a:pPr marL="891540" lvl="4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None/>
              <a:defRPr/>
            </a:pPr>
            <a:endParaRPr lang="en-US" dirty="0" smtClean="0"/>
          </a:p>
          <a:p>
            <a:pPr marL="891540" lvl="4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en-US" dirty="0" smtClean="0"/>
          </a:p>
          <a:p>
            <a:pPr marL="0" lvl="2" indent="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None/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0" lvl="2" indent="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None/>
              <a:defRPr/>
            </a:pPr>
            <a:endParaRPr lang="en-US" dirty="0" smtClean="0"/>
          </a:p>
          <a:p>
            <a:pPr marL="617220" lvl="3" indent="-34290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1800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609600"/>
            <a:ext cx="75437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Role of Biosafety and Accreditation Efforts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CC6600"/>
                </a:solidFill>
              </a:rPr>
              <a:t>Step-wise approach to implementing a WHO/AFRO Accreditation scheme for laboratories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425700"/>
            <a:ext cx="623888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330700"/>
            <a:ext cx="5667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797300"/>
            <a:ext cx="5667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0" y="3263900"/>
            <a:ext cx="5667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90800" y="5245100"/>
            <a:ext cx="914400" cy="9906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505200" y="4711700"/>
            <a:ext cx="914400" cy="15240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419600" y="4178300"/>
            <a:ext cx="838200" cy="2057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57800" y="3492500"/>
            <a:ext cx="914400" cy="2743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667000" y="62357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Incremental</a:t>
            </a:r>
            <a:r>
              <a:rPr lang="en-US" b="1"/>
              <a:t> Process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400800" y="1663700"/>
            <a:ext cx="1447800" cy="2074863"/>
          </a:xfrm>
          <a:prstGeom prst="rect">
            <a:avLst/>
          </a:prstGeom>
          <a:noFill/>
          <a:ln w="57150" cmpd="thickThin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End Point</a:t>
            </a:r>
          </a:p>
          <a:p>
            <a:pPr>
              <a:spcBef>
                <a:spcPct val="50000"/>
              </a:spcBef>
            </a:pPr>
            <a:r>
              <a:rPr lang="en-US" b="1"/>
              <a:t>CAP</a:t>
            </a:r>
          </a:p>
          <a:p>
            <a:pPr>
              <a:spcBef>
                <a:spcPct val="50000"/>
              </a:spcBef>
            </a:pPr>
            <a:r>
              <a:rPr lang="en-US" b="1"/>
              <a:t>ISO15189</a:t>
            </a:r>
          </a:p>
          <a:p>
            <a:pPr>
              <a:spcBef>
                <a:spcPct val="50000"/>
              </a:spcBef>
            </a:pPr>
            <a:r>
              <a:rPr lang="en-US" b="1"/>
              <a:t>SANAS</a:t>
            </a:r>
          </a:p>
          <a:p>
            <a:pPr>
              <a:spcBef>
                <a:spcPct val="50000"/>
              </a:spcBef>
            </a:pPr>
            <a:r>
              <a:rPr lang="en-US" b="1"/>
              <a:t>--Etc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1676400" y="1968500"/>
            <a:ext cx="4114800" cy="28194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8001000" y="1358900"/>
            <a:ext cx="0" cy="5334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914400" y="6692900"/>
            <a:ext cx="7086600" cy="762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676400" y="34798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 Star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346700" y="12192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5 Star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679700" y="28194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 Star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644900" y="22479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3 Star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508500" y="16383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4 Star</a:t>
            </a:r>
          </a:p>
        </p:txBody>
      </p:sp>
      <p:pic>
        <p:nvPicPr>
          <p:cNvPr id="1845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4864100"/>
            <a:ext cx="5667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1676400" y="57785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65300" y="58039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55-64 %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30500" y="5308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65-74 %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3619500" y="48133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75-84 %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508500" y="42037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85-94 %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5346700" y="3556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&gt; 95 %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648200" y="5029200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Score on onsite evaluation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Relationship with ISO 15189 standard</a:t>
            </a:r>
            <a:endParaRPr lang="en-US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258888"/>
            <a:ext cx="7620000" cy="54467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National Biosafety/ Biosecurity guidelines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These guidelines provides measures to-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</a:t>
            </a:r>
            <a:r>
              <a:rPr lang="en-US" dirty="0" smtClean="0"/>
              <a:t>stablish </a:t>
            </a:r>
            <a:r>
              <a:rPr lang="en-US" dirty="0"/>
              <a:t>and maintain </a:t>
            </a:r>
            <a:r>
              <a:rPr lang="en-US" dirty="0" smtClean="0"/>
              <a:t>a safe work environment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Prevent and prepare for emergencies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Neglect of the guidelines leads to accidents which are</a:t>
            </a:r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loss of reputation</a:t>
            </a:r>
            <a:endParaRPr lang="en-US" sz="1800" dirty="0"/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loss of customers / loss of income</a:t>
            </a:r>
            <a:endParaRPr lang="en-US" sz="1800" dirty="0"/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negative effect on staff retention</a:t>
            </a:r>
            <a:endParaRPr lang="en-US" sz="1800" dirty="0"/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Increased costs—litigation, insurance</a:t>
            </a: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marL="342900" indent="-342900" algn="ctr" eaLnBrk="1" hangingPunct="1"/>
            <a:r>
              <a:rPr lang="en-US" sz="3600" b="1" smtClean="0">
                <a:solidFill>
                  <a:srgbClr val="000000"/>
                </a:solidFill>
              </a:rPr>
              <a:t>Biosafety Program Elements</a:t>
            </a:r>
            <a:r>
              <a:rPr lang="en-US" sz="1800" smtClean="0">
                <a:solidFill>
                  <a:srgbClr val="000000"/>
                </a:solidFill>
              </a:rPr>
              <a:t/>
            </a:r>
            <a:br>
              <a:rPr lang="en-US" sz="1800" smtClean="0">
                <a:solidFill>
                  <a:srgbClr val="000000"/>
                </a:solidFill>
              </a:rPr>
            </a:b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868363" lvl="3" indent="-75723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There are 14 core biosafety program elements, namely;</a:t>
            </a:r>
          </a:p>
          <a:p>
            <a:pPr marL="868363" lvl="3" indent="-75723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800" dirty="0" smtClean="0"/>
          </a:p>
          <a:p>
            <a:pPr marL="519113" lvl="3" indent="-40798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Management’s Responsibility; discussed in 1.4.4</a:t>
            </a:r>
            <a:endParaRPr lang="en-US" sz="1800" dirty="0" smtClean="0"/>
          </a:p>
          <a:p>
            <a:pPr marL="519113" lvl="3" indent="-40798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Safety Business &amp; Administrative Programs</a:t>
            </a:r>
            <a:endParaRPr lang="en-US" sz="1800" dirty="0" smtClean="0"/>
          </a:p>
          <a:p>
            <a:pPr marL="519113" lvl="3" indent="-40798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Review Laboratory Biosafety Programs (Risk Assessment) as discussed in Module 3</a:t>
            </a:r>
            <a:endParaRPr lang="en-US" sz="1800" dirty="0" smtClean="0"/>
          </a:p>
          <a:p>
            <a:pPr marL="519113" lvl="3" indent="-40798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Equipment evaluation (PPE &amp; Lab Equipment) as discussed in module 5</a:t>
            </a:r>
            <a:endParaRPr lang="en-US" sz="1800" dirty="0" smtClean="0"/>
          </a:p>
          <a:p>
            <a:pPr marL="519113" lvl="3" indent="-40798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Review Building &amp; Facility Systems as discussed in module 5</a:t>
            </a:r>
            <a:endParaRPr lang="en-US" sz="1800" dirty="0" smtClean="0"/>
          </a:p>
          <a:p>
            <a:pPr marL="519113" lvl="3" indent="-40798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Occupational Health Program as discussed in module 4</a:t>
            </a:r>
            <a:endParaRPr lang="en-US" sz="1800" dirty="0" smtClean="0"/>
          </a:p>
          <a:p>
            <a:pPr marL="519113" lvl="3" indent="-407988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Chemical Management &amp; Industrial Hygiene Programs as discussed in module 2</a:t>
            </a:r>
            <a:endParaRPr lang="en-US" sz="1800" dirty="0" smtClean="0"/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100" dirty="0"/>
              <a:t> </a:t>
            </a:r>
            <a:endParaRPr lang="en-US" sz="1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Biosafety Program Elements cont.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/>
            <a:r>
              <a:rPr lang="en-US" smtClean="0"/>
              <a:t>Waste Management &amp; Environmental Safety Programs as discussed in module 2</a:t>
            </a:r>
            <a:endParaRPr lang="en-US" sz="1800" smtClean="0"/>
          </a:p>
          <a:p>
            <a:pPr lvl="3" eaLnBrk="1" hangingPunct="1"/>
            <a:r>
              <a:rPr lang="en-US" smtClean="0"/>
              <a:t>Emergency Preparedness &amp; Response Programs as discussed in module 5</a:t>
            </a:r>
            <a:endParaRPr lang="en-US" sz="1800" smtClean="0"/>
          </a:p>
          <a:p>
            <a:pPr lvl="3" eaLnBrk="1" hangingPunct="1"/>
            <a:r>
              <a:rPr lang="en-US" smtClean="0"/>
              <a:t>Agent Biosecurity as discussed in unit 2 of module 1 below</a:t>
            </a:r>
            <a:endParaRPr lang="en-US" sz="1800" smtClean="0"/>
          </a:p>
          <a:p>
            <a:pPr lvl="3" eaLnBrk="1" hangingPunct="1"/>
            <a:r>
              <a:rPr lang="en-US" smtClean="0"/>
              <a:t>Transport of Biological Agents as discussed in module 2</a:t>
            </a:r>
            <a:endParaRPr lang="en-US" sz="1800" smtClean="0"/>
          </a:p>
          <a:p>
            <a:pPr lvl="3" eaLnBrk="1" hangingPunct="1"/>
            <a:r>
              <a:rPr lang="en-US" smtClean="0"/>
              <a:t>Field Activities (Clinical &amp; Research)</a:t>
            </a:r>
            <a:endParaRPr lang="en-US" sz="1800" smtClean="0"/>
          </a:p>
          <a:p>
            <a:pPr lvl="3" eaLnBrk="1" hangingPunct="1"/>
            <a:r>
              <a:rPr lang="en-US" smtClean="0"/>
              <a:t>Training &amp; Outreach Activities</a:t>
            </a:r>
            <a:endParaRPr lang="en-US" sz="1800" smtClean="0"/>
          </a:p>
          <a:p>
            <a:pPr lvl="3" eaLnBrk="1" hangingPunct="1"/>
            <a:r>
              <a:rPr lang="en-US" smtClean="0"/>
              <a:t>Radiation Safety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sz="3200" b="1" smtClean="0">
                <a:solidFill>
                  <a:srgbClr val="C00000"/>
                </a:solidFill>
              </a:rPr>
              <a:t>Management Responsibilities in biosafety programme</a:t>
            </a:r>
            <a:br>
              <a:rPr lang="en-US" sz="3200" b="1" smtClean="0">
                <a:solidFill>
                  <a:srgbClr val="C00000"/>
                </a:solidFill>
              </a:rPr>
            </a:br>
            <a:endParaRPr lang="en-US" sz="3200" b="1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Discussion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</a:t>
            </a:r>
            <a:r>
              <a:rPr lang="en-US" dirty="0"/>
              <a:t>your facilities who is responsible for biosafety?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What can you do to ensure biosafety in your facility</a:t>
            </a:r>
            <a:r>
              <a:rPr lang="en-US" dirty="0" smtClean="0"/>
              <a:t>?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b="1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Director </a:t>
            </a:r>
            <a:r>
              <a:rPr lang="en-US" sz="2400" b="1" dirty="0"/>
              <a:t>responsibilities</a:t>
            </a:r>
            <a:endParaRPr lang="en-US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Laboratory Supervisor </a:t>
            </a:r>
            <a:r>
              <a:rPr lang="en-US" sz="2400" b="1" dirty="0" smtClean="0"/>
              <a:t>responsibilities</a:t>
            </a:r>
          </a:p>
          <a:p>
            <a:pPr marL="274320" lvl="2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sz="2400" b="1" dirty="0"/>
              <a:t>Personnel  </a:t>
            </a:r>
            <a:r>
              <a:rPr lang="en-US" sz="2400" b="1" dirty="0" smtClean="0"/>
              <a:t>responsibilities</a:t>
            </a:r>
          </a:p>
          <a:p>
            <a:pPr marL="0" lvl="2" indent="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Wingdings 2"/>
              <a:buNone/>
              <a:defRPr/>
            </a:pPr>
            <a:r>
              <a:rPr lang="en-US" sz="2400" b="1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Who is responsible for biosafety??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Safety </a:t>
            </a:r>
            <a:r>
              <a:rPr lang="en-US" dirty="0"/>
              <a:t>is therefore </a:t>
            </a:r>
            <a:r>
              <a:rPr lang="en-US" dirty="0" smtClean="0">
                <a:solidFill>
                  <a:schemeClr val="accent1"/>
                </a:solidFill>
              </a:rPr>
              <a:t>‘</a:t>
            </a:r>
            <a:r>
              <a:rPr lang="en-US" b="1" dirty="0" smtClean="0">
                <a:solidFill>
                  <a:schemeClr val="accent1"/>
                </a:solidFill>
              </a:rPr>
              <a:t>EVERYONES RESPONSIBILITY</a:t>
            </a:r>
            <a:r>
              <a:rPr lang="en-US" dirty="0" smtClean="0">
                <a:solidFill>
                  <a:schemeClr val="accent1"/>
                </a:solidFill>
              </a:rPr>
              <a:t>’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381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Biosafety in the WHO AFRO Laboratory Accreditation scheme</vt:lpstr>
      <vt:lpstr> </vt:lpstr>
      <vt:lpstr>Step-wise approach to implementing a WHO/AFRO Accreditation scheme for laboratories</vt:lpstr>
      <vt:lpstr>Relationship with ISO 15189 standard</vt:lpstr>
      <vt:lpstr>National Biosafety/ Biosecurity guidelines </vt:lpstr>
      <vt:lpstr>Biosafety Program Elements </vt:lpstr>
      <vt:lpstr>Biosafety Program Elements cont.</vt:lpstr>
      <vt:lpstr>Management Responsibilities in biosafety programme </vt:lpstr>
      <vt:lpstr>Slide 9</vt:lpstr>
      <vt:lpstr>Biosafety manuals and standard operation procedures</vt:lpstr>
      <vt:lpstr>Biosafety management programme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Biosafety in the WHO AFRO Laboratory Accreditation scheme</dc:title>
  <dc:creator>Administrator</dc:creator>
  <cp:lastModifiedBy>Kennedy Yatich</cp:lastModifiedBy>
  <cp:revision>11</cp:revision>
  <dcterms:created xsi:type="dcterms:W3CDTF">2013-02-03T15:02:21Z</dcterms:created>
  <dcterms:modified xsi:type="dcterms:W3CDTF">2015-09-28T07:00:29Z</dcterms:modified>
</cp:coreProperties>
</file>