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9" r:id="rId5"/>
    <p:sldId id="275" r:id="rId6"/>
    <p:sldId id="277" r:id="rId7"/>
    <p:sldId id="270" r:id="rId8"/>
    <p:sldId id="271" r:id="rId9"/>
    <p:sldId id="264" r:id="rId10"/>
    <p:sldId id="265" r:id="rId11"/>
    <p:sldId id="273" r:id="rId12"/>
    <p:sldId id="274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654" y="10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D11E-B452-4147-9E86-6E2B4B5581EB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97A3-877A-429B-8D2C-3C732EAC1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D11E-B452-4147-9E86-6E2B4B5581EB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97A3-877A-429B-8D2C-3C732EAC1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D11E-B452-4147-9E86-6E2B4B5581EB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97A3-877A-429B-8D2C-3C732EAC1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D11E-B452-4147-9E86-6E2B4B5581EB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97A3-877A-429B-8D2C-3C732EAC1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D11E-B452-4147-9E86-6E2B4B5581EB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97A3-877A-429B-8D2C-3C732EAC1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D11E-B452-4147-9E86-6E2B4B5581EB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97A3-877A-429B-8D2C-3C732EAC1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D11E-B452-4147-9E86-6E2B4B5581EB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97A3-877A-429B-8D2C-3C732EAC1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D11E-B452-4147-9E86-6E2B4B5581EB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97A3-877A-429B-8D2C-3C732EAC1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D11E-B452-4147-9E86-6E2B4B5581EB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97A3-877A-429B-8D2C-3C732EAC1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D11E-B452-4147-9E86-6E2B4B5581EB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97A3-877A-429B-8D2C-3C732EAC1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D11E-B452-4147-9E86-6E2B4B5581EB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497A3-877A-429B-8D2C-3C732EAC1F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DD11E-B452-4147-9E86-6E2B4B5581EB}" type="datetimeFigureOut">
              <a:rPr lang="en-US" smtClean="0"/>
              <a:t>5/20/2014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497A3-877A-429B-8D2C-3C732EAC1F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Biorisk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Biorisk assessment: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Biorisk Assessment identifies the risk by:</a:t>
            </a:r>
          </a:p>
          <a:p>
            <a:pPr marL="0" indent="0">
              <a:buNone/>
            </a:pPr>
            <a:endParaRPr lang="en-US" sz="2800" dirty="0" smtClean="0"/>
          </a:p>
          <a:p>
            <a:pPr lvl="1"/>
            <a:r>
              <a:rPr lang="en-US" dirty="0" smtClean="0"/>
              <a:t>Defining the hazards in a particular laboratory </a:t>
            </a:r>
            <a:r>
              <a:rPr lang="en-US" dirty="0" smtClean="0">
                <a:solidFill>
                  <a:srgbClr val="0000CC"/>
                </a:solidFill>
              </a:rPr>
              <a:t>(e.g. the infectious agents the lab is handling)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Evaluating the likelihood that the hazards will result into an event that has consequences </a:t>
            </a:r>
            <a:r>
              <a:rPr lang="en-US" dirty="0" smtClean="0">
                <a:solidFill>
                  <a:srgbClr val="0000CC"/>
                </a:solidFill>
              </a:rPr>
              <a:t>(e.g. the likelihood that the infectious agent can be transmitted to the laboratory personnel)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Evaluating the gravity or seriousness of the consequences (</a:t>
            </a:r>
            <a:r>
              <a:rPr lang="en-US" dirty="0" smtClean="0">
                <a:solidFill>
                  <a:srgbClr val="0000CC"/>
                </a:solidFill>
              </a:rPr>
              <a:t>e.g. whether infection with a particular organism leads to serious disease and the availability of measures to manage and control the disease in question)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Biorisk mitigation: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Biorisk mitigation refers measures implemented to eliminate or minimize the risk</a:t>
            </a:r>
          </a:p>
          <a:p>
            <a:endParaRPr lang="en-US" dirty="0"/>
          </a:p>
          <a:p>
            <a:r>
              <a:rPr lang="en-US" dirty="0" smtClean="0"/>
              <a:t>The measures are broadly grouped into:</a:t>
            </a:r>
          </a:p>
          <a:p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Elimination or </a:t>
            </a:r>
            <a:r>
              <a:rPr lang="en-GB" dirty="0" smtClean="0"/>
              <a:t>Substitution </a:t>
            </a:r>
            <a:r>
              <a:rPr lang="en-GB" dirty="0" smtClean="0">
                <a:solidFill>
                  <a:srgbClr val="0000CC"/>
                </a:solidFill>
              </a:rPr>
              <a:t>(A laboratory ceases handling of a particular infectious agent)</a:t>
            </a:r>
          </a:p>
          <a:p>
            <a:pPr marL="971550" lvl="1" indent="-514350">
              <a:buFont typeface="+mj-lt"/>
              <a:buAutoNum type="arabicPeriod"/>
            </a:pPr>
            <a:endParaRPr lang="en-GB" dirty="0">
              <a:solidFill>
                <a:srgbClr val="0000CC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Engineering </a:t>
            </a:r>
            <a:r>
              <a:rPr lang="en-GB" dirty="0" smtClean="0"/>
              <a:t>Controls </a:t>
            </a:r>
            <a:r>
              <a:rPr lang="en-GB" dirty="0" smtClean="0">
                <a:solidFill>
                  <a:srgbClr val="0000CC"/>
                </a:solidFill>
              </a:rPr>
              <a:t>(Laboratory physical infrastructure design and equipment aimed at containing  the risk)</a:t>
            </a:r>
          </a:p>
          <a:p>
            <a:pPr marL="971550" lvl="1" indent="-514350">
              <a:buFont typeface="+mj-lt"/>
              <a:buAutoNum type="arabicPeriod"/>
            </a:pPr>
            <a:endParaRPr lang="en-GB" dirty="0">
              <a:solidFill>
                <a:srgbClr val="0000CC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Administrative </a:t>
            </a:r>
            <a:r>
              <a:rPr lang="en-GB" dirty="0" smtClean="0"/>
              <a:t>Controls </a:t>
            </a:r>
            <a:r>
              <a:rPr lang="en-GB" dirty="0" smtClean="0">
                <a:solidFill>
                  <a:srgbClr val="0000CC"/>
                </a:solidFill>
              </a:rPr>
              <a:t>(</a:t>
            </a:r>
            <a:r>
              <a:rPr lang="en-GB" dirty="0">
                <a:solidFill>
                  <a:srgbClr val="0000CC"/>
                </a:solidFill>
              </a:rPr>
              <a:t>Policies, standards </a:t>
            </a:r>
            <a:r>
              <a:rPr lang="en-GB" dirty="0" smtClean="0">
                <a:solidFill>
                  <a:srgbClr val="0000CC"/>
                </a:solidFill>
              </a:rPr>
              <a:t>and guidelines that help control of risks)</a:t>
            </a:r>
          </a:p>
          <a:p>
            <a:pPr marL="971550" lvl="1" indent="-514350">
              <a:buFont typeface="+mj-lt"/>
              <a:buAutoNum type="arabicPeriod"/>
            </a:pPr>
            <a:endParaRPr lang="en-GB" dirty="0">
              <a:solidFill>
                <a:srgbClr val="0000CC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Practices and </a:t>
            </a:r>
            <a:r>
              <a:rPr lang="en-GB" dirty="0" smtClean="0"/>
              <a:t>Procedures </a:t>
            </a:r>
            <a:r>
              <a:rPr lang="en-GB" dirty="0" smtClean="0">
                <a:solidFill>
                  <a:srgbClr val="0000CC"/>
                </a:solidFill>
              </a:rPr>
              <a:t>(</a:t>
            </a:r>
            <a:r>
              <a:rPr lang="en-GB" dirty="0">
                <a:solidFill>
                  <a:srgbClr val="0000CC"/>
                </a:solidFill>
              </a:rPr>
              <a:t>Processes and </a:t>
            </a:r>
            <a:r>
              <a:rPr lang="en-GB" dirty="0" smtClean="0">
                <a:solidFill>
                  <a:srgbClr val="0000CC"/>
                </a:solidFill>
              </a:rPr>
              <a:t>activities that </a:t>
            </a:r>
            <a:r>
              <a:rPr lang="en-GB" dirty="0">
                <a:solidFill>
                  <a:srgbClr val="0000CC"/>
                </a:solidFill>
              </a:rPr>
              <a:t>have been shown in practice to be effective </a:t>
            </a:r>
            <a:r>
              <a:rPr lang="en-GB" dirty="0" smtClean="0">
                <a:solidFill>
                  <a:srgbClr val="0000CC"/>
                </a:solidFill>
              </a:rPr>
              <a:t>in reducing risks)</a:t>
            </a:r>
          </a:p>
          <a:p>
            <a:pPr marL="971550" lvl="1" indent="-514350">
              <a:buFont typeface="+mj-lt"/>
              <a:buAutoNum type="arabicPeriod"/>
            </a:pPr>
            <a:endParaRPr lang="en-GB" dirty="0">
              <a:solidFill>
                <a:srgbClr val="0000CC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Personal Protective </a:t>
            </a:r>
            <a:r>
              <a:rPr lang="en-GB" dirty="0" smtClean="0"/>
              <a:t>Equipment (</a:t>
            </a:r>
            <a:r>
              <a:rPr lang="en-GB" dirty="0">
                <a:solidFill>
                  <a:srgbClr val="0000CC"/>
                </a:solidFill>
              </a:rPr>
              <a:t>Devices worn by </a:t>
            </a:r>
            <a:r>
              <a:rPr lang="en-GB" dirty="0" smtClean="0">
                <a:solidFill>
                  <a:srgbClr val="0000CC"/>
                </a:solidFill>
              </a:rPr>
              <a:t>the personnel </a:t>
            </a:r>
            <a:r>
              <a:rPr lang="en-GB" dirty="0">
                <a:solidFill>
                  <a:srgbClr val="0000CC"/>
                </a:solidFill>
              </a:rPr>
              <a:t>to protect against hazards in the </a:t>
            </a:r>
            <a:r>
              <a:rPr lang="en-GB" dirty="0" smtClean="0">
                <a:solidFill>
                  <a:srgbClr val="0000CC"/>
                </a:solidFill>
              </a:rPr>
              <a:t>laboratory)</a:t>
            </a:r>
            <a:endParaRPr lang="en-US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01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Biorisk performance: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Performance defines the </a:t>
            </a:r>
            <a:r>
              <a:rPr lang="en-US" dirty="0" smtClean="0">
                <a:solidFill>
                  <a:srgbClr val="0000CC"/>
                </a:solidFill>
              </a:rPr>
              <a:t>controls</a:t>
            </a:r>
            <a:r>
              <a:rPr lang="en-US" dirty="0" smtClean="0"/>
              <a:t> as well as the </a:t>
            </a:r>
            <a:r>
              <a:rPr lang="en-US" dirty="0" smtClean="0">
                <a:solidFill>
                  <a:srgbClr val="0000CC"/>
                </a:solidFill>
              </a:rPr>
              <a:t>assurance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CC"/>
                </a:solidFill>
              </a:rPr>
              <a:t>improvement </a:t>
            </a:r>
            <a:r>
              <a:rPr lang="en-US" dirty="0" smtClean="0"/>
              <a:t>procedures required in implementation of biorisk management.</a:t>
            </a:r>
          </a:p>
          <a:p>
            <a:pPr marL="0" indent="0">
              <a:buNone/>
            </a:pPr>
            <a:endParaRPr lang="en-GB" b="1" dirty="0" smtClean="0"/>
          </a:p>
          <a:p>
            <a:r>
              <a:rPr lang="en-GB" b="1" dirty="0" smtClean="0"/>
              <a:t>Controls: </a:t>
            </a:r>
            <a:r>
              <a:rPr lang="en-GB" dirty="0" smtClean="0"/>
              <a:t>These include the processes</a:t>
            </a:r>
            <a:r>
              <a:rPr lang="en-GB" dirty="0"/>
              <a:t>, procedures, </a:t>
            </a:r>
            <a:r>
              <a:rPr lang="en-GB" dirty="0" smtClean="0"/>
              <a:t>organizational structures</a:t>
            </a:r>
            <a:r>
              <a:rPr lang="en-GB" dirty="0"/>
              <a:t>, </a:t>
            </a:r>
            <a:r>
              <a:rPr lang="en-GB" dirty="0" smtClean="0"/>
              <a:t>and responsibilities </a:t>
            </a:r>
            <a:r>
              <a:rPr lang="en-GB" dirty="0"/>
              <a:t>to manage </a:t>
            </a:r>
            <a:r>
              <a:rPr lang="en-GB" dirty="0" smtClean="0"/>
              <a:t>biorisk</a:t>
            </a:r>
          </a:p>
          <a:p>
            <a:pPr marL="57150" indent="0">
              <a:buNone/>
            </a:pPr>
            <a:endParaRPr lang="en-GB" dirty="0"/>
          </a:p>
          <a:p>
            <a:r>
              <a:rPr lang="en-GB" b="1" dirty="0"/>
              <a:t>Assurance: </a:t>
            </a:r>
            <a:r>
              <a:rPr lang="en-GB" dirty="0" smtClean="0"/>
              <a:t>This is the systematic </a:t>
            </a:r>
            <a:r>
              <a:rPr lang="en-GB" dirty="0"/>
              <a:t>process of checking </a:t>
            </a:r>
            <a:r>
              <a:rPr lang="en-GB" dirty="0" smtClean="0"/>
              <a:t>adherence to and effectiveness of the system </a:t>
            </a:r>
            <a:r>
              <a:rPr lang="en-GB" dirty="0"/>
              <a:t>through audits and </a:t>
            </a:r>
            <a:r>
              <a:rPr lang="en-GB" dirty="0" smtClean="0"/>
              <a:t>inspections</a:t>
            </a:r>
          </a:p>
          <a:p>
            <a:pPr marL="57150" indent="0">
              <a:buNone/>
            </a:pPr>
            <a:endParaRPr lang="en-GB" dirty="0"/>
          </a:p>
          <a:p>
            <a:r>
              <a:rPr lang="en-GB" b="1" dirty="0"/>
              <a:t>Improvement: </a:t>
            </a:r>
            <a:r>
              <a:rPr lang="en-GB" dirty="0"/>
              <a:t>Setting and achieving </a:t>
            </a:r>
            <a:r>
              <a:rPr lang="en-GB" dirty="0" smtClean="0"/>
              <a:t>biorisk</a:t>
            </a:r>
            <a:r>
              <a:rPr lang="en-GB" dirty="0"/>
              <a:t> </a:t>
            </a:r>
            <a:r>
              <a:rPr lang="en-GB" dirty="0" smtClean="0"/>
              <a:t>management </a:t>
            </a:r>
            <a:r>
              <a:rPr lang="en-GB" dirty="0"/>
              <a:t>goals based on internal </a:t>
            </a:r>
            <a:r>
              <a:rPr lang="en-GB" dirty="0" smtClean="0"/>
              <a:t>and external </a:t>
            </a:r>
            <a:r>
              <a:rPr lang="en-GB" dirty="0"/>
              <a:t>feedback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201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 materials: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Clinical Infectious Diseases 2009; 49: 142 – 7</a:t>
            </a:r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90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 rtl="0">
              <a:spcBef>
                <a:spcPct val="0"/>
              </a:spcBef>
            </a:pPr>
            <a:r>
              <a:rPr lang="en-US" sz="3600" b="1" u="sng" dirty="0" smtClean="0"/>
              <a:t>Objectives: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describe </a:t>
            </a:r>
            <a:r>
              <a:rPr lang="en-US" dirty="0"/>
              <a:t>biorisk management as a </a:t>
            </a:r>
            <a:r>
              <a:rPr lang="en-US" dirty="0" smtClean="0"/>
              <a:t>concept</a:t>
            </a:r>
          </a:p>
          <a:p>
            <a:endParaRPr lang="en-GB" dirty="0"/>
          </a:p>
          <a:p>
            <a:r>
              <a:rPr lang="en-US" dirty="0" smtClean="0"/>
              <a:t>To outline </a:t>
            </a:r>
            <a:r>
              <a:rPr lang="en-US" dirty="0"/>
              <a:t>the key components of biorisk </a:t>
            </a:r>
            <a:r>
              <a:rPr lang="en-US" dirty="0" smtClean="0"/>
              <a:t>management</a:t>
            </a:r>
          </a:p>
          <a:p>
            <a:endParaRPr lang="en-GB" dirty="0"/>
          </a:p>
          <a:p>
            <a:r>
              <a:rPr lang="en-US" dirty="0" smtClean="0"/>
              <a:t>To demonstrate </a:t>
            </a:r>
            <a:r>
              <a:rPr lang="en-US" dirty="0"/>
              <a:t>the application of AMP model in risk </a:t>
            </a:r>
            <a:r>
              <a:rPr lang="en-US" dirty="0" smtClean="0"/>
              <a:t>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71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2" algn="l" rtl="0">
              <a:spcBef>
                <a:spcPct val="0"/>
              </a:spcBef>
            </a:pPr>
            <a:r>
              <a:rPr lang="en-US" sz="4000" b="1" u="sng" dirty="0" smtClean="0"/>
              <a:t>Content: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 </a:t>
            </a:r>
            <a:r>
              <a:rPr lang="en-US" dirty="0" smtClean="0"/>
              <a:t>An </a:t>
            </a:r>
            <a:r>
              <a:rPr lang="en-US" dirty="0"/>
              <a:t>overview of the risks of working in a clinical or public health </a:t>
            </a:r>
            <a:r>
              <a:rPr lang="en-US" dirty="0" smtClean="0"/>
              <a:t>laboratory</a:t>
            </a:r>
          </a:p>
          <a:p>
            <a:endParaRPr lang="en-GB" dirty="0"/>
          </a:p>
          <a:p>
            <a:r>
              <a:rPr lang="en-US" b="1" dirty="0"/>
              <a:t> </a:t>
            </a:r>
            <a:r>
              <a:rPr lang="en-US" dirty="0" smtClean="0"/>
              <a:t>An </a:t>
            </a:r>
            <a:r>
              <a:rPr lang="en-US" dirty="0"/>
              <a:t>overview of laboratory </a:t>
            </a:r>
            <a:r>
              <a:rPr lang="en-US" dirty="0" smtClean="0"/>
              <a:t>associated infections</a:t>
            </a:r>
            <a:endParaRPr lang="en-GB" dirty="0"/>
          </a:p>
          <a:p>
            <a:endParaRPr lang="en-US" dirty="0" smtClean="0"/>
          </a:p>
          <a:p>
            <a:r>
              <a:rPr lang="en-US" dirty="0" smtClean="0"/>
              <a:t>Definition </a:t>
            </a:r>
            <a:r>
              <a:rPr lang="en-US" dirty="0"/>
              <a:t>of Biorisk management, biosafety and biosecurity</a:t>
            </a:r>
            <a:endParaRPr lang="en-GB" dirty="0"/>
          </a:p>
          <a:p>
            <a:endParaRPr lang="en-US" dirty="0" smtClean="0"/>
          </a:p>
          <a:p>
            <a:r>
              <a:rPr lang="en-US" dirty="0" smtClean="0"/>
              <a:t>Overview </a:t>
            </a:r>
            <a:r>
              <a:rPr lang="en-US" dirty="0"/>
              <a:t>of how risk is identified and managed and how risk management is monitored/evaluated</a:t>
            </a:r>
            <a:endParaRPr lang="en-GB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key components of Biorisk management: Assessment, Mitigation and Performance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46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risk posed by laboratories: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Clinical and biomedical research laboratories handle </a:t>
            </a:r>
            <a:r>
              <a:rPr lang="en-US" u="sng" dirty="0" smtClean="0">
                <a:solidFill>
                  <a:srgbClr val="0000CC"/>
                </a:solidFill>
              </a:rPr>
              <a:t>infectious agents</a:t>
            </a:r>
            <a:r>
              <a:rPr lang="en-US" dirty="0" smtClean="0">
                <a:solidFill>
                  <a:srgbClr val="0000CC"/>
                </a:solidFill>
              </a:rPr>
              <a:t>, </a:t>
            </a:r>
            <a:r>
              <a:rPr lang="en-US" u="sng" dirty="0" smtClean="0">
                <a:solidFill>
                  <a:srgbClr val="0000CC"/>
                </a:solidFill>
              </a:rPr>
              <a:t>multiply drug resistant organisms</a:t>
            </a:r>
            <a:r>
              <a:rPr lang="en-US" dirty="0" smtClean="0">
                <a:solidFill>
                  <a:srgbClr val="0000CC"/>
                </a:solidFill>
              </a:rPr>
              <a:t>, </a:t>
            </a:r>
            <a:r>
              <a:rPr lang="en-US" u="sng" dirty="0" smtClean="0">
                <a:solidFill>
                  <a:srgbClr val="0000CC"/>
                </a:solidFill>
              </a:rPr>
              <a:t>altered genomes </a:t>
            </a:r>
            <a:r>
              <a:rPr lang="en-US" dirty="0" smtClean="0">
                <a:solidFill>
                  <a:srgbClr val="0000CC"/>
                </a:solidFill>
              </a:rPr>
              <a:t>or o</a:t>
            </a:r>
            <a:r>
              <a:rPr lang="en-US" u="sng" dirty="0" smtClean="0">
                <a:solidFill>
                  <a:srgbClr val="0000CC"/>
                </a:solidFill>
              </a:rPr>
              <a:t>rganisms</a:t>
            </a:r>
            <a:r>
              <a:rPr lang="en-US" dirty="0" smtClean="0">
                <a:solidFill>
                  <a:srgbClr val="0000CC"/>
                </a:solidFill>
              </a:rPr>
              <a:t> and </a:t>
            </a:r>
            <a:r>
              <a:rPr lang="en-US" u="sng" dirty="0" smtClean="0">
                <a:solidFill>
                  <a:srgbClr val="0000CC"/>
                </a:solidFill>
              </a:rPr>
              <a:t>potential agents of bioterrorism</a:t>
            </a:r>
          </a:p>
          <a:p>
            <a:endParaRPr lang="en-US" dirty="0"/>
          </a:p>
          <a:p>
            <a:r>
              <a:rPr lang="en-US" dirty="0" smtClean="0"/>
              <a:t>These labs therefore pose a potential hazard to their </a:t>
            </a:r>
            <a:r>
              <a:rPr lang="en-US" dirty="0" smtClean="0">
                <a:solidFill>
                  <a:srgbClr val="0000CC"/>
                </a:solidFill>
              </a:rPr>
              <a:t>personnel, the community and the environment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4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Examples of some of the major hazardous agents handled by labs: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Various bacterial, fungal, viral and parasitic agents are capable of causing viral infections</a:t>
            </a:r>
          </a:p>
          <a:p>
            <a:endParaRPr lang="en-US" dirty="0"/>
          </a:p>
          <a:p>
            <a:r>
              <a:rPr lang="en-US" dirty="0" smtClean="0"/>
              <a:t>The agents could be acquired by:</a:t>
            </a:r>
          </a:p>
          <a:p>
            <a:pPr lvl="1"/>
            <a:r>
              <a:rPr lang="en-US" dirty="0" smtClean="0"/>
              <a:t>Inhalation (aerosols) e.g. </a:t>
            </a:r>
            <a:r>
              <a:rPr lang="en-US" i="1" dirty="0" smtClean="0"/>
              <a:t>M. tuberculosis</a:t>
            </a:r>
            <a:r>
              <a:rPr lang="en-US" dirty="0" smtClean="0"/>
              <a:t>, </a:t>
            </a:r>
            <a:r>
              <a:rPr lang="en-US" i="1" dirty="0" smtClean="0"/>
              <a:t>Brucella spp</a:t>
            </a:r>
            <a:r>
              <a:rPr lang="en-US" dirty="0" smtClean="0"/>
              <a:t>, </a:t>
            </a:r>
            <a:r>
              <a:rPr lang="en-US" i="1" dirty="0" smtClean="0"/>
              <a:t>Neisseria menigitidis</a:t>
            </a:r>
            <a:r>
              <a:rPr lang="en-US" dirty="0" smtClean="0"/>
              <a:t>, Dimorphic fungi</a:t>
            </a:r>
          </a:p>
          <a:p>
            <a:pPr lvl="1"/>
            <a:r>
              <a:rPr lang="en-US" dirty="0" smtClean="0"/>
              <a:t>Ingestion e.g. </a:t>
            </a:r>
            <a:r>
              <a:rPr lang="en-US" i="1" dirty="0" smtClean="0"/>
              <a:t>Salmonella spp</a:t>
            </a:r>
            <a:r>
              <a:rPr lang="en-US" dirty="0" smtClean="0"/>
              <a:t>, </a:t>
            </a:r>
            <a:r>
              <a:rPr lang="en-US" i="1" dirty="0" smtClean="0"/>
              <a:t>Vibrio cholerae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Contact e.g. Methicillin Resistant </a:t>
            </a:r>
            <a:r>
              <a:rPr lang="en-US" i="1" dirty="0" smtClean="0"/>
              <a:t>Staphylococcus aureus </a:t>
            </a:r>
            <a:r>
              <a:rPr lang="en-US" dirty="0" smtClean="0"/>
              <a:t>(MRSA) </a:t>
            </a:r>
          </a:p>
          <a:p>
            <a:pPr lvl="1"/>
            <a:r>
              <a:rPr lang="en-US" dirty="0" smtClean="0"/>
              <a:t>Parenterally (Contact with blood/body fluids, needle stick injury): Hepatitis B and C viruses, HIV, Hemorrhagic fever viruses,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58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Burden: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on burden of lab acquired infections is not readily available in developing countries due to lack of systematic reporting</a:t>
            </a:r>
          </a:p>
          <a:p>
            <a:endParaRPr lang="en-US" dirty="0"/>
          </a:p>
          <a:p>
            <a:r>
              <a:rPr lang="en-US" dirty="0" smtClean="0"/>
              <a:t>In the USA, the highest risk has been noted for: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75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Measures to control the risk: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laboratories must therefore put in place adequate measures to minimize the risk of accidental or malicious spread of these hazards.</a:t>
            </a:r>
          </a:p>
          <a:p>
            <a:endParaRPr lang="en-US" dirty="0"/>
          </a:p>
          <a:p>
            <a:r>
              <a:rPr lang="en-US" u="sng" dirty="0" smtClean="0">
                <a:solidFill>
                  <a:srgbClr val="0000CC"/>
                </a:solidFill>
              </a:rPr>
              <a:t>Systems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u="sng" dirty="0" smtClean="0">
                <a:solidFill>
                  <a:srgbClr val="0000CC"/>
                </a:solidFill>
              </a:rPr>
              <a:t>processes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u="sng" dirty="0">
                <a:solidFill>
                  <a:srgbClr val="0000CC"/>
                </a:solidFill>
              </a:rPr>
              <a:t>control safety </a:t>
            </a:r>
            <a:r>
              <a:rPr lang="en-US" dirty="0"/>
              <a:t>and </a:t>
            </a:r>
            <a:r>
              <a:rPr lang="en-US" u="sng" dirty="0" smtClean="0">
                <a:solidFill>
                  <a:srgbClr val="0000CC"/>
                </a:solidFill>
              </a:rPr>
              <a:t>security risks</a:t>
            </a:r>
            <a:r>
              <a:rPr lang="en-US" dirty="0" smtClean="0"/>
              <a:t> </a:t>
            </a:r>
            <a:r>
              <a:rPr lang="en-US" dirty="0"/>
              <a:t>associated with the </a:t>
            </a:r>
            <a:r>
              <a:rPr lang="en-US" dirty="0" smtClean="0"/>
              <a:t>handling, </a:t>
            </a:r>
            <a:r>
              <a:rPr lang="en-US" dirty="0"/>
              <a:t>storage and disposal of biological agents and toxins in laboratories </a:t>
            </a:r>
            <a:r>
              <a:rPr lang="en-US" dirty="0" smtClean="0"/>
              <a:t>are referred to as - </a:t>
            </a:r>
            <a:r>
              <a:rPr lang="en-US" b="1" dirty="0" smtClean="0"/>
              <a:t>Laboratory </a:t>
            </a:r>
            <a:r>
              <a:rPr lang="en-US" b="1" dirty="0"/>
              <a:t>Biorisk </a:t>
            </a:r>
            <a:r>
              <a:rPr lang="en-US" b="1" dirty="0" smtClean="0"/>
              <a:t>Management</a:t>
            </a:r>
            <a:endParaRPr lang="en-US" b="1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50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 smtClean="0"/>
              <a:t>Laboratory Biorisk management: Biosafety and Biosecurity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Laboratory Biorisk </a:t>
            </a:r>
            <a:r>
              <a:rPr lang="en-US" b="1" dirty="0" smtClean="0"/>
              <a:t>Management has 2 major aspects:</a:t>
            </a:r>
          </a:p>
          <a:p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Laboratory biosafety: </a:t>
            </a:r>
            <a:endParaRPr lang="en-US" b="1" dirty="0" smtClean="0"/>
          </a:p>
          <a:p>
            <a:pPr marL="400050" lvl="1" indent="0">
              <a:buNone/>
            </a:pPr>
            <a:r>
              <a:rPr lang="en-US" dirty="0" smtClean="0"/>
              <a:t>containment </a:t>
            </a:r>
            <a:r>
              <a:rPr lang="en-US" dirty="0"/>
              <a:t>principles, technologies, and practices implemented to prevent unintentional exposure to pathogens and toxins, or their unintentional release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Laboratory biosecurity: 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dirty="0"/>
              <a:t>Protection, control and accountability for valuable</a:t>
            </a:r>
          </a:p>
          <a:p>
            <a:pPr>
              <a:buNone/>
            </a:pPr>
            <a:r>
              <a:rPr lang="en-US" dirty="0"/>
              <a:t>	biological materials within laboratories, in order to prevent their unauthorized access, loss, theft, misuse, diversion, or intentional release</a:t>
            </a:r>
            <a:endParaRPr lang="en-US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01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/>
              <a:t>Laboratory Biorisk management: </a:t>
            </a:r>
            <a:r>
              <a:rPr lang="en-US" sz="3600" dirty="0" smtClean="0"/>
              <a:t>The AMP model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smtClean="0"/>
              <a:t>There are 3 key steps (components) in </a:t>
            </a:r>
            <a:r>
              <a:rPr lang="en-US" dirty="0" smtClean="0"/>
              <a:t>Biorisk management:</a:t>
            </a:r>
          </a:p>
          <a:p>
            <a:pPr lvl="2"/>
            <a:r>
              <a:rPr lang="en-US" dirty="0" smtClean="0"/>
              <a:t> Assessment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Mitigation			</a:t>
            </a:r>
            <a:r>
              <a:rPr lang="en-US" dirty="0" smtClean="0">
                <a:solidFill>
                  <a:srgbClr val="0000CC"/>
                </a:solidFill>
              </a:rPr>
              <a:t>‘The AMP Model’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199" y="4876800"/>
            <a:ext cx="788246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Brace 4"/>
          <p:cNvSpPr/>
          <p:nvPr/>
        </p:nvSpPr>
        <p:spPr>
          <a:xfrm>
            <a:off x="4191000" y="2743200"/>
            <a:ext cx="381000" cy="19812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11613</TotalTime>
  <Words>611</Words>
  <Application>Microsoft Office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Introduction to Biorisk Management</vt:lpstr>
      <vt:lpstr>Objectives: </vt:lpstr>
      <vt:lpstr>Content:  </vt:lpstr>
      <vt:lpstr>The risk posed by laboratories:</vt:lpstr>
      <vt:lpstr>Examples of some of the major hazardous agents handled by labs:</vt:lpstr>
      <vt:lpstr>Burden:</vt:lpstr>
      <vt:lpstr>Measures to control the risk:</vt:lpstr>
      <vt:lpstr>Laboratory Biorisk management: Biosafety and Biosecurity</vt:lpstr>
      <vt:lpstr>Laboratory Biorisk management: The AMP model</vt:lpstr>
      <vt:lpstr>Biorisk assessment:</vt:lpstr>
      <vt:lpstr>Biorisk mitigation:</vt:lpstr>
      <vt:lpstr>Biorisk performance:</vt:lpstr>
      <vt:lpstr>Reference materials: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Biorisk Management</dc:title>
  <dc:creator>Dr Henry K</dc:creator>
  <cp:lastModifiedBy>hp</cp:lastModifiedBy>
  <cp:revision>36</cp:revision>
  <dcterms:created xsi:type="dcterms:W3CDTF">2012-04-18T04:44:42Z</dcterms:created>
  <dcterms:modified xsi:type="dcterms:W3CDTF">2014-05-28T09:30:49Z</dcterms:modified>
</cp:coreProperties>
</file>