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9" r:id="rId3"/>
    <p:sldId id="258" r:id="rId4"/>
    <p:sldId id="260" r:id="rId5"/>
    <p:sldId id="261" r:id="rId6"/>
    <p:sldId id="309" r:id="rId7"/>
    <p:sldId id="303" r:id="rId8"/>
    <p:sldId id="302" r:id="rId9"/>
    <p:sldId id="314" r:id="rId10"/>
    <p:sldId id="264" r:id="rId11"/>
    <p:sldId id="262" r:id="rId12"/>
    <p:sldId id="263" r:id="rId13"/>
    <p:sldId id="304" r:id="rId14"/>
    <p:sldId id="272" r:id="rId15"/>
    <p:sldId id="273" r:id="rId16"/>
    <p:sldId id="274" r:id="rId17"/>
    <p:sldId id="275" r:id="rId18"/>
    <p:sldId id="276" r:id="rId19"/>
    <p:sldId id="315" r:id="rId20"/>
    <p:sldId id="308" r:id="rId21"/>
    <p:sldId id="277" r:id="rId22"/>
    <p:sldId id="278" r:id="rId23"/>
    <p:sldId id="267" r:id="rId24"/>
    <p:sldId id="310" r:id="rId25"/>
    <p:sldId id="268" r:id="rId26"/>
    <p:sldId id="279" r:id="rId27"/>
    <p:sldId id="311" r:id="rId28"/>
    <p:sldId id="280" r:id="rId29"/>
    <p:sldId id="281" r:id="rId30"/>
    <p:sldId id="282" r:id="rId31"/>
    <p:sldId id="312" r:id="rId32"/>
    <p:sldId id="283" r:id="rId33"/>
    <p:sldId id="284" r:id="rId34"/>
    <p:sldId id="285" r:id="rId35"/>
    <p:sldId id="305" r:id="rId36"/>
    <p:sldId id="286" r:id="rId37"/>
    <p:sldId id="313" r:id="rId38"/>
    <p:sldId id="287" r:id="rId39"/>
    <p:sldId id="288" r:id="rId40"/>
    <p:sldId id="307" r:id="rId41"/>
    <p:sldId id="289" r:id="rId42"/>
    <p:sldId id="292" r:id="rId43"/>
    <p:sldId id="290" r:id="rId44"/>
    <p:sldId id="291" r:id="rId45"/>
    <p:sldId id="294" r:id="rId46"/>
    <p:sldId id="306" r:id="rId47"/>
    <p:sldId id="295" r:id="rId48"/>
    <p:sldId id="296" r:id="rId49"/>
    <p:sldId id="297" r:id="rId50"/>
    <p:sldId id="298" r:id="rId51"/>
    <p:sldId id="29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343A9-5E8C-4C7C-AF13-44619C9E8E90}"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en-GB"/>
        </a:p>
      </dgm:t>
    </dgm:pt>
    <dgm:pt modelId="{9FACCD50-7F6E-4C1B-AC47-D7A32168B255}">
      <dgm:prSet phldrT="[Text]" custT="1"/>
      <dgm:spPr/>
      <dgm:t>
        <a:bodyPr/>
        <a:lstStyle/>
        <a:p>
          <a:r>
            <a:rPr lang="en-GB" sz="2000" dirty="0" smtClean="0"/>
            <a:t>Waste management officer </a:t>
          </a:r>
          <a:endParaRPr lang="en-GB" sz="2000" dirty="0"/>
        </a:p>
      </dgm:t>
    </dgm:pt>
    <dgm:pt modelId="{77D67428-42AD-4AC5-ABA8-D297DEF1792B}" type="parTrans" cxnId="{A1C6D0D9-3C06-424A-820B-2A13550DA74E}">
      <dgm:prSet/>
      <dgm:spPr/>
      <dgm:t>
        <a:bodyPr/>
        <a:lstStyle/>
        <a:p>
          <a:endParaRPr lang="en-GB" sz="2800"/>
        </a:p>
      </dgm:t>
    </dgm:pt>
    <dgm:pt modelId="{D91A508C-15B9-42DD-8511-7185ED0924D9}" type="sibTrans" cxnId="{A1C6D0D9-3C06-424A-820B-2A13550DA74E}">
      <dgm:prSet/>
      <dgm:spPr/>
      <dgm:t>
        <a:bodyPr/>
        <a:lstStyle/>
        <a:p>
          <a:endParaRPr lang="en-GB" sz="2800"/>
        </a:p>
      </dgm:t>
    </dgm:pt>
    <dgm:pt modelId="{BD199E60-5C69-4AF8-B72D-5B5788BED0E0}">
      <dgm:prSet phldrT="[Text]" custT="1"/>
      <dgm:spPr/>
      <dgm:t>
        <a:bodyPr/>
        <a:lstStyle/>
        <a:p>
          <a:r>
            <a:rPr lang="en-GB" sz="1800" dirty="0" smtClean="0"/>
            <a:t>Head of hospital </a:t>
          </a:r>
          <a:endParaRPr lang="en-GB" sz="1800" dirty="0"/>
        </a:p>
      </dgm:t>
    </dgm:pt>
    <dgm:pt modelId="{20658486-E38E-4E3A-AA4D-F7DA94560161}" type="parTrans" cxnId="{994BBEA4-2227-49FD-BD70-15BE63119A55}">
      <dgm:prSet custT="1"/>
      <dgm:spPr/>
      <dgm:t>
        <a:bodyPr/>
        <a:lstStyle/>
        <a:p>
          <a:endParaRPr lang="en-GB" sz="800"/>
        </a:p>
      </dgm:t>
    </dgm:pt>
    <dgm:pt modelId="{4B88254F-9FFB-4402-9461-39E2649BB7F7}" type="sibTrans" cxnId="{994BBEA4-2227-49FD-BD70-15BE63119A55}">
      <dgm:prSet/>
      <dgm:spPr/>
      <dgm:t>
        <a:bodyPr/>
        <a:lstStyle/>
        <a:p>
          <a:endParaRPr lang="en-GB" sz="2800"/>
        </a:p>
      </dgm:t>
    </dgm:pt>
    <dgm:pt modelId="{E2F4DE04-2D19-49FD-8EF9-E2B6570CF99F}">
      <dgm:prSet phldrT="[Text]" custT="1"/>
      <dgm:spPr/>
      <dgm:t>
        <a:bodyPr/>
        <a:lstStyle/>
        <a:p>
          <a:r>
            <a:rPr lang="en-GB" sz="1800" dirty="0" smtClean="0"/>
            <a:t>Advisers: Infection control </a:t>
          </a:r>
          <a:endParaRPr lang="en-GB" sz="1800" dirty="0"/>
        </a:p>
      </dgm:t>
    </dgm:pt>
    <dgm:pt modelId="{14FC8F61-0BB6-4B16-AADE-30C91D444C38}" type="parTrans" cxnId="{4C6DB7F8-11AB-4043-9BEC-28A6FA006E17}">
      <dgm:prSet custT="1"/>
      <dgm:spPr>
        <a:ln>
          <a:prstDash val="dash"/>
        </a:ln>
      </dgm:spPr>
      <dgm:t>
        <a:bodyPr/>
        <a:lstStyle/>
        <a:p>
          <a:endParaRPr lang="en-GB" sz="800"/>
        </a:p>
      </dgm:t>
    </dgm:pt>
    <dgm:pt modelId="{2F14D8A1-FE71-4836-8252-1F96C6DB913F}" type="sibTrans" cxnId="{4C6DB7F8-11AB-4043-9BEC-28A6FA006E17}">
      <dgm:prSet/>
      <dgm:spPr/>
      <dgm:t>
        <a:bodyPr/>
        <a:lstStyle/>
        <a:p>
          <a:endParaRPr lang="en-GB" sz="2800"/>
        </a:p>
      </dgm:t>
    </dgm:pt>
    <dgm:pt modelId="{DA5220C6-7B29-4B38-9AEE-EE375B3B9E2D}">
      <dgm:prSet phldrT="[Text]" custT="1"/>
      <dgm:spPr/>
      <dgm:t>
        <a:bodyPr/>
        <a:lstStyle/>
        <a:p>
          <a:r>
            <a:rPr lang="en-GB" sz="1400" dirty="0" smtClean="0"/>
            <a:t>Department heads Medical </a:t>
          </a:r>
          <a:r>
            <a:rPr lang="en-GB" sz="1400" dirty="0" err="1" smtClean="0"/>
            <a:t>Eng</a:t>
          </a:r>
          <a:r>
            <a:rPr lang="en-GB" sz="1400" dirty="0" smtClean="0"/>
            <a:t>, Pharmacy, lab, radiology, </a:t>
          </a:r>
          <a:r>
            <a:rPr lang="en-GB" sz="1400" dirty="0" err="1" smtClean="0"/>
            <a:t>etc</a:t>
          </a:r>
          <a:endParaRPr lang="en-GB" sz="1400" dirty="0"/>
        </a:p>
      </dgm:t>
    </dgm:pt>
    <dgm:pt modelId="{7979FB84-0751-4280-A224-A7B725AE8FC0}" type="parTrans" cxnId="{7692DC44-AF00-42B2-ADC1-D2044546F606}">
      <dgm:prSet custT="1"/>
      <dgm:spPr>
        <a:ln>
          <a:prstDash val="dash"/>
        </a:ln>
      </dgm:spPr>
      <dgm:t>
        <a:bodyPr/>
        <a:lstStyle/>
        <a:p>
          <a:endParaRPr lang="en-GB" sz="800"/>
        </a:p>
      </dgm:t>
    </dgm:pt>
    <dgm:pt modelId="{D531EDF2-9023-4EB4-AD82-7AF6B36F13EF}" type="sibTrans" cxnId="{7692DC44-AF00-42B2-ADC1-D2044546F606}">
      <dgm:prSet/>
      <dgm:spPr/>
      <dgm:t>
        <a:bodyPr/>
        <a:lstStyle/>
        <a:p>
          <a:endParaRPr lang="en-GB" sz="2800"/>
        </a:p>
      </dgm:t>
    </dgm:pt>
    <dgm:pt modelId="{2CB8D97D-3454-4FEA-A7D9-C762966CBBBF}">
      <dgm:prSet phldrT="[Text]" custT="1"/>
      <dgm:spPr/>
      <dgm:t>
        <a:bodyPr/>
        <a:lstStyle/>
        <a:p>
          <a:r>
            <a:rPr lang="en-GB" sz="1800" dirty="0" err="1" smtClean="0"/>
            <a:t>Hosp</a:t>
          </a:r>
          <a:r>
            <a:rPr lang="en-GB" sz="1800" dirty="0" smtClean="0"/>
            <a:t> </a:t>
          </a:r>
          <a:r>
            <a:rPr lang="en-GB" sz="1800" dirty="0" err="1" smtClean="0"/>
            <a:t>eng</a:t>
          </a:r>
          <a:endParaRPr lang="en-GB" sz="1800" dirty="0" smtClean="0"/>
        </a:p>
        <a:p>
          <a:r>
            <a:rPr lang="en-GB" sz="1800" dirty="0" smtClean="0"/>
            <a:t>Head of </a:t>
          </a:r>
          <a:r>
            <a:rPr lang="en-GB" sz="1800" dirty="0" err="1" smtClean="0"/>
            <a:t>Eng</a:t>
          </a:r>
          <a:r>
            <a:rPr lang="en-GB" sz="1800" dirty="0" smtClean="0"/>
            <a:t> services </a:t>
          </a:r>
          <a:endParaRPr lang="en-GB" sz="1800" dirty="0"/>
        </a:p>
      </dgm:t>
    </dgm:pt>
    <dgm:pt modelId="{95B4F161-8DE9-4C5A-A810-A7F6F40B0B38}" type="parTrans" cxnId="{717DDCFC-4902-4111-A5A9-DD1EBF755730}">
      <dgm:prSet custT="1"/>
      <dgm:spPr>
        <a:ln>
          <a:prstDash val="dash"/>
        </a:ln>
      </dgm:spPr>
      <dgm:t>
        <a:bodyPr/>
        <a:lstStyle/>
        <a:p>
          <a:endParaRPr lang="en-GB" sz="800"/>
        </a:p>
      </dgm:t>
    </dgm:pt>
    <dgm:pt modelId="{AFFC24F9-9036-4975-8DEB-743A6C6B22C9}" type="sibTrans" cxnId="{717DDCFC-4902-4111-A5A9-DD1EBF755730}">
      <dgm:prSet/>
      <dgm:spPr/>
      <dgm:t>
        <a:bodyPr/>
        <a:lstStyle/>
        <a:p>
          <a:endParaRPr lang="en-GB" sz="2800"/>
        </a:p>
      </dgm:t>
    </dgm:pt>
    <dgm:pt modelId="{58906733-355C-4B1D-AAC5-BFE69641360D}">
      <dgm:prSet custT="1"/>
      <dgm:spPr/>
      <dgm:t>
        <a:bodyPr/>
        <a:lstStyle/>
        <a:p>
          <a:r>
            <a:rPr lang="en-GB" sz="1800" dirty="0" smtClean="0"/>
            <a:t>Matron and </a:t>
          </a:r>
          <a:r>
            <a:rPr lang="en-GB" sz="1800" dirty="0" err="1" smtClean="0"/>
            <a:t>hosp</a:t>
          </a:r>
          <a:r>
            <a:rPr lang="en-GB" sz="1800" dirty="0" smtClean="0"/>
            <a:t> manager</a:t>
          </a:r>
          <a:endParaRPr lang="en-GB" sz="1800" dirty="0"/>
        </a:p>
      </dgm:t>
    </dgm:pt>
    <dgm:pt modelId="{54AE4B86-E7CD-4288-9F3C-FA05A9776A08}" type="parTrans" cxnId="{68FB8EF6-0D9B-4850-AE1C-F27311AA00F2}">
      <dgm:prSet custT="1"/>
      <dgm:spPr>
        <a:ln>
          <a:prstDash val="dash"/>
        </a:ln>
      </dgm:spPr>
      <dgm:t>
        <a:bodyPr/>
        <a:lstStyle/>
        <a:p>
          <a:endParaRPr lang="en-GB" sz="800"/>
        </a:p>
      </dgm:t>
    </dgm:pt>
    <dgm:pt modelId="{E12013ED-0080-4546-80A2-2BA61698727B}" type="sibTrans" cxnId="{68FB8EF6-0D9B-4850-AE1C-F27311AA00F2}">
      <dgm:prSet/>
      <dgm:spPr/>
      <dgm:t>
        <a:bodyPr/>
        <a:lstStyle/>
        <a:p>
          <a:endParaRPr lang="en-GB" sz="2800"/>
        </a:p>
      </dgm:t>
    </dgm:pt>
    <dgm:pt modelId="{F9B0BA69-63B0-4DA7-A86E-C8838A6F6894}">
      <dgm:prSet custT="1"/>
      <dgm:spPr/>
      <dgm:t>
        <a:bodyPr/>
        <a:lstStyle/>
        <a:p>
          <a:r>
            <a:rPr lang="en-GB" sz="1800" dirty="0" smtClean="0"/>
            <a:t>Ward sister, nurses, medical assist</a:t>
          </a:r>
          <a:endParaRPr lang="en-GB" sz="1800" dirty="0"/>
        </a:p>
      </dgm:t>
    </dgm:pt>
    <dgm:pt modelId="{D942C14F-BF73-47C3-BF89-84878DD64C31}" type="parTrans" cxnId="{AF49028F-9399-439A-94B3-4071F5B7B96F}">
      <dgm:prSet custT="1"/>
      <dgm:spPr>
        <a:ln>
          <a:prstDash val="dash"/>
        </a:ln>
      </dgm:spPr>
      <dgm:t>
        <a:bodyPr/>
        <a:lstStyle/>
        <a:p>
          <a:endParaRPr lang="en-GB" sz="800"/>
        </a:p>
      </dgm:t>
    </dgm:pt>
    <dgm:pt modelId="{BD2AB47E-9903-4703-8237-DD7BD3A0C684}" type="sibTrans" cxnId="{AF49028F-9399-439A-94B3-4071F5B7B96F}">
      <dgm:prSet/>
      <dgm:spPr/>
      <dgm:t>
        <a:bodyPr/>
        <a:lstStyle/>
        <a:p>
          <a:endParaRPr lang="en-GB" sz="2800"/>
        </a:p>
      </dgm:t>
    </dgm:pt>
    <dgm:pt modelId="{3F794AD1-9171-41C9-8EC7-E708942AB6B2}">
      <dgm:prSet custT="1"/>
      <dgm:spPr/>
      <dgm:t>
        <a:bodyPr/>
        <a:lstStyle/>
        <a:p>
          <a:r>
            <a:rPr lang="en-GB" sz="1600" dirty="0" err="1" smtClean="0"/>
            <a:t>Hosp</a:t>
          </a:r>
          <a:r>
            <a:rPr lang="en-GB" sz="1600" dirty="0" smtClean="0"/>
            <a:t> attendants, ancillary workers, waste handlers </a:t>
          </a:r>
          <a:endParaRPr lang="en-GB" sz="1600" dirty="0"/>
        </a:p>
      </dgm:t>
    </dgm:pt>
    <dgm:pt modelId="{172A4BF0-2758-43F4-8234-B31DEBB93417}" type="parTrans" cxnId="{9C8361BD-6D55-4FB2-9759-A1CD72E27479}">
      <dgm:prSet custT="1"/>
      <dgm:spPr/>
      <dgm:t>
        <a:bodyPr/>
        <a:lstStyle/>
        <a:p>
          <a:endParaRPr lang="en-GB" sz="800" dirty="0"/>
        </a:p>
      </dgm:t>
    </dgm:pt>
    <dgm:pt modelId="{4B078402-5E60-4577-ADDE-F3389C7829EF}" type="sibTrans" cxnId="{9C8361BD-6D55-4FB2-9759-A1CD72E27479}">
      <dgm:prSet/>
      <dgm:spPr/>
      <dgm:t>
        <a:bodyPr/>
        <a:lstStyle/>
        <a:p>
          <a:endParaRPr lang="en-GB" sz="2800"/>
        </a:p>
      </dgm:t>
    </dgm:pt>
    <dgm:pt modelId="{474FC850-7D09-43B7-91E5-78B150A1ECDC}">
      <dgm:prSet custT="1"/>
      <dgm:spPr/>
      <dgm:t>
        <a:bodyPr/>
        <a:lstStyle/>
        <a:p>
          <a:r>
            <a:rPr lang="en-GB" sz="1800" dirty="0" smtClean="0"/>
            <a:t>Support staff </a:t>
          </a:r>
          <a:endParaRPr lang="en-GB" sz="1800" dirty="0"/>
        </a:p>
      </dgm:t>
    </dgm:pt>
    <dgm:pt modelId="{466BC508-F78D-43E6-B6F6-DCD2B1F14580}" type="parTrans" cxnId="{5A1BED4E-B09B-4C3D-BFC5-A78CAB007760}">
      <dgm:prSet custT="1"/>
      <dgm:spPr>
        <a:ln>
          <a:prstDash val="dash"/>
        </a:ln>
      </dgm:spPr>
      <dgm:t>
        <a:bodyPr/>
        <a:lstStyle/>
        <a:p>
          <a:endParaRPr lang="en-GB" sz="800"/>
        </a:p>
      </dgm:t>
    </dgm:pt>
    <dgm:pt modelId="{06BA79F0-C8C1-4C8D-93A9-A8CBA81E75B3}" type="sibTrans" cxnId="{5A1BED4E-B09B-4C3D-BFC5-A78CAB007760}">
      <dgm:prSet/>
      <dgm:spPr/>
      <dgm:t>
        <a:bodyPr/>
        <a:lstStyle/>
        <a:p>
          <a:endParaRPr lang="en-GB" sz="2800"/>
        </a:p>
      </dgm:t>
    </dgm:pt>
    <dgm:pt modelId="{E61E3012-2903-462F-B0D0-B1AEB69F0107}" type="pres">
      <dgm:prSet presAssocID="{162343A9-5E8C-4C7C-AF13-44619C9E8E90}" presName="cycle" presStyleCnt="0">
        <dgm:presLayoutVars>
          <dgm:chMax val="1"/>
          <dgm:dir/>
          <dgm:animLvl val="ctr"/>
          <dgm:resizeHandles val="exact"/>
        </dgm:presLayoutVars>
      </dgm:prSet>
      <dgm:spPr/>
      <dgm:t>
        <a:bodyPr/>
        <a:lstStyle/>
        <a:p>
          <a:endParaRPr lang="en-GB"/>
        </a:p>
      </dgm:t>
    </dgm:pt>
    <dgm:pt modelId="{E882D1A5-3E21-4D04-B1D1-0898D6D99E3C}" type="pres">
      <dgm:prSet presAssocID="{9FACCD50-7F6E-4C1B-AC47-D7A32168B255}" presName="centerShape" presStyleLbl="node0" presStyleIdx="0" presStyleCnt="1"/>
      <dgm:spPr/>
      <dgm:t>
        <a:bodyPr/>
        <a:lstStyle/>
        <a:p>
          <a:endParaRPr lang="en-GB"/>
        </a:p>
      </dgm:t>
    </dgm:pt>
    <dgm:pt modelId="{6FEC1890-5021-4B94-AFEE-D6654B5754A0}" type="pres">
      <dgm:prSet presAssocID="{20658486-E38E-4E3A-AA4D-F7DA94560161}" presName="Name9" presStyleLbl="parChTrans1D2" presStyleIdx="0" presStyleCnt="8"/>
      <dgm:spPr/>
      <dgm:t>
        <a:bodyPr/>
        <a:lstStyle/>
        <a:p>
          <a:endParaRPr lang="en-GB"/>
        </a:p>
      </dgm:t>
    </dgm:pt>
    <dgm:pt modelId="{9CB0A91D-0DAE-4CE5-8F39-32E7CDE86DBC}" type="pres">
      <dgm:prSet presAssocID="{20658486-E38E-4E3A-AA4D-F7DA94560161}" presName="connTx" presStyleLbl="parChTrans1D2" presStyleIdx="0" presStyleCnt="8"/>
      <dgm:spPr/>
      <dgm:t>
        <a:bodyPr/>
        <a:lstStyle/>
        <a:p>
          <a:endParaRPr lang="en-GB"/>
        </a:p>
      </dgm:t>
    </dgm:pt>
    <dgm:pt modelId="{88A7D7E2-8017-48D2-927C-50566FBE3E3C}" type="pres">
      <dgm:prSet presAssocID="{BD199E60-5C69-4AF8-B72D-5B5788BED0E0}" presName="node" presStyleLbl="node1" presStyleIdx="0" presStyleCnt="8">
        <dgm:presLayoutVars>
          <dgm:bulletEnabled val="1"/>
        </dgm:presLayoutVars>
      </dgm:prSet>
      <dgm:spPr/>
      <dgm:t>
        <a:bodyPr/>
        <a:lstStyle/>
        <a:p>
          <a:endParaRPr lang="en-GB"/>
        </a:p>
      </dgm:t>
    </dgm:pt>
    <dgm:pt modelId="{17910F74-FCA9-43F4-9EE3-4C5D44DB43CF}" type="pres">
      <dgm:prSet presAssocID="{14FC8F61-0BB6-4B16-AADE-30C91D444C38}" presName="Name9" presStyleLbl="parChTrans1D2" presStyleIdx="1" presStyleCnt="8"/>
      <dgm:spPr/>
      <dgm:t>
        <a:bodyPr/>
        <a:lstStyle/>
        <a:p>
          <a:endParaRPr lang="en-GB"/>
        </a:p>
      </dgm:t>
    </dgm:pt>
    <dgm:pt modelId="{67B3F15B-22A5-4D78-A0A9-BCBCB9AD6C1A}" type="pres">
      <dgm:prSet presAssocID="{14FC8F61-0BB6-4B16-AADE-30C91D444C38}" presName="connTx" presStyleLbl="parChTrans1D2" presStyleIdx="1" presStyleCnt="8"/>
      <dgm:spPr/>
      <dgm:t>
        <a:bodyPr/>
        <a:lstStyle/>
        <a:p>
          <a:endParaRPr lang="en-GB"/>
        </a:p>
      </dgm:t>
    </dgm:pt>
    <dgm:pt modelId="{697B01CA-0DE6-47C0-AEA2-64BE019175C5}" type="pres">
      <dgm:prSet presAssocID="{E2F4DE04-2D19-49FD-8EF9-E2B6570CF99F}" presName="node" presStyleLbl="node1" presStyleIdx="1" presStyleCnt="8">
        <dgm:presLayoutVars>
          <dgm:bulletEnabled val="1"/>
        </dgm:presLayoutVars>
      </dgm:prSet>
      <dgm:spPr/>
      <dgm:t>
        <a:bodyPr/>
        <a:lstStyle/>
        <a:p>
          <a:endParaRPr lang="en-GB"/>
        </a:p>
      </dgm:t>
    </dgm:pt>
    <dgm:pt modelId="{B4256BD6-3269-4A8A-B7FE-89A7C0696459}" type="pres">
      <dgm:prSet presAssocID="{54AE4B86-E7CD-4288-9F3C-FA05A9776A08}" presName="Name9" presStyleLbl="parChTrans1D2" presStyleIdx="2" presStyleCnt="8"/>
      <dgm:spPr/>
      <dgm:t>
        <a:bodyPr/>
        <a:lstStyle/>
        <a:p>
          <a:endParaRPr lang="en-GB"/>
        </a:p>
      </dgm:t>
    </dgm:pt>
    <dgm:pt modelId="{FB6CF9AD-8AFF-4799-AAA4-5360503D7B6C}" type="pres">
      <dgm:prSet presAssocID="{54AE4B86-E7CD-4288-9F3C-FA05A9776A08}" presName="connTx" presStyleLbl="parChTrans1D2" presStyleIdx="2" presStyleCnt="8"/>
      <dgm:spPr/>
      <dgm:t>
        <a:bodyPr/>
        <a:lstStyle/>
        <a:p>
          <a:endParaRPr lang="en-GB"/>
        </a:p>
      </dgm:t>
    </dgm:pt>
    <dgm:pt modelId="{22E2F394-EB9A-4111-BF59-74E626AE4D16}" type="pres">
      <dgm:prSet presAssocID="{58906733-355C-4B1D-AAC5-BFE69641360D}" presName="node" presStyleLbl="node1" presStyleIdx="2" presStyleCnt="8">
        <dgm:presLayoutVars>
          <dgm:bulletEnabled val="1"/>
        </dgm:presLayoutVars>
      </dgm:prSet>
      <dgm:spPr/>
      <dgm:t>
        <a:bodyPr/>
        <a:lstStyle/>
        <a:p>
          <a:endParaRPr lang="en-GB"/>
        </a:p>
      </dgm:t>
    </dgm:pt>
    <dgm:pt modelId="{B598FE29-1D4B-4506-838C-2BCEBDE674F0}" type="pres">
      <dgm:prSet presAssocID="{D942C14F-BF73-47C3-BF89-84878DD64C31}" presName="Name9" presStyleLbl="parChTrans1D2" presStyleIdx="3" presStyleCnt="8"/>
      <dgm:spPr/>
      <dgm:t>
        <a:bodyPr/>
        <a:lstStyle/>
        <a:p>
          <a:endParaRPr lang="en-GB"/>
        </a:p>
      </dgm:t>
    </dgm:pt>
    <dgm:pt modelId="{C1E60748-7EC5-45C9-B42B-DA661F857E24}" type="pres">
      <dgm:prSet presAssocID="{D942C14F-BF73-47C3-BF89-84878DD64C31}" presName="connTx" presStyleLbl="parChTrans1D2" presStyleIdx="3" presStyleCnt="8"/>
      <dgm:spPr/>
      <dgm:t>
        <a:bodyPr/>
        <a:lstStyle/>
        <a:p>
          <a:endParaRPr lang="en-GB"/>
        </a:p>
      </dgm:t>
    </dgm:pt>
    <dgm:pt modelId="{94881544-1979-4C88-B737-FF353DAE7194}" type="pres">
      <dgm:prSet presAssocID="{F9B0BA69-63B0-4DA7-A86E-C8838A6F6894}" presName="node" presStyleLbl="node1" presStyleIdx="3" presStyleCnt="8">
        <dgm:presLayoutVars>
          <dgm:bulletEnabled val="1"/>
        </dgm:presLayoutVars>
      </dgm:prSet>
      <dgm:spPr/>
      <dgm:t>
        <a:bodyPr/>
        <a:lstStyle/>
        <a:p>
          <a:endParaRPr lang="en-GB"/>
        </a:p>
      </dgm:t>
    </dgm:pt>
    <dgm:pt modelId="{1E4518F8-086E-4F66-B263-75FC7447BE99}" type="pres">
      <dgm:prSet presAssocID="{172A4BF0-2758-43F4-8234-B31DEBB93417}" presName="Name9" presStyleLbl="parChTrans1D2" presStyleIdx="4" presStyleCnt="8" custFlipVert="0" custScaleY="127798"/>
      <dgm:spPr/>
      <dgm:t>
        <a:bodyPr/>
        <a:lstStyle/>
        <a:p>
          <a:endParaRPr lang="en-GB"/>
        </a:p>
      </dgm:t>
    </dgm:pt>
    <dgm:pt modelId="{452543A2-6261-4FCB-AE40-599EA4AD096B}" type="pres">
      <dgm:prSet presAssocID="{172A4BF0-2758-43F4-8234-B31DEBB93417}" presName="connTx" presStyleLbl="parChTrans1D2" presStyleIdx="4" presStyleCnt="8"/>
      <dgm:spPr/>
      <dgm:t>
        <a:bodyPr/>
        <a:lstStyle/>
        <a:p>
          <a:endParaRPr lang="en-GB"/>
        </a:p>
      </dgm:t>
    </dgm:pt>
    <dgm:pt modelId="{7CC574C6-9456-4E3C-B228-A22C9055A514}" type="pres">
      <dgm:prSet presAssocID="{3F794AD1-9171-41C9-8EC7-E708942AB6B2}" presName="node" presStyleLbl="node1" presStyleIdx="4" presStyleCnt="8">
        <dgm:presLayoutVars>
          <dgm:bulletEnabled val="1"/>
        </dgm:presLayoutVars>
      </dgm:prSet>
      <dgm:spPr/>
      <dgm:t>
        <a:bodyPr/>
        <a:lstStyle/>
        <a:p>
          <a:endParaRPr lang="en-GB"/>
        </a:p>
      </dgm:t>
    </dgm:pt>
    <dgm:pt modelId="{CF63A21F-DEE6-4A34-98BE-7A01479618AA}" type="pres">
      <dgm:prSet presAssocID="{466BC508-F78D-43E6-B6F6-DCD2B1F14580}" presName="Name9" presStyleLbl="parChTrans1D2" presStyleIdx="5" presStyleCnt="8"/>
      <dgm:spPr/>
      <dgm:t>
        <a:bodyPr/>
        <a:lstStyle/>
        <a:p>
          <a:endParaRPr lang="en-GB"/>
        </a:p>
      </dgm:t>
    </dgm:pt>
    <dgm:pt modelId="{DF83522F-DFF7-41E3-972D-79F631EEAA21}" type="pres">
      <dgm:prSet presAssocID="{466BC508-F78D-43E6-B6F6-DCD2B1F14580}" presName="connTx" presStyleLbl="parChTrans1D2" presStyleIdx="5" presStyleCnt="8"/>
      <dgm:spPr/>
      <dgm:t>
        <a:bodyPr/>
        <a:lstStyle/>
        <a:p>
          <a:endParaRPr lang="en-GB"/>
        </a:p>
      </dgm:t>
    </dgm:pt>
    <dgm:pt modelId="{7274F490-0810-4E5D-8B57-968219F26962}" type="pres">
      <dgm:prSet presAssocID="{474FC850-7D09-43B7-91E5-78B150A1ECDC}" presName="node" presStyleLbl="node1" presStyleIdx="5" presStyleCnt="8">
        <dgm:presLayoutVars>
          <dgm:bulletEnabled val="1"/>
        </dgm:presLayoutVars>
      </dgm:prSet>
      <dgm:spPr/>
      <dgm:t>
        <a:bodyPr/>
        <a:lstStyle/>
        <a:p>
          <a:endParaRPr lang="en-GB"/>
        </a:p>
      </dgm:t>
    </dgm:pt>
    <dgm:pt modelId="{7D017614-E1EA-4BDD-ADA5-BCE18E11945B}" type="pres">
      <dgm:prSet presAssocID="{7979FB84-0751-4280-A224-A7B725AE8FC0}" presName="Name9" presStyleLbl="parChTrans1D2" presStyleIdx="6" presStyleCnt="8"/>
      <dgm:spPr/>
      <dgm:t>
        <a:bodyPr/>
        <a:lstStyle/>
        <a:p>
          <a:endParaRPr lang="en-GB"/>
        </a:p>
      </dgm:t>
    </dgm:pt>
    <dgm:pt modelId="{6A1F7FAA-6904-46C1-A7E5-D365A3C8B1A3}" type="pres">
      <dgm:prSet presAssocID="{7979FB84-0751-4280-A224-A7B725AE8FC0}" presName="connTx" presStyleLbl="parChTrans1D2" presStyleIdx="6" presStyleCnt="8"/>
      <dgm:spPr/>
      <dgm:t>
        <a:bodyPr/>
        <a:lstStyle/>
        <a:p>
          <a:endParaRPr lang="en-GB"/>
        </a:p>
      </dgm:t>
    </dgm:pt>
    <dgm:pt modelId="{DF9BD705-E71C-4AF9-B885-26F87847E3D6}" type="pres">
      <dgm:prSet presAssocID="{DA5220C6-7B29-4B38-9AEE-EE375B3B9E2D}" presName="node" presStyleLbl="node1" presStyleIdx="6" presStyleCnt="8">
        <dgm:presLayoutVars>
          <dgm:bulletEnabled val="1"/>
        </dgm:presLayoutVars>
      </dgm:prSet>
      <dgm:spPr/>
      <dgm:t>
        <a:bodyPr/>
        <a:lstStyle/>
        <a:p>
          <a:endParaRPr lang="en-GB"/>
        </a:p>
      </dgm:t>
    </dgm:pt>
    <dgm:pt modelId="{6808E920-EFC1-4384-B435-B11247DE3E69}" type="pres">
      <dgm:prSet presAssocID="{95B4F161-8DE9-4C5A-A810-A7F6F40B0B38}" presName="Name9" presStyleLbl="parChTrans1D2" presStyleIdx="7" presStyleCnt="8"/>
      <dgm:spPr/>
      <dgm:t>
        <a:bodyPr/>
        <a:lstStyle/>
        <a:p>
          <a:endParaRPr lang="en-GB"/>
        </a:p>
      </dgm:t>
    </dgm:pt>
    <dgm:pt modelId="{FE228093-9FA9-4675-9EB6-36C4BB7F56FE}" type="pres">
      <dgm:prSet presAssocID="{95B4F161-8DE9-4C5A-A810-A7F6F40B0B38}" presName="connTx" presStyleLbl="parChTrans1D2" presStyleIdx="7" presStyleCnt="8"/>
      <dgm:spPr/>
      <dgm:t>
        <a:bodyPr/>
        <a:lstStyle/>
        <a:p>
          <a:endParaRPr lang="en-GB"/>
        </a:p>
      </dgm:t>
    </dgm:pt>
    <dgm:pt modelId="{5BCFC7AF-30BB-4CFF-826E-C080DAE73B39}" type="pres">
      <dgm:prSet presAssocID="{2CB8D97D-3454-4FEA-A7D9-C762966CBBBF}" presName="node" presStyleLbl="node1" presStyleIdx="7" presStyleCnt="8">
        <dgm:presLayoutVars>
          <dgm:bulletEnabled val="1"/>
        </dgm:presLayoutVars>
      </dgm:prSet>
      <dgm:spPr/>
      <dgm:t>
        <a:bodyPr/>
        <a:lstStyle/>
        <a:p>
          <a:endParaRPr lang="en-GB"/>
        </a:p>
      </dgm:t>
    </dgm:pt>
  </dgm:ptLst>
  <dgm:cxnLst>
    <dgm:cxn modelId="{9A3BF7DC-BCF1-490F-8F57-C0BDD98A1554}" type="presOf" srcId="{54AE4B86-E7CD-4288-9F3C-FA05A9776A08}" destId="{B4256BD6-3269-4A8A-B7FE-89A7C0696459}" srcOrd="0" destOrd="0" presId="urn:microsoft.com/office/officeart/2005/8/layout/radial1"/>
    <dgm:cxn modelId="{495C577D-C178-408A-B4AA-0130010D64A8}" type="presOf" srcId="{95B4F161-8DE9-4C5A-A810-A7F6F40B0B38}" destId="{6808E920-EFC1-4384-B435-B11247DE3E69}" srcOrd="0" destOrd="0" presId="urn:microsoft.com/office/officeart/2005/8/layout/radial1"/>
    <dgm:cxn modelId="{A1C6D0D9-3C06-424A-820B-2A13550DA74E}" srcId="{162343A9-5E8C-4C7C-AF13-44619C9E8E90}" destId="{9FACCD50-7F6E-4C1B-AC47-D7A32168B255}" srcOrd="0" destOrd="0" parTransId="{77D67428-42AD-4AC5-ABA8-D297DEF1792B}" sibTransId="{D91A508C-15B9-42DD-8511-7185ED0924D9}"/>
    <dgm:cxn modelId="{F71C426F-68E1-43B0-A635-889D89B5F6CE}" type="presOf" srcId="{20658486-E38E-4E3A-AA4D-F7DA94560161}" destId="{9CB0A91D-0DAE-4CE5-8F39-32E7CDE86DBC}" srcOrd="1" destOrd="0" presId="urn:microsoft.com/office/officeart/2005/8/layout/radial1"/>
    <dgm:cxn modelId="{718EEEF0-452C-499C-83F4-AF1383CDBC29}" type="presOf" srcId="{172A4BF0-2758-43F4-8234-B31DEBB93417}" destId="{452543A2-6261-4FCB-AE40-599EA4AD096B}" srcOrd="1" destOrd="0" presId="urn:microsoft.com/office/officeart/2005/8/layout/radial1"/>
    <dgm:cxn modelId="{7BEC426C-1C5E-4985-83FE-14EE177DB391}" type="presOf" srcId="{3F794AD1-9171-41C9-8EC7-E708942AB6B2}" destId="{7CC574C6-9456-4E3C-B228-A22C9055A514}" srcOrd="0" destOrd="0" presId="urn:microsoft.com/office/officeart/2005/8/layout/radial1"/>
    <dgm:cxn modelId="{D9AB4E8B-B72C-4E0B-BFD5-354A50DA99D3}" type="presOf" srcId="{20658486-E38E-4E3A-AA4D-F7DA94560161}" destId="{6FEC1890-5021-4B94-AFEE-D6654B5754A0}" srcOrd="0" destOrd="0" presId="urn:microsoft.com/office/officeart/2005/8/layout/radial1"/>
    <dgm:cxn modelId="{3F113F91-ABB3-4118-B2B8-3218260F636E}" type="presOf" srcId="{14FC8F61-0BB6-4B16-AADE-30C91D444C38}" destId="{17910F74-FCA9-43F4-9EE3-4C5D44DB43CF}" srcOrd="0" destOrd="0" presId="urn:microsoft.com/office/officeart/2005/8/layout/radial1"/>
    <dgm:cxn modelId="{6663C0C7-2CEC-4DB4-AEDD-3A5ADECD0312}" type="presOf" srcId="{D942C14F-BF73-47C3-BF89-84878DD64C31}" destId="{B598FE29-1D4B-4506-838C-2BCEBDE674F0}" srcOrd="0" destOrd="0" presId="urn:microsoft.com/office/officeart/2005/8/layout/radial1"/>
    <dgm:cxn modelId="{AB7DB657-9ECF-4CB7-8A32-B3F7C7B24BF7}" type="presOf" srcId="{172A4BF0-2758-43F4-8234-B31DEBB93417}" destId="{1E4518F8-086E-4F66-B263-75FC7447BE99}" srcOrd="0" destOrd="0" presId="urn:microsoft.com/office/officeart/2005/8/layout/radial1"/>
    <dgm:cxn modelId="{1E07D92C-E136-4576-AF3D-9A9EAEE93C48}" type="presOf" srcId="{95B4F161-8DE9-4C5A-A810-A7F6F40B0B38}" destId="{FE228093-9FA9-4675-9EB6-36C4BB7F56FE}" srcOrd="1" destOrd="0" presId="urn:microsoft.com/office/officeart/2005/8/layout/radial1"/>
    <dgm:cxn modelId="{80B2DB1A-1AAD-442C-BC72-4CE0F66014B1}" type="presOf" srcId="{466BC508-F78D-43E6-B6F6-DCD2B1F14580}" destId="{DF83522F-DFF7-41E3-972D-79F631EEAA21}" srcOrd="1" destOrd="0" presId="urn:microsoft.com/office/officeart/2005/8/layout/radial1"/>
    <dgm:cxn modelId="{4C6DB7F8-11AB-4043-9BEC-28A6FA006E17}" srcId="{9FACCD50-7F6E-4C1B-AC47-D7A32168B255}" destId="{E2F4DE04-2D19-49FD-8EF9-E2B6570CF99F}" srcOrd="1" destOrd="0" parTransId="{14FC8F61-0BB6-4B16-AADE-30C91D444C38}" sibTransId="{2F14D8A1-FE71-4836-8252-1F96C6DB913F}"/>
    <dgm:cxn modelId="{A4E0E72E-AD57-4350-BBC8-74EF3C57DF63}" type="presOf" srcId="{BD199E60-5C69-4AF8-B72D-5B5788BED0E0}" destId="{88A7D7E2-8017-48D2-927C-50566FBE3E3C}" srcOrd="0" destOrd="0" presId="urn:microsoft.com/office/officeart/2005/8/layout/radial1"/>
    <dgm:cxn modelId="{D3837432-5C66-4635-9448-D6A9DC924737}" type="presOf" srcId="{7979FB84-0751-4280-A224-A7B725AE8FC0}" destId="{6A1F7FAA-6904-46C1-A7E5-D365A3C8B1A3}" srcOrd="1" destOrd="0" presId="urn:microsoft.com/office/officeart/2005/8/layout/radial1"/>
    <dgm:cxn modelId="{7692DC44-AF00-42B2-ADC1-D2044546F606}" srcId="{9FACCD50-7F6E-4C1B-AC47-D7A32168B255}" destId="{DA5220C6-7B29-4B38-9AEE-EE375B3B9E2D}" srcOrd="6" destOrd="0" parTransId="{7979FB84-0751-4280-A224-A7B725AE8FC0}" sibTransId="{D531EDF2-9023-4EB4-AD82-7AF6B36F13EF}"/>
    <dgm:cxn modelId="{994BBEA4-2227-49FD-BD70-15BE63119A55}" srcId="{9FACCD50-7F6E-4C1B-AC47-D7A32168B255}" destId="{BD199E60-5C69-4AF8-B72D-5B5788BED0E0}" srcOrd="0" destOrd="0" parTransId="{20658486-E38E-4E3A-AA4D-F7DA94560161}" sibTransId="{4B88254F-9FFB-4402-9461-39E2649BB7F7}"/>
    <dgm:cxn modelId="{4317F906-FD6A-49E2-B7B5-48F5F91D6749}" type="presOf" srcId="{58906733-355C-4B1D-AAC5-BFE69641360D}" destId="{22E2F394-EB9A-4111-BF59-74E626AE4D16}" srcOrd="0" destOrd="0" presId="urn:microsoft.com/office/officeart/2005/8/layout/radial1"/>
    <dgm:cxn modelId="{AF49028F-9399-439A-94B3-4071F5B7B96F}" srcId="{9FACCD50-7F6E-4C1B-AC47-D7A32168B255}" destId="{F9B0BA69-63B0-4DA7-A86E-C8838A6F6894}" srcOrd="3" destOrd="0" parTransId="{D942C14F-BF73-47C3-BF89-84878DD64C31}" sibTransId="{BD2AB47E-9903-4703-8237-DD7BD3A0C684}"/>
    <dgm:cxn modelId="{B91C538E-73D1-472C-9BC9-DF6F4B0D1C80}" type="presOf" srcId="{2CB8D97D-3454-4FEA-A7D9-C762966CBBBF}" destId="{5BCFC7AF-30BB-4CFF-826E-C080DAE73B39}" srcOrd="0" destOrd="0" presId="urn:microsoft.com/office/officeart/2005/8/layout/radial1"/>
    <dgm:cxn modelId="{9C8361BD-6D55-4FB2-9759-A1CD72E27479}" srcId="{9FACCD50-7F6E-4C1B-AC47-D7A32168B255}" destId="{3F794AD1-9171-41C9-8EC7-E708942AB6B2}" srcOrd="4" destOrd="0" parTransId="{172A4BF0-2758-43F4-8234-B31DEBB93417}" sibTransId="{4B078402-5E60-4577-ADDE-F3389C7829EF}"/>
    <dgm:cxn modelId="{E23D1770-955D-43B9-B668-8F36643E72B9}" type="presOf" srcId="{F9B0BA69-63B0-4DA7-A86E-C8838A6F6894}" destId="{94881544-1979-4C88-B737-FF353DAE7194}" srcOrd="0" destOrd="0" presId="urn:microsoft.com/office/officeart/2005/8/layout/radial1"/>
    <dgm:cxn modelId="{741D37F6-453A-4C76-A026-4A9756489B8C}" type="presOf" srcId="{D942C14F-BF73-47C3-BF89-84878DD64C31}" destId="{C1E60748-7EC5-45C9-B42B-DA661F857E24}" srcOrd="1" destOrd="0" presId="urn:microsoft.com/office/officeart/2005/8/layout/radial1"/>
    <dgm:cxn modelId="{68FB8EF6-0D9B-4850-AE1C-F27311AA00F2}" srcId="{9FACCD50-7F6E-4C1B-AC47-D7A32168B255}" destId="{58906733-355C-4B1D-AAC5-BFE69641360D}" srcOrd="2" destOrd="0" parTransId="{54AE4B86-E7CD-4288-9F3C-FA05A9776A08}" sibTransId="{E12013ED-0080-4546-80A2-2BA61698727B}"/>
    <dgm:cxn modelId="{D95F1729-A15B-4158-99A5-81A85A28A552}" type="presOf" srcId="{466BC508-F78D-43E6-B6F6-DCD2B1F14580}" destId="{CF63A21F-DEE6-4A34-98BE-7A01479618AA}" srcOrd="0" destOrd="0" presId="urn:microsoft.com/office/officeart/2005/8/layout/radial1"/>
    <dgm:cxn modelId="{0258E239-5B0E-4AC2-AC8D-F3BDE52958BC}" type="presOf" srcId="{14FC8F61-0BB6-4B16-AADE-30C91D444C38}" destId="{67B3F15B-22A5-4D78-A0A9-BCBCB9AD6C1A}" srcOrd="1" destOrd="0" presId="urn:microsoft.com/office/officeart/2005/8/layout/radial1"/>
    <dgm:cxn modelId="{25407686-0544-47FE-9969-5C8FC694680B}" type="presOf" srcId="{162343A9-5E8C-4C7C-AF13-44619C9E8E90}" destId="{E61E3012-2903-462F-B0D0-B1AEB69F0107}" srcOrd="0" destOrd="0" presId="urn:microsoft.com/office/officeart/2005/8/layout/radial1"/>
    <dgm:cxn modelId="{5A1BED4E-B09B-4C3D-BFC5-A78CAB007760}" srcId="{9FACCD50-7F6E-4C1B-AC47-D7A32168B255}" destId="{474FC850-7D09-43B7-91E5-78B150A1ECDC}" srcOrd="5" destOrd="0" parTransId="{466BC508-F78D-43E6-B6F6-DCD2B1F14580}" sibTransId="{06BA79F0-C8C1-4C8D-93A9-A8CBA81E75B3}"/>
    <dgm:cxn modelId="{9205A975-4F43-4B7B-9272-DF63EDF420E3}" type="presOf" srcId="{474FC850-7D09-43B7-91E5-78B150A1ECDC}" destId="{7274F490-0810-4E5D-8B57-968219F26962}" srcOrd="0" destOrd="0" presId="urn:microsoft.com/office/officeart/2005/8/layout/radial1"/>
    <dgm:cxn modelId="{557277C5-C888-4551-B2D0-F06E98B454A9}" type="presOf" srcId="{DA5220C6-7B29-4B38-9AEE-EE375B3B9E2D}" destId="{DF9BD705-E71C-4AF9-B885-26F87847E3D6}" srcOrd="0" destOrd="0" presId="urn:microsoft.com/office/officeart/2005/8/layout/radial1"/>
    <dgm:cxn modelId="{1BB2C3BC-525D-470E-90AE-5286ABEF1534}" type="presOf" srcId="{9FACCD50-7F6E-4C1B-AC47-D7A32168B255}" destId="{E882D1A5-3E21-4D04-B1D1-0898D6D99E3C}" srcOrd="0" destOrd="0" presId="urn:microsoft.com/office/officeart/2005/8/layout/radial1"/>
    <dgm:cxn modelId="{975C7369-3DA9-41A9-8199-87214FB00A8F}" type="presOf" srcId="{7979FB84-0751-4280-A224-A7B725AE8FC0}" destId="{7D017614-E1EA-4BDD-ADA5-BCE18E11945B}" srcOrd="0" destOrd="0" presId="urn:microsoft.com/office/officeart/2005/8/layout/radial1"/>
    <dgm:cxn modelId="{ADF2373F-91CE-42A4-84BA-B7FE9031A7EE}" type="presOf" srcId="{E2F4DE04-2D19-49FD-8EF9-E2B6570CF99F}" destId="{697B01CA-0DE6-47C0-AEA2-64BE019175C5}" srcOrd="0" destOrd="0" presId="urn:microsoft.com/office/officeart/2005/8/layout/radial1"/>
    <dgm:cxn modelId="{717DDCFC-4902-4111-A5A9-DD1EBF755730}" srcId="{9FACCD50-7F6E-4C1B-AC47-D7A32168B255}" destId="{2CB8D97D-3454-4FEA-A7D9-C762966CBBBF}" srcOrd="7" destOrd="0" parTransId="{95B4F161-8DE9-4C5A-A810-A7F6F40B0B38}" sibTransId="{AFFC24F9-9036-4975-8DEB-743A6C6B22C9}"/>
    <dgm:cxn modelId="{C68468AB-86DD-4E6B-A77C-78B992E0845C}" type="presOf" srcId="{54AE4B86-E7CD-4288-9F3C-FA05A9776A08}" destId="{FB6CF9AD-8AFF-4799-AAA4-5360503D7B6C}" srcOrd="1" destOrd="0" presId="urn:microsoft.com/office/officeart/2005/8/layout/radial1"/>
    <dgm:cxn modelId="{8D1A135A-1879-4AFD-B32C-9DFDE12DEFE1}" type="presParOf" srcId="{E61E3012-2903-462F-B0D0-B1AEB69F0107}" destId="{E882D1A5-3E21-4D04-B1D1-0898D6D99E3C}" srcOrd="0" destOrd="0" presId="urn:microsoft.com/office/officeart/2005/8/layout/radial1"/>
    <dgm:cxn modelId="{6E53BEB8-920A-4AD0-AF44-D86D5D4820EF}" type="presParOf" srcId="{E61E3012-2903-462F-B0D0-B1AEB69F0107}" destId="{6FEC1890-5021-4B94-AFEE-D6654B5754A0}" srcOrd="1" destOrd="0" presId="urn:microsoft.com/office/officeart/2005/8/layout/radial1"/>
    <dgm:cxn modelId="{492928E7-8ACF-4FDD-BFA6-5B1D6F5BCFBA}" type="presParOf" srcId="{6FEC1890-5021-4B94-AFEE-D6654B5754A0}" destId="{9CB0A91D-0DAE-4CE5-8F39-32E7CDE86DBC}" srcOrd="0" destOrd="0" presId="urn:microsoft.com/office/officeart/2005/8/layout/radial1"/>
    <dgm:cxn modelId="{546DA5D3-C873-44C4-AD38-F0FC4243BF9A}" type="presParOf" srcId="{E61E3012-2903-462F-B0D0-B1AEB69F0107}" destId="{88A7D7E2-8017-48D2-927C-50566FBE3E3C}" srcOrd="2" destOrd="0" presId="urn:microsoft.com/office/officeart/2005/8/layout/radial1"/>
    <dgm:cxn modelId="{DB8DF994-3AD7-4BE9-9D39-27CA177FD964}" type="presParOf" srcId="{E61E3012-2903-462F-B0D0-B1AEB69F0107}" destId="{17910F74-FCA9-43F4-9EE3-4C5D44DB43CF}" srcOrd="3" destOrd="0" presId="urn:microsoft.com/office/officeart/2005/8/layout/radial1"/>
    <dgm:cxn modelId="{10E9AFFF-1FD4-4954-B2BB-6C00720827C1}" type="presParOf" srcId="{17910F74-FCA9-43F4-9EE3-4C5D44DB43CF}" destId="{67B3F15B-22A5-4D78-A0A9-BCBCB9AD6C1A}" srcOrd="0" destOrd="0" presId="urn:microsoft.com/office/officeart/2005/8/layout/radial1"/>
    <dgm:cxn modelId="{4D8AB16E-167F-420B-9933-6BDA2F023A36}" type="presParOf" srcId="{E61E3012-2903-462F-B0D0-B1AEB69F0107}" destId="{697B01CA-0DE6-47C0-AEA2-64BE019175C5}" srcOrd="4" destOrd="0" presId="urn:microsoft.com/office/officeart/2005/8/layout/radial1"/>
    <dgm:cxn modelId="{9B0617C7-3F54-46E8-8964-4E7795A9C0D8}" type="presParOf" srcId="{E61E3012-2903-462F-B0D0-B1AEB69F0107}" destId="{B4256BD6-3269-4A8A-B7FE-89A7C0696459}" srcOrd="5" destOrd="0" presId="urn:microsoft.com/office/officeart/2005/8/layout/radial1"/>
    <dgm:cxn modelId="{A517F336-8F87-46B2-BE28-DCA79170BEFA}" type="presParOf" srcId="{B4256BD6-3269-4A8A-B7FE-89A7C0696459}" destId="{FB6CF9AD-8AFF-4799-AAA4-5360503D7B6C}" srcOrd="0" destOrd="0" presId="urn:microsoft.com/office/officeart/2005/8/layout/radial1"/>
    <dgm:cxn modelId="{ABABC755-9109-4301-8B0D-BC63F8A573A2}" type="presParOf" srcId="{E61E3012-2903-462F-B0D0-B1AEB69F0107}" destId="{22E2F394-EB9A-4111-BF59-74E626AE4D16}" srcOrd="6" destOrd="0" presId="urn:microsoft.com/office/officeart/2005/8/layout/radial1"/>
    <dgm:cxn modelId="{AE7D52AF-8918-4207-A123-FD4522C140DC}" type="presParOf" srcId="{E61E3012-2903-462F-B0D0-B1AEB69F0107}" destId="{B598FE29-1D4B-4506-838C-2BCEBDE674F0}" srcOrd="7" destOrd="0" presId="urn:microsoft.com/office/officeart/2005/8/layout/radial1"/>
    <dgm:cxn modelId="{63870175-13D4-4FE4-90D4-8E9441F267B7}" type="presParOf" srcId="{B598FE29-1D4B-4506-838C-2BCEBDE674F0}" destId="{C1E60748-7EC5-45C9-B42B-DA661F857E24}" srcOrd="0" destOrd="0" presId="urn:microsoft.com/office/officeart/2005/8/layout/radial1"/>
    <dgm:cxn modelId="{18DCBA60-0CEC-411A-822E-EE973B4850F2}" type="presParOf" srcId="{E61E3012-2903-462F-B0D0-B1AEB69F0107}" destId="{94881544-1979-4C88-B737-FF353DAE7194}" srcOrd="8" destOrd="0" presId="urn:microsoft.com/office/officeart/2005/8/layout/radial1"/>
    <dgm:cxn modelId="{E680D010-2888-4409-AA96-0ECB3C2F72AF}" type="presParOf" srcId="{E61E3012-2903-462F-B0D0-B1AEB69F0107}" destId="{1E4518F8-086E-4F66-B263-75FC7447BE99}" srcOrd="9" destOrd="0" presId="urn:microsoft.com/office/officeart/2005/8/layout/radial1"/>
    <dgm:cxn modelId="{0DAAD68A-3D34-4C96-A85B-F39D72117DED}" type="presParOf" srcId="{1E4518F8-086E-4F66-B263-75FC7447BE99}" destId="{452543A2-6261-4FCB-AE40-599EA4AD096B}" srcOrd="0" destOrd="0" presId="urn:microsoft.com/office/officeart/2005/8/layout/radial1"/>
    <dgm:cxn modelId="{020F4D0D-88EC-4A8A-8200-8A1F72A88C90}" type="presParOf" srcId="{E61E3012-2903-462F-B0D0-B1AEB69F0107}" destId="{7CC574C6-9456-4E3C-B228-A22C9055A514}" srcOrd="10" destOrd="0" presId="urn:microsoft.com/office/officeart/2005/8/layout/radial1"/>
    <dgm:cxn modelId="{BDB0CF07-DD99-496E-ADCE-FEA068207CD3}" type="presParOf" srcId="{E61E3012-2903-462F-B0D0-B1AEB69F0107}" destId="{CF63A21F-DEE6-4A34-98BE-7A01479618AA}" srcOrd="11" destOrd="0" presId="urn:microsoft.com/office/officeart/2005/8/layout/radial1"/>
    <dgm:cxn modelId="{06D1A8CA-EF38-4456-B5F8-33EFF0763F98}" type="presParOf" srcId="{CF63A21F-DEE6-4A34-98BE-7A01479618AA}" destId="{DF83522F-DFF7-41E3-972D-79F631EEAA21}" srcOrd="0" destOrd="0" presId="urn:microsoft.com/office/officeart/2005/8/layout/radial1"/>
    <dgm:cxn modelId="{354C8D71-8E3C-414E-8228-AF6F706B0C33}" type="presParOf" srcId="{E61E3012-2903-462F-B0D0-B1AEB69F0107}" destId="{7274F490-0810-4E5D-8B57-968219F26962}" srcOrd="12" destOrd="0" presId="urn:microsoft.com/office/officeart/2005/8/layout/radial1"/>
    <dgm:cxn modelId="{2F8068C0-D35F-4642-AA26-85BF1D8BDC14}" type="presParOf" srcId="{E61E3012-2903-462F-B0D0-B1AEB69F0107}" destId="{7D017614-E1EA-4BDD-ADA5-BCE18E11945B}" srcOrd="13" destOrd="0" presId="urn:microsoft.com/office/officeart/2005/8/layout/radial1"/>
    <dgm:cxn modelId="{82433B34-C7A5-44EA-A74C-C4FF12868FB1}" type="presParOf" srcId="{7D017614-E1EA-4BDD-ADA5-BCE18E11945B}" destId="{6A1F7FAA-6904-46C1-A7E5-D365A3C8B1A3}" srcOrd="0" destOrd="0" presId="urn:microsoft.com/office/officeart/2005/8/layout/radial1"/>
    <dgm:cxn modelId="{50237CFC-A6D3-40B3-91FD-39EEB0BBBAD8}" type="presParOf" srcId="{E61E3012-2903-462F-B0D0-B1AEB69F0107}" destId="{DF9BD705-E71C-4AF9-B885-26F87847E3D6}" srcOrd="14" destOrd="0" presId="urn:microsoft.com/office/officeart/2005/8/layout/radial1"/>
    <dgm:cxn modelId="{74B99AE6-214D-49B2-9419-2D829C6E0B22}" type="presParOf" srcId="{E61E3012-2903-462F-B0D0-B1AEB69F0107}" destId="{6808E920-EFC1-4384-B435-B11247DE3E69}" srcOrd="15" destOrd="0" presId="urn:microsoft.com/office/officeart/2005/8/layout/radial1"/>
    <dgm:cxn modelId="{99DE0AA8-0ABF-4E5F-AFB0-1858D50F56B7}" type="presParOf" srcId="{6808E920-EFC1-4384-B435-B11247DE3E69}" destId="{FE228093-9FA9-4675-9EB6-36C4BB7F56FE}" srcOrd="0" destOrd="0" presId="urn:microsoft.com/office/officeart/2005/8/layout/radial1"/>
    <dgm:cxn modelId="{E1BBC7A2-8675-490F-BC20-FF56BDF2C233}" type="presParOf" srcId="{E61E3012-2903-462F-B0D0-B1AEB69F0107}" destId="{5BCFC7AF-30BB-4CFF-826E-C080DAE73B39}" srcOrd="1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2D1A5-3E21-4D04-B1D1-0898D6D99E3C}">
      <dsp:nvSpPr>
        <dsp:cNvPr id="0" name=""/>
        <dsp:cNvSpPr/>
      </dsp:nvSpPr>
      <dsp:spPr>
        <a:xfrm>
          <a:off x="3487158" y="2509878"/>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Waste management officer </a:t>
          </a:r>
          <a:endParaRPr lang="en-GB" sz="2000" kern="1200" dirty="0"/>
        </a:p>
      </dsp:txBody>
      <dsp:txXfrm>
        <a:off x="3701111" y="2723831"/>
        <a:ext cx="1033057" cy="1033057"/>
      </dsp:txXfrm>
    </dsp:sp>
    <dsp:sp modelId="{6FEC1890-5021-4B94-AFEE-D6654B5754A0}">
      <dsp:nvSpPr>
        <dsp:cNvPr id="0" name=""/>
        <dsp:cNvSpPr/>
      </dsp:nvSpPr>
      <dsp:spPr>
        <a:xfrm rot="16200000">
          <a:off x="3705781" y="1982431"/>
          <a:ext cx="1023717" cy="31175"/>
        </a:xfrm>
        <a:custGeom>
          <a:avLst/>
          <a:gdLst/>
          <a:ahLst/>
          <a:cxnLst/>
          <a:rect l="0" t="0" r="0" b="0"/>
          <a:pathLst>
            <a:path>
              <a:moveTo>
                <a:pt x="0" y="15587"/>
              </a:moveTo>
              <a:lnTo>
                <a:pt x="1023717" y="15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a:off x="4192047" y="1972426"/>
        <a:ext cx="51185" cy="51185"/>
      </dsp:txXfrm>
    </dsp:sp>
    <dsp:sp modelId="{88A7D7E2-8017-48D2-927C-50566FBE3E3C}">
      <dsp:nvSpPr>
        <dsp:cNvPr id="0" name=""/>
        <dsp:cNvSpPr/>
      </dsp:nvSpPr>
      <dsp:spPr>
        <a:xfrm>
          <a:off x="3487158" y="25197"/>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Head of hospital </a:t>
          </a:r>
          <a:endParaRPr lang="en-GB" sz="1800" kern="1200" dirty="0"/>
        </a:p>
      </dsp:txBody>
      <dsp:txXfrm>
        <a:off x="3701111" y="239150"/>
        <a:ext cx="1033057" cy="1033057"/>
      </dsp:txXfrm>
    </dsp:sp>
    <dsp:sp modelId="{17910F74-FCA9-43F4-9EE3-4C5D44DB43CF}">
      <dsp:nvSpPr>
        <dsp:cNvPr id="0" name=""/>
        <dsp:cNvSpPr/>
      </dsp:nvSpPr>
      <dsp:spPr>
        <a:xfrm rot="18900000">
          <a:off x="4584248" y="2346304"/>
          <a:ext cx="1023717" cy="31175"/>
        </a:xfrm>
        <a:custGeom>
          <a:avLst/>
          <a:gdLst/>
          <a:ahLst/>
          <a:cxnLst/>
          <a:rect l="0" t="0" r="0" b="0"/>
          <a:pathLst>
            <a:path>
              <a:moveTo>
                <a:pt x="0" y="15587"/>
              </a:moveTo>
              <a:lnTo>
                <a:pt x="1023717" y="15587"/>
              </a:lnTo>
            </a:path>
          </a:pathLst>
        </a:custGeom>
        <a:noFill/>
        <a:ln w="25400" cap="flat" cmpd="sng" algn="ctr">
          <a:solidFill>
            <a:scrgbClr r="0" g="0" b="0"/>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a:off x="5070514" y="2336299"/>
        <a:ext cx="51185" cy="51185"/>
      </dsp:txXfrm>
    </dsp:sp>
    <dsp:sp modelId="{697B01CA-0DE6-47C0-AEA2-64BE019175C5}">
      <dsp:nvSpPr>
        <dsp:cNvPr id="0" name=""/>
        <dsp:cNvSpPr/>
      </dsp:nvSpPr>
      <dsp:spPr>
        <a:xfrm>
          <a:off x="5244092" y="752943"/>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Advisers: Infection control </a:t>
          </a:r>
          <a:endParaRPr lang="en-GB" sz="1800" kern="1200" dirty="0"/>
        </a:p>
      </dsp:txBody>
      <dsp:txXfrm>
        <a:off x="5458045" y="966896"/>
        <a:ext cx="1033057" cy="1033057"/>
      </dsp:txXfrm>
    </dsp:sp>
    <dsp:sp modelId="{B4256BD6-3269-4A8A-B7FE-89A7C0696459}">
      <dsp:nvSpPr>
        <dsp:cNvPr id="0" name=""/>
        <dsp:cNvSpPr/>
      </dsp:nvSpPr>
      <dsp:spPr>
        <a:xfrm>
          <a:off x="4948121" y="3224772"/>
          <a:ext cx="1023717" cy="31175"/>
        </a:xfrm>
        <a:custGeom>
          <a:avLst/>
          <a:gdLst/>
          <a:ahLst/>
          <a:cxnLst/>
          <a:rect l="0" t="0" r="0" b="0"/>
          <a:pathLst>
            <a:path>
              <a:moveTo>
                <a:pt x="0" y="15587"/>
              </a:moveTo>
              <a:lnTo>
                <a:pt x="1023717" y="15587"/>
              </a:lnTo>
            </a:path>
          </a:pathLst>
        </a:custGeom>
        <a:noFill/>
        <a:ln w="25400" cap="flat" cmpd="sng" algn="ctr">
          <a:solidFill>
            <a:scrgbClr r="0" g="0" b="0"/>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a:off x="5434387" y="3214767"/>
        <a:ext cx="51185" cy="51185"/>
      </dsp:txXfrm>
    </dsp:sp>
    <dsp:sp modelId="{22E2F394-EB9A-4111-BF59-74E626AE4D16}">
      <dsp:nvSpPr>
        <dsp:cNvPr id="0" name=""/>
        <dsp:cNvSpPr/>
      </dsp:nvSpPr>
      <dsp:spPr>
        <a:xfrm>
          <a:off x="5971839" y="2509878"/>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Matron and </a:t>
          </a:r>
          <a:r>
            <a:rPr lang="en-GB" sz="1800" kern="1200" dirty="0" err="1" smtClean="0"/>
            <a:t>hosp</a:t>
          </a:r>
          <a:r>
            <a:rPr lang="en-GB" sz="1800" kern="1200" dirty="0" smtClean="0"/>
            <a:t> manager</a:t>
          </a:r>
          <a:endParaRPr lang="en-GB" sz="1800" kern="1200" dirty="0"/>
        </a:p>
      </dsp:txBody>
      <dsp:txXfrm>
        <a:off x="6185792" y="2723831"/>
        <a:ext cx="1033057" cy="1033057"/>
      </dsp:txXfrm>
    </dsp:sp>
    <dsp:sp modelId="{B598FE29-1D4B-4506-838C-2BCEBDE674F0}">
      <dsp:nvSpPr>
        <dsp:cNvPr id="0" name=""/>
        <dsp:cNvSpPr/>
      </dsp:nvSpPr>
      <dsp:spPr>
        <a:xfrm rot="2700000">
          <a:off x="4584248" y="4103239"/>
          <a:ext cx="1023717" cy="31175"/>
        </a:xfrm>
        <a:custGeom>
          <a:avLst/>
          <a:gdLst/>
          <a:ahLst/>
          <a:cxnLst/>
          <a:rect l="0" t="0" r="0" b="0"/>
          <a:pathLst>
            <a:path>
              <a:moveTo>
                <a:pt x="0" y="15587"/>
              </a:moveTo>
              <a:lnTo>
                <a:pt x="1023717" y="15587"/>
              </a:lnTo>
            </a:path>
          </a:pathLst>
        </a:custGeom>
        <a:noFill/>
        <a:ln w="25400" cap="flat" cmpd="sng" algn="ctr">
          <a:solidFill>
            <a:scrgbClr r="0" g="0" b="0"/>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a:off x="5070514" y="4093234"/>
        <a:ext cx="51185" cy="51185"/>
      </dsp:txXfrm>
    </dsp:sp>
    <dsp:sp modelId="{94881544-1979-4C88-B737-FF353DAE7194}">
      <dsp:nvSpPr>
        <dsp:cNvPr id="0" name=""/>
        <dsp:cNvSpPr/>
      </dsp:nvSpPr>
      <dsp:spPr>
        <a:xfrm>
          <a:off x="5244092" y="4266812"/>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Ward sister, nurses, medical assist</a:t>
          </a:r>
          <a:endParaRPr lang="en-GB" sz="1800" kern="1200" dirty="0"/>
        </a:p>
      </dsp:txBody>
      <dsp:txXfrm>
        <a:off x="5458045" y="4480765"/>
        <a:ext cx="1033057" cy="1033057"/>
      </dsp:txXfrm>
    </dsp:sp>
    <dsp:sp modelId="{1E4518F8-086E-4F66-B263-75FC7447BE99}">
      <dsp:nvSpPr>
        <dsp:cNvPr id="0" name=""/>
        <dsp:cNvSpPr/>
      </dsp:nvSpPr>
      <dsp:spPr>
        <a:xfrm rot="5400000">
          <a:off x="3705781" y="4467112"/>
          <a:ext cx="1023717" cy="31175"/>
        </a:xfrm>
        <a:custGeom>
          <a:avLst/>
          <a:gdLst/>
          <a:ahLst/>
          <a:cxnLst/>
          <a:rect l="0" t="0" r="0" b="0"/>
          <a:pathLst>
            <a:path>
              <a:moveTo>
                <a:pt x="0" y="15587"/>
              </a:moveTo>
              <a:lnTo>
                <a:pt x="1023717" y="15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dirty="0"/>
        </a:p>
      </dsp:txBody>
      <dsp:txXfrm>
        <a:off x="4192047" y="4449993"/>
        <a:ext cx="51185" cy="65414"/>
      </dsp:txXfrm>
    </dsp:sp>
    <dsp:sp modelId="{7CC574C6-9456-4E3C-B228-A22C9055A514}">
      <dsp:nvSpPr>
        <dsp:cNvPr id="0" name=""/>
        <dsp:cNvSpPr/>
      </dsp:nvSpPr>
      <dsp:spPr>
        <a:xfrm>
          <a:off x="3487158" y="4994559"/>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err="1" smtClean="0"/>
            <a:t>Hosp</a:t>
          </a:r>
          <a:r>
            <a:rPr lang="en-GB" sz="1600" kern="1200" dirty="0" smtClean="0"/>
            <a:t> attendants, ancillary workers, waste handlers </a:t>
          </a:r>
          <a:endParaRPr lang="en-GB" sz="1600" kern="1200" dirty="0"/>
        </a:p>
      </dsp:txBody>
      <dsp:txXfrm>
        <a:off x="3701111" y="5208512"/>
        <a:ext cx="1033057" cy="1033057"/>
      </dsp:txXfrm>
    </dsp:sp>
    <dsp:sp modelId="{CF63A21F-DEE6-4A34-98BE-7A01479618AA}">
      <dsp:nvSpPr>
        <dsp:cNvPr id="0" name=""/>
        <dsp:cNvSpPr/>
      </dsp:nvSpPr>
      <dsp:spPr>
        <a:xfrm rot="8100000">
          <a:off x="2827314" y="4103239"/>
          <a:ext cx="1023717" cy="31175"/>
        </a:xfrm>
        <a:custGeom>
          <a:avLst/>
          <a:gdLst/>
          <a:ahLst/>
          <a:cxnLst/>
          <a:rect l="0" t="0" r="0" b="0"/>
          <a:pathLst>
            <a:path>
              <a:moveTo>
                <a:pt x="0" y="15587"/>
              </a:moveTo>
              <a:lnTo>
                <a:pt x="1023717" y="15587"/>
              </a:lnTo>
            </a:path>
          </a:pathLst>
        </a:custGeom>
        <a:noFill/>
        <a:ln w="25400" cap="flat" cmpd="sng" algn="ctr">
          <a:solidFill>
            <a:scrgbClr r="0" g="0" b="0"/>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rot="10800000">
        <a:off x="3313579" y="4093234"/>
        <a:ext cx="51185" cy="51185"/>
      </dsp:txXfrm>
    </dsp:sp>
    <dsp:sp modelId="{7274F490-0810-4E5D-8B57-968219F26962}">
      <dsp:nvSpPr>
        <dsp:cNvPr id="0" name=""/>
        <dsp:cNvSpPr/>
      </dsp:nvSpPr>
      <dsp:spPr>
        <a:xfrm>
          <a:off x="1730223" y="4266812"/>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Support staff </a:t>
          </a:r>
          <a:endParaRPr lang="en-GB" sz="1800" kern="1200" dirty="0"/>
        </a:p>
      </dsp:txBody>
      <dsp:txXfrm>
        <a:off x="1944176" y="4480765"/>
        <a:ext cx="1033057" cy="1033057"/>
      </dsp:txXfrm>
    </dsp:sp>
    <dsp:sp modelId="{7D017614-E1EA-4BDD-ADA5-BCE18E11945B}">
      <dsp:nvSpPr>
        <dsp:cNvPr id="0" name=""/>
        <dsp:cNvSpPr/>
      </dsp:nvSpPr>
      <dsp:spPr>
        <a:xfrm rot="10800000">
          <a:off x="2463440" y="3224772"/>
          <a:ext cx="1023717" cy="31175"/>
        </a:xfrm>
        <a:custGeom>
          <a:avLst/>
          <a:gdLst/>
          <a:ahLst/>
          <a:cxnLst/>
          <a:rect l="0" t="0" r="0" b="0"/>
          <a:pathLst>
            <a:path>
              <a:moveTo>
                <a:pt x="0" y="15587"/>
              </a:moveTo>
              <a:lnTo>
                <a:pt x="1023717" y="15587"/>
              </a:lnTo>
            </a:path>
          </a:pathLst>
        </a:custGeom>
        <a:noFill/>
        <a:ln w="25400" cap="flat" cmpd="sng" algn="ctr">
          <a:solidFill>
            <a:scrgbClr r="0" g="0" b="0"/>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rot="10800000">
        <a:off x="2949706" y="3214767"/>
        <a:ext cx="51185" cy="51185"/>
      </dsp:txXfrm>
    </dsp:sp>
    <dsp:sp modelId="{DF9BD705-E71C-4AF9-B885-26F87847E3D6}">
      <dsp:nvSpPr>
        <dsp:cNvPr id="0" name=""/>
        <dsp:cNvSpPr/>
      </dsp:nvSpPr>
      <dsp:spPr>
        <a:xfrm>
          <a:off x="1002477" y="2509878"/>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kern="1200" dirty="0" smtClean="0"/>
            <a:t>Department heads Medical </a:t>
          </a:r>
          <a:r>
            <a:rPr lang="en-GB" sz="1400" kern="1200" dirty="0" err="1" smtClean="0"/>
            <a:t>Eng</a:t>
          </a:r>
          <a:r>
            <a:rPr lang="en-GB" sz="1400" kern="1200" dirty="0" smtClean="0"/>
            <a:t>, Pharmacy, lab, radiology, </a:t>
          </a:r>
          <a:r>
            <a:rPr lang="en-GB" sz="1400" kern="1200" dirty="0" err="1" smtClean="0"/>
            <a:t>etc</a:t>
          </a:r>
          <a:endParaRPr lang="en-GB" sz="1400" kern="1200" dirty="0"/>
        </a:p>
      </dsp:txBody>
      <dsp:txXfrm>
        <a:off x="1216430" y="2723831"/>
        <a:ext cx="1033057" cy="1033057"/>
      </dsp:txXfrm>
    </dsp:sp>
    <dsp:sp modelId="{6808E920-EFC1-4384-B435-B11247DE3E69}">
      <dsp:nvSpPr>
        <dsp:cNvPr id="0" name=""/>
        <dsp:cNvSpPr/>
      </dsp:nvSpPr>
      <dsp:spPr>
        <a:xfrm rot="13500000">
          <a:off x="2827314" y="2346304"/>
          <a:ext cx="1023717" cy="31175"/>
        </a:xfrm>
        <a:custGeom>
          <a:avLst/>
          <a:gdLst/>
          <a:ahLst/>
          <a:cxnLst/>
          <a:rect l="0" t="0" r="0" b="0"/>
          <a:pathLst>
            <a:path>
              <a:moveTo>
                <a:pt x="0" y="15587"/>
              </a:moveTo>
              <a:lnTo>
                <a:pt x="1023717" y="15587"/>
              </a:lnTo>
            </a:path>
          </a:pathLst>
        </a:custGeom>
        <a:noFill/>
        <a:ln w="25400" cap="flat" cmpd="sng" algn="ctr">
          <a:solidFill>
            <a:scrgbClr r="0" g="0" b="0"/>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GB" sz="800" kern="1200"/>
        </a:p>
      </dsp:txBody>
      <dsp:txXfrm rot="10800000">
        <a:off x="3313579" y="2336299"/>
        <a:ext cx="51185" cy="51185"/>
      </dsp:txXfrm>
    </dsp:sp>
    <dsp:sp modelId="{5BCFC7AF-30BB-4CFF-826E-C080DAE73B39}">
      <dsp:nvSpPr>
        <dsp:cNvPr id="0" name=""/>
        <dsp:cNvSpPr/>
      </dsp:nvSpPr>
      <dsp:spPr>
        <a:xfrm>
          <a:off x="1730223" y="752943"/>
          <a:ext cx="1460963" cy="146096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err="1" smtClean="0"/>
            <a:t>Hosp</a:t>
          </a:r>
          <a:r>
            <a:rPr lang="en-GB" sz="1800" kern="1200" dirty="0" smtClean="0"/>
            <a:t> </a:t>
          </a:r>
          <a:r>
            <a:rPr lang="en-GB" sz="1800" kern="1200" dirty="0" err="1" smtClean="0"/>
            <a:t>eng</a:t>
          </a:r>
          <a:endParaRPr lang="en-GB" sz="1800" kern="1200" dirty="0" smtClean="0"/>
        </a:p>
        <a:p>
          <a:pPr lvl="0" algn="ctr" defTabSz="800100">
            <a:lnSpc>
              <a:spcPct val="90000"/>
            </a:lnSpc>
            <a:spcBef>
              <a:spcPct val="0"/>
            </a:spcBef>
            <a:spcAft>
              <a:spcPct val="35000"/>
            </a:spcAft>
          </a:pPr>
          <a:r>
            <a:rPr lang="en-GB" sz="1800" kern="1200" dirty="0" smtClean="0"/>
            <a:t>Head of </a:t>
          </a:r>
          <a:r>
            <a:rPr lang="en-GB" sz="1800" kern="1200" dirty="0" err="1" smtClean="0"/>
            <a:t>Eng</a:t>
          </a:r>
          <a:r>
            <a:rPr lang="en-GB" sz="1800" kern="1200" dirty="0" smtClean="0"/>
            <a:t> services </a:t>
          </a:r>
          <a:endParaRPr lang="en-GB" sz="1800" kern="1200" dirty="0"/>
        </a:p>
      </dsp:txBody>
      <dsp:txXfrm>
        <a:off x="1944176" y="966896"/>
        <a:ext cx="1033057" cy="103305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4B28E-ACE0-4465-BECD-5C2EAD55B767}" type="datetimeFigureOut">
              <a:rPr lang="en-GB" smtClean="0"/>
              <a:t>13/09/2018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E984E-F4B3-405E-8AB4-9B3F7264CCBC}" type="slidenum">
              <a:rPr lang="en-GB" smtClean="0"/>
              <a:t>‹#›</a:t>
            </a:fld>
            <a:endParaRPr lang="en-GB"/>
          </a:p>
        </p:txBody>
      </p:sp>
    </p:spTree>
    <p:extLst>
      <p:ext uri="{BB962C8B-B14F-4D97-AF65-F5344CB8AC3E}">
        <p14:creationId xmlns:p14="http://schemas.microsoft.com/office/powerpoint/2010/main" val="3570224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International agreements</a:t>
            </a:r>
            <a:r>
              <a:rPr lang="en-GB" baseline="0" dirty="0" smtClean="0"/>
              <a:t> and conventions include; The Basel convention, The Bamako Convention, The Stockholm convention, </a:t>
            </a:r>
          </a:p>
          <a:p>
            <a:r>
              <a:rPr lang="en-GB" baseline="0" dirty="0" smtClean="0"/>
              <a:t>Other guidance; WHO guidance, 2004, The international </a:t>
            </a:r>
            <a:r>
              <a:rPr lang="en-GB" baseline="0" dirty="0" err="1" smtClean="0"/>
              <a:t>Solicd</a:t>
            </a:r>
            <a:r>
              <a:rPr lang="en-GB" baseline="0" dirty="0" smtClean="0"/>
              <a:t> waste association,  </a:t>
            </a:r>
            <a:endParaRPr lang="en-GB" dirty="0"/>
          </a:p>
        </p:txBody>
      </p:sp>
      <p:sp>
        <p:nvSpPr>
          <p:cNvPr id="4" name="Slide Number Placeholder 3"/>
          <p:cNvSpPr>
            <a:spLocks noGrp="1"/>
          </p:cNvSpPr>
          <p:nvPr>
            <p:ph type="sldNum" sz="quarter" idx="10"/>
          </p:nvPr>
        </p:nvSpPr>
        <p:spPr/>
        <p:txBody>
          <a:bodyPr/>
          <a:lstStyle/>
          <a:p>
            <a:fld id="{649E984E-F4B3-405E-8AB4-9B3F7264CCBC}" type="slidenum">
              <a:rPr lang="en-GB" smtClean="0"/>
              <a:t>5</a:t>
            </a:fld>
            <a:endParaRPr lang="en-GB"/>
          </a:p>
        </p:txBody>
      </p:sp>
    </p:spTree>
    <p:extLst>
      <p:ext uri="{BB962C8B-B14F-4D97-AF65-F5344CB8AC3E}">
        <p14:creationId xmlns:p14="http://schemas.microsoft.com/office/powerpoint/2010/main" val="358134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A1F82B9-C8FC-403B-BEEF-BBF9074B2D05}"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A1F82B9-C8FC-403B-BEEF-BBF9074B2D05}"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A1F82B9-C8FC-403B-BEEF-BBF9074B2D05}"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A1F82B9-C8FC-403B-BEEF-BBF9074B2D05}"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1F82B9-C8FC-403B-BEEF-BBF9074B2D05}"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A1F82B9-C8FC-403B-BEEF-BBF9074B2D05}"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A1F82B9-C8FC-403B-BEEF-BBF9074B2D05}" type="datetimeFigureOut">
              <a:rPr lang="en-GB" smtClean="0"/>
              <a:t>13/09/2018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A1F82B9-C8FC-403B-BEEF-BBF9074B2D05}" type="datetimeFigureOut">
              <a:rPr lang="en-GB" smtClean="0"/>
              <a:t>13/09/2018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F82B9-C8FC-403B-BEEF-BBF9074B2D05}" type="datetimeFigureOut">
              <a:rPr lang="en-GB" smtClean="0"/>
              <a:t>13/09/2018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F82B9-C8FC-403B-BEEF-BBF9074B2D05}"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F82B9-C8FC-403B-BEEF-BBF9074B2D05}"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B0FD04-4C12-4E2D-94C0-548974F718A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F82B9-C8FC-403B-BEEF-BBF9074B2D05}" type="datetimeFigureOut">
              <a:rPr lang="en-GB" smtClean="0"/>
              <a:t>13/09/2018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0FD04-4C12-4E2D-94C0-548974F718A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6"/>
            <a:ext cx="7772400" cy="2880320"/>
          </a:xfrm>
        </p:spPr>
        <p:txBody>
          <a:bodyPr>
            <a:normAutofit fontScale="90000"/>
          </a:bodyPr>
          <a:lstStyle/>
          <a:p>
            <a:r>
              <a:rPr lang="en-US" dirty="0" smtClean="0"/>
              <a:t/>
            </a:r>
            <a:br>
              <a:rPr lang="en-US" dirty="0" smtClean="0"/>
            </a:br>
            <a:r>
              <a:rPr lang="en-US" dirty="0" smtClean="0"/>
              <a:t>WASTE MANAGEMENT TRAINING</a:t>
            </a:r>
            <a:br>
              <a:rPr lang="en-US" dirty="0" smtClean="0"/>
            </a:br>
            <a:r>
              <a:rPr lang="en-US" dirty="0"/>
              <a:t/>
            </a:r>
            <a:br>
              <a:rPr lang="en-US" dirty="0"/>
            </a:br>
            <a:r>
              <a:rPr lang="en-US" b="1" dirty="0"/>
              <a:t>Management, Policy and Documentation </a:t>
            </a:r>
            <a:r>
              <a:rPr lang="en-US" b="1" i="1" dirty="0" smtClean="0"/>
              <a:t/>
            </a:r>
            <a:br>
              <a:rPr lang="en-US" b="1" i="1" dirty="0" smtClean="0"/>
            </a:br>
            <a:endParaRPr lang="en-GB" dirty="0"/>
          </a:p>
        </p:txBody>
      </p:sp>
      <p:sp>
        <p:nvSpPr>
          <p:cNvPr id="3" name="Subtitle 2"/>
          <p:cNvSpPr>
            <a:spLocks noGrp="1"/>
          </p:cNvSpPr>
          <p:nvPr>
            <p:ph type="subTitle" idx="1"/>
          </p:nvPr>
        </p:nvSpPr>
        <p:spPr>
          <a:xfrm>
            <a:off x="1371600" y="4509120"/>
            <a:ext cx="6400800" cy="1656184"/>
          </a:xfrm>
        </p:spPr>
        <p:txBody>
          <a:bodyPr>
            <a:normAutofit/>
          </a:bodyPr>
          <a:lstStyle/>
          <a:p>
            <a:pPr algn="r"/>
            <a:endParaRPr lang="en-GB"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2800" b="1" dirty="0"/>
              <a:t>Framework for the Management of Healthcare Waste </a:t>
            </a:r>
            <a:endParaRPr lang="en-GB" sz="2800" dirty="0"/>
          </a:p>
        </p:txBody>
      </p:sp>
      <p:sp>
        <p:nvSpPr>
          <p:cNvPr id="3" name="Content Placeholder 2"/>
          <p:cNvSpPr>
            <a:spLocks noGrp="1"/>
          </p:cNvSpPr>
          <p:nvPr>
            <p:ph idx="1"/>
          </p:nvPr>
        </p:nvSpPr>
        <p:spPr>
          <a:xfrm>
            <a:off x="457200" y="1268760"/>
            <a:ext cx="8507288" cy="5069160"/>
          </a:xfrm>
        </p:spPr>
        <p:txBody>
          <a:bodyPr>
            <a:noAutofit/>
          </a:bodyPr>
          <a:lstStyle/>
          <a:p>
            <a:pPr lvl="0"/>
            <a:r>
              <a:rPr lang="en-GB" sz="2200" dirty="0"/>
              <a:t>HCWM is </a:t>
            </a:r>
            <a:r>
              <a:rPr lang="en-GB" sz="2200" dirty="0" smtClean="0"/>
              <a:t>inked </a:t>
            </a:r>
            <a:r>
              <a:rPr lang="en-GB" sz="2200" dirty="0"/>
              <a:t>to infection control &amp; prevention, occupational health &amp; safety, patient safety, and environmental </a:t>
            </a:r>
            <a:r>
              <a:rPr lang="en-GB" sz="2200" dirty="0" smtClean="0"/>
              <a:t>protection </a:t>
            </a:r>
            <a:endParaRPr lang="en-GB" sz="2200" dirty="0"/>
          </a:p>
          <a:p>
            <a:pPr lvl="0"/>
            <a:r>
              <a:rPr lang="en-GB" sz="2200" dirty="0"/>
              <a:t>National and local laws and regulations establish minimum requirements for HCWM; international laws and standards complement national and local </a:t>
            </a:r>
            <a:r>
              <a:rPr lang="en-GB" sz="2200" dirty="0" smtClean="0"/>
              <a:t>laws</a:t>
            </a:r>
            <a:endParaRPr lang="en-GB" sz="2200" dirty="0"/>
          </a:p>
          <a:p>
            <a:pPr lvl="0"/>
            <a:r>
              <a:rPr lang="en-GB" sz="2200" dirty="0"/>
              <a:t>HCWM plans are roadmaps towards creating and sustaining good HCWM systems in healthcare </a:t>
            </a:r>
            <a:r>
              <a:rPr lang="en-GB" sz="2200" dirty="0" smtClean="0"/>
              <a:t>facilities </a:t>
            </a:r>
            <a:endParaRPr lang="en-GB" sz="2200" dirty="0"/>
          </a:p>
          <a:p>
            <a:pPr lvl="0"/>
            <a:r>
              <a:rPr lang="en-GB" sz="2200" dirty="0"/>
              <a:t>Participatory planning promotes stakeholder </a:t>
            </a:r>
            <a:r>
              <a:rPr lang="en-GB" sz="2200" dirty="0" smtClean="0"/>
              <a:t>ownership </a:t>
            </a:r>
            <a:endParaRPr lang="en-GB" sz="2200" dirty="0"/>
          </a:p>
          <a:p>
            <a:pPr lvl="0"/>
            <a:r>
              <a:rPr lang="en-GB" sz="2200" dirty="0"/>
              <a:t>Funding and human resources allocated to HCWM are essential for </a:t>
            </a:r>
            <a:r>
              <a:rPr lang="en-GB" sz="2200" dirty="0" smtClean="0"/>
              <a:t>sustainability</a:t>
            </a:r>
            <a:endParaRPr lang="en-GB" sz="2200" dirty="0"/>
          </a:p>
          <a:p>
            <a:pPr lvl="0"/>
            <a:r>
              <a:rPr lang="en-GB" sz="2200" dirty="0"/>
              <a:t>Commitment by the administration, fostering environmental champions among staff, and capacity building can bring </a:t>
            </a:r>
            <a:r>
              <a:rPr lang="en-GB" sz="2200" dirty="0" smtClean="0"/>
              <a:t>success</a:t>
            </a:r>
            <a:endParaRPr lang="en-GB" sz="2200" dirty="0"/>
          </a:p>
          <a:p>
            <a:r>
              <a:rPr lang="en-GB" sz="2200" dirty="0"/>
              <a:t>Planning is an adaptive process with periodic review and updating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Waste Management </a:t>
            </a:r>
            <a:r>
              <a:rPr lang="en-GB" dirty="0" smtClean="0"/>
              <a:t>Committees</a:t>
            </a:r>
            <a:endParaRPr lang="en-GB" dirty="0"/>
          </a:p>
        </p:txBody>
      </p:sp>
      <p:sp>
        <p:nvSpPr>
          <p:cNvPr id="3" name="Content Placeholder 2"/>
          <p:cNvSpPr>
            <a:spLocks noGrp="1"/>
          </p:cNvSpPr>
          <p:nvPr>
            <p:ph idx="1"/>
          </p:nvPr>
        </p:nvSpPr>
        <p:spPr/>
        <p:txBody>
          <a:bodyPr/>
          <a:lstStyle/>
          <a:p>
            <a:pPr marL="0" indent="0">
              <a:buNone/>
            </a:pPr>
            <a:r>
              <a:rPr lang="en-GB" dirty="0"/>
              <a:t>Each health care institution must establish "Waste Management Committee", which will have the main function of </a:t>
            </a:r>
            <a:r>
              <a:rPr lang="en-GB" dirty="0" smtClean="0"/>
              <a:t>implementing the established </a:t>
            </a:r>
            <a:r>
              <a:rPr lang="en-GB" dirty="0"/>
              <a:t>Waste Management </a:t>
            </a:r>
            <a:r>
              <a:rPr lang="en-GB" dirty="0" smtClean="0"/>
              <a:t>Policy</a:t>
            </a:r>
          </a:p>
          <a:p>
            <a:endParaRPr lang="en-GB" dirty="0" smtClean="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Autofit/>
          </a:bodyPr>
          <a:lstStyle/>
          <a:p>
            <a:pPr algn="l"/>
            <a:r>
              <a:rPr lang="en-GB" sz="3200" dirty="0"/>
              <a:t>Duties and Responsibilities of the Waste Management </a:t>
            </a:r>
            <a:r>
              <a:rPr lang="en-GB" sz="3200" dirty="0" smtClean="0"/>
              <a:t>Committee</a:t>
            </a:r>
            <a:endParaRPr lang="en-GB" sz="3200" dirty="0"/>
          </a:p>
        </p:txBody>
      </p:sp>
      <p:sp>
        <p:nvSpPr>
          <p:cNvPr id="3" name="Content Placeholder 2"/>
          <p:cNvSpPr>
            <a:spLocks noGrp="1"/>
          </p:cNvSpPr>
          <p:nvPr>
            <p:ph idx="1"/>
          </p:nvPr>
        </p:nvSpPr>
        <p:spPr>
          <a:xfrm>
            <a:off x="457200" y="1412776"/>
            <a:ext cx="8229600" cy="5069160"/>
          </a:xfrm>
        </p:spPr>
        <p:txBody>
          <a:bodyPr>
            <a:normAutofit fontScale="77500" lnSpcReduction="20000"/>
          </a:bodyPr>
          <a:lstStyle/>
          <a:p>
            <a:r>
              <a:rPr lang="en-GB" dirty="0"/>
              <a:t>The waste management committee </a:t>
            </a:r>
            <a:r>
              <a:rPr lang="en-GB" dirty="0" smtClean="0"/>
              <a:t>is </a:t>
            </a:r>
            <a:r>
              <a:rPr lang="en-GB" dirty="0"/>
              <a:t>responsible </a:t>
            </a:r>
            <a:r>
              <a:rPr lang="en-GB" dirty="0" smtClean="0"/>
              <a:t>for;</a:t>
            </a:r>
          </a:p>
          <a:p>
            <a:pPr lvl="1"/>
            <a:r>
              <a:rPr lang="en-GB" dirty="0" smtClean="0"/>
              <a:t>Preparing WM plans </a:t>
            </a:r>
          </a:p>
          <a:p>
            <a:pPr lvl="1"/>
            <a:r>
              <a:rPr lang="en-GB" dirty="0" smtClean="0"/>
              <a:t>Monitoring</a:t>
            </a:r>
            <a:r>
              <a:rPr lang="en-GB" dirty="0"/>
              <a:t> </a:t>
            </a:r>
            <a:r>
              <a:rPr lang="en-GB" dirty="0" smtClean="0"/>
              <a:t>WM plans</a:t>
            </a:r>
          </a:p>
          <a:p>
            <a:pPr lvl="1"/>
            <a:r>
              <a:rPr lang="en-GB" dirty="0" smtClean="0"/>
              <a:t>Periodic review</a:t>
            </a:r>
            <a:r>
              <a:rPr lang="en-GB" dirty="0"/>
              <a:t> </a:t>
            </a:r>
            <a:r>
              <a:rPr lang="en-GB" dirty="0" smtClean="0"/>
              <a:t>of the WM pan</a:t>
            </a:r>
          </a:p>
          <a:p>
            <a:pPr lvl="1"/>
            <a:r>
              <a:rPr lang="en-GB" dirty="0" smtClean="0"/>
              <a:t>Revision </a:t>
            </a:r>
            <a:r>
              <a:rPr lang="en-GB" dirty="0"/>
              <a:t>or updating if </a:t>
            </a:r>
            <a:r>
              <a:rPr lang="en-GB" dirty="0" smtClean="0"/>
              <a:t>necessary </a:t>
            </a:r>
          </a:p>
          <a:p>
            <a:pPr lvl="1"/>
            <a:r>
              <a:rPr lang="en-GB" dirty="0" smtClean="0"/>
              <a:t>Ensure Implementation of </a:t>
            </a:r>
            <a:r>
              <a:rPr lang="en-GB" dirty="0"/>
              <a:t>the waste management </a:t>
            </a:r>
            <a:r>
              <a:rPr lang="en-GB" dirty="0" smtClean="0"/>
              <a:t>plan</a:t>
            </a:r>
          </a:p>
          <a:p>
            <a:pPr lvl="1"/>
            <a:endParaRPr lang="en-GB" dirty="0" smtClean="0"/>
          </a:p>
          <a:p>
            <a:r>
              <a:rPr lang="en-GB" dirty="0" smtClean="0"/>
              <a:t>In </a:t>
            </a:r>
            <a:r>
              <a:rPr lang="en-GB" dirty="0"/>
              <a:t>order to meet the above requirements, the committee shall </a:t>
            </a:r>
            <a:r>
              <a:rPr lang="en-GB" b="1" i="1" dirty="0"/>
              <a:t>meet regularly </a:t>
            </a:r>
            <a:r>
              <a:rPr lang="en-GB" dirty="0"/>
              <a:t>to </a:t>
            </a:r>
            <a:r>
              <a:rPr lang="en-GB" b="1" i="1" dirty="0"/>
              <a:t>review situation </a:t>
            </a:r>
            <a:r>
              <a:rPr lang="en-GB" dirty="0"/>
              <a:t>and </a:t>
            </a:r>
            <a:r>
              <a:rPr lang="en-GB" b="1" i="1" dirty="0"/>
              <a:t>action </a:t>
            </a:r>
            <a:r>
              <a:rPr lang="en-GB" b="1" i="1" dirty="0" smtClean="0"/>
              <a:t>plan</a:t>
            </a:r>
            <a:endParaRPr lang="en-GB" dirty="0" smtClean="0"/>
          </a:p>
          <a:p>
            <a:pPr lvl="1"/>
            <a:r>
              <a:rPr lang="en-GB" dirty="0" smtClean="0"/>
              <a:t> develop </a:t>
            </a:r>
            <a:r>
              <a:rPr lang="en-GB" dirty="0"/>
              <a:t>hospital management policy/guidelines, </a:t>
            </a:r>
            <a:endParaRPr lang="en-GB" dirty="0" smtClean="0"/>
          </a:p>
          <a:p>
            <a:pPr lvl="1"/>
            <a:r>
              <a:rPr lang="en-GB" dirty="0" smtClean="0"/>
              <a:t>Involve </a:t>
            </a:r>
            <a:r>
              <a:rPr lang="en-GB" dirty="0"/>
              <a:t>in regular monitoring and supervision, </a:t>
            </a:r>
            <a:endParaRPr lang="en-GB" dirty="0" smtClean="0"/>
          </a:p>
          <a:p>
            <a:pPr lvl="1"/>
            <a:r>
              <a:rPr lang="en-GB" dirty="0" smtClean="0"/>
              <a:t>Identify </a:t>
            </a:r>
            <a:r>
              <a:rPr lang="en-GB" dirty="0"/>
              <a:t>problems and develop action plan to solve problems, </a:t>
            </a:r>
            <a:endParaRPr lang="en-GB" dirty="0" smtClean="0"/>
          </a:p>
          <a:p>
            <a:pPr lvl="1"/>
            <a:r>
              <a:rPr lang="en-GB" dirty="0" smtClean="0"/>
              <a:t>Allocate </a:t>
            </a:r>
            <a:r>
              <a:rPr lang="en-GB" dirty="0"/>
              <a:t>resources for waste management.</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a:bodyPr>
          <a:lstStyle/>
          <a:p>
            <a:pPr algn="l"/>
            <a:r>
              <a:rPr lang="en-GB" sz="4000" dirty="0" smtClean="0"/>
              <a:t>Waste </a:t>
            </a:r>
            <a:r>
              <a:rPr lang="en-GB" sz="4000" dirty="0"/>
              <a:t>Management committee </a:t>
            </a:r>
            <a:r>
              <a:rPr lang="en-GB" dirty="0" smtClean="0"/>
              <a:t/>
            </a:r>
            <a:br>
              <a:rPr lang="en-GB" dirty="0" smtClean="0"/>
            </a:br>
            <a:r>
              <a:rPr lang="en-GB" sz="2200" dirty="0" smtClean="0"/>
              <a:t>Members </a:t>
            </a:r>
            <a:r>
              <a:rPr lang="en-GB" sz="2200" dirty="0"/>
              <a:t>of the </a:t>
            </a:r>
            <a:r>
              <a:rPr lang="en-GB" sz="2200" dirty="0" smtClean="0"/>
              <a:t>committee may </a:t>
            </a:r>
            <a:r>
              <a:rPr lang="en-GB" sz="2200" dirty="0"/>
              <a:t>contain the </a:t>
            </a:r>
            <a:r>
              <a:rPr lang="en-GB" sz="2200" dirty="0" smtClean="0"/>
              <a:t>following:</a:t>
            </a:r>
            <a:endParaRPr lang="en-GB" dirty="0"/>
          </a:p>
        </p:txBody>
      </p:sp>
      <p:sp>
        <p:nvSpPr>
          <p:cNvPr id="3" name="Content Placeholder 2"/>
          <p:cNvSpPr>
            <a:spLocks noGrp="1"/>
          </p:cNvSpPr>
          <p:nvPr>
            <p:ph sz="half" idx="1"/>
          </p:nvPr>
        </p:nvSpPr>
        <p:spPr>
          <a:xfrm>
            <a:off x="533400" y="2132856"/>
            <a:ext cx="4038600" cy="4176464"/>
          </a:xfrm>
        </p:spPr>
        <p:txBody>
          <a:bodyPr>
            <a:normAutofit fontScale="92500" lnSpcReduction="20000"/>
          </a:bodyPr>
          <a:lstStyle/>
          <a:p>
            <a:r>
              <a:rPr lang="en-GB" dirty="0"/>
              <a:t>H</a:t>
            </a:r>
            <a:r>
              <a:rPr lang="en-GB" dirty="0" smtClean="0"/>
              <a:t>ead of hospital </a:t>
            </a:r>
          </a:p>
          <a:p>
            <a:r>
              <a:rPr lang="en-GB" dirty="0" smtClean="0"/>
              <a:t>Heads </a:t>
            </a:r>
            <a:r>
              <a:rPr lang="en-GB" dirty="0"/>
              <a:t>of d</a:t>
            </a:r>
            <a:r>
              <a:rPr lang="en-GB" dirty="0" smtClean="0"/>
              <a:t>epartments</a:t>
            </a:r>
          </a:p>
          <a:p>
            <a:r>
              <a:rPr lang="en-GB" dirty="0" smtClean="0"/>
              <a:t>Infection control officer </a:t>
            </a:r>
          </a:p>
          <a:p>
            <a:r>
              <a:rPr lang="en-GB" dirty="0" smtClean="0"/>
              <a:t>Chief pharmacist </a:t>
            </a:r>
          </a:p>
          <a:p>
            <a:r>
              <a:rPr lang="en-GB" dirty="0" smtClean="0"/>
              <a:t>Laboratory manager</a:t>
            </a:r>
          </a:p>
          <a:p>
            <a:r>
              <a:rPr lang="en-GB" dirty="0" smtClean="0"/>
              <a:t>Safety </a:t>
            </a:r>
            <a:r>
              <a:rPr lang="en-GB" dirty="0"/>
              <a:t>officer </a:t>
            </a:r>
            <a:endParaRPr lang="en-GB" dirty="0" smtClean="0"/>
          </a:p>
          <a:p>
            <a:r>
              <a:rPr lang="en-GB" dirty="0" smtClean="0"/>
              <a:t>Radiation officer </a:t>
            </a:r>
            <a:endParaRPr lang="en-GB" dirty="0"/>
          </a:p>
          <a:p>
            <a:r>
              <a:rPr lang="en-GB" dirty="0"/>
              <a:t>Matron/Senior </a:t>
            </a:r>
            <a:r>
              <a:rPr lang="en-GB" dirty="0" smtClean="0"/>
              <a:t>nursing officer </a:t>
            </a:r>
            <a:endParaRPr lang="en-GB" dirty="0"/>
          </a:p>
          <a:p>
            <a:r>
              <a:rPr lang="en-GB" dirty="0"/>
              <a:t>Hospital </a:t>
            </a:r>
            <a:r>
              <a:rPr lang="en-GB" dirty="0" smtClean="0"/>
              <a:t>manager</a:t>
            </a:r>
            <a:endParaRPr lang="en-GB" dirty="0"/>
          </a:p>
          <a:p>
            <a:endParaRPr lang="en-GB" dirty="0"/>
          </a:p>
        </p:txBody>
      </p:sp>
      <p:sp>
        <p:nvSpPr>
          <p:cNvPr id="4" name="Content Placeholder 3"/>
          <p:cNvSpPr>
            <a:spLocks noGrp="1"/>
          </p:cNvSpPr>
          <p:nvPr>
            <p:ph sz="half" idx="2"/>
          </p:nvPr>
        </p:nvSpPr>
        <p:spPr>
          <a:xfrm>
            <a:off x="4648200" y="2024843"/>
            <a:ext cx="4038600" cy="3705275"/>
          </a:xfrm>
        </p:spPr>
        <p:txBody>
          <a:bodyPr>
            <a:normAutofit fontScale="92500" lnSpcReduction="20000"/>
          </a:bodyPr>
          <a:lstStyle/>
          <a:p>
            <a:r>
              <a:rPr lang="en-GB" dirty="0" smtClean="0"/>
              <a:t>Hospital engineer</a:t>
            </a:r>
          </a:p>
          <a:p>
            <a:r>
              <a:rPr lang="en-GB" dirty="0"/>
              <a:t>Housekeeping In-charge </a:t>
            </a:r>
          </a:p>
          <a:p>
            <a:r>
              <a:rPr lang="en-GB" dirty="0" smtClean="0"/>
              <a:t>Supplies </a:t>
            </a:r>
            <a:r>
              <a:rPr lang="en-GB" dirty="0"/>
              <a:t>officer: supply chain </a:t>
            </a:r>
            <a:r>
              <a:rPr lang="en-GB" dirty="0" smtClean="0"/>
              <a:t>management</a:t>
            </a:r>
          </a:p>
          <a:p>
            <a:r>
              <a:rPr lang="en-GB" dirty="0" smtClean="0"/>
              <a:t>Financial controller</a:t>
            </a:r>
          </a:p>
          <a:p>
            <a:r>
              <a:rPr lang="en-GB" dirty="0" smtClean="0"/>
              <a:t>Waste management officer </a:t>
            </a:r>
            <a:r>
              <a:rPr lang="en-GB" dirty="0"/>
              <a:t>and waste management </a:t>
            </a:r>
            <a:r>
              <a:rPr lang="en-GB" dirty="0" smtClean="0"/>
              <a:t>handler</a:t>
            </a:r>
          </a:p>
          <a:p>
            <a:r>
              <a:rPr lang="en-GB" dirty="0" smtClean="0"/>
              <a:t>Representative </a:t>
            </a:r>
            <a:r>
              <a:rPr lang="en-GB" dirty="0"/>
              <a:t>from support </a:t>
            </a:r>
            <a:r>
              <a:rPr lang="en-GB" dirty="0" smtClean="0"/>
              <a:t>staff</a:t>
            </a:r>
            <a:endParaRPr lang="en-GB" dirty="0"/>
          </a:p>
        </p:txBody>
      </p:sp>
    </p:spTree>
    <p:extLst>
      <p:ext uri="{BB962C8B-B14F-4D97-AF65-F5344CB8AC3E}">
        <p14:creationId xmlns:p14="http://schemas.microsoft.com/office/powerpoint/2010/main" val="14554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498" y="1143000"/>
            <a:ext cx="8504990" cy="5382344"/>
          </a:xfrm>
        </p:spPr>
        <p:txBody>
          <a:bodyPr>
            <a:normAutofit fontScale="85000" lnSpcReduction="10000"/>
          </a:bodyPr>
          <a:lstStyle/>
          <a:p>
            <a:r>
              <a:rPr lang="en-GB" dirty="0"/>
              <a:t>The head of the hospital should formally appoint the members of the waste-management team in writing, informing each of their duties and </a:t>
            </a:r>
            <a:r>
              <a:rPr lang="en-GB" dirty="0" smtClean="0"/>
              <a:t>responsibilities</a:t>
            </a:r>
          </a:p>
          <a:p>
            <a:endParaRPr lang="en-GB" dirty="0" smtClean="0"/>
          </a:p>
          <a:p>
            <a:r>
              <a:rPr lang="en-GB" dirty="0" smtClean="0"/>
              <a:t>The </a:t>
            </a:r>
            <a:r>
              <a:rPr lang="en-GB" dirty="0"/>
              <a:t>head should appoint a waste-management officer who will have overall responsibility for developing the health-care waste-management plan, and for the day-to-day operation and monitoring of the waste-disposal system. </a:t>
            </a:r>
            <a:endParaRPr lang="en-GB" dirty="0" smtClean="0"/>
          </a:p>
          <a:p>
            <a:endParaRPr lang="en-GB" dirty="0" smtClean="0"/>
          </a:p>
          <a:p>
            <a:r>
              <a:rPr lang="en-GB" dirty="0" smtClean="0"/>
              <a:t>Depending </a:t>
            </a:r>
            <a:r>
              <a:rPr lang="en-GB" dirty="0"/>
              <a:t>on availability of staff this post may be assigned to any other appropriate staff member at the discretion of the head of the hospital</a:t>
            </a:r>
          </a:p>
        </p:txBody>
      </p:sp>
      <p:sp>
        <p:nvSpPr>
          <p:cNvPr id="4" name="Title 1"/>
          <p:cNvSpPr>
            <a:spLocks noGrp="1"/>
          </p:cNvSpPr>
          <p:nvPr>
            <p:ph type="title"/>
          </p:nvPr>
        </p:nvSpPr>
        <p:spPr>
          <a:xfrm>
            <a:off x="480864" y="0"/>
            <a:ext cx="8229600" cy="1143000"/>
          </a:xfrm>
        </p:spPr>
        <p:txBody>
          <a:bodyPr>
            <a:noAutofit/>
          </a:bodyPr>
          <a:lstStyle/>
          <a:p>
            <a:pPr algn="l"/>
            <a:r>
              <a:rPr lang="en-GB" sz="3200" b="1" dirty="0" smtClean="0"/>
              <a:t>Assigning responsibility </a:t>
            </a:r>
            <a:endParaRPr lang="en-GB"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352" y="1151857"/>
            <a:ext cx="8579296" cy="5276192"/>
          </a:xfrm>
        </p:spPr>
        <p:txBody>
          <a:bodyPr>
            <a:normAutofit fontScale="92500" lnSpcReduction="20000"/>
          </a:bodyPr>
          <a:lstStyle/>
          <a:p>
            <a:r>
              <a:rPr lang="en-GB" b="1" dirty="0" smtClean="0"/>
              <a:t>Head </a:t>
            </a:r>
            <a:r>
              <a:rPr lang="en-GB" b="1" dirty="0"/>
              <a:t>of Hospital or Establishment </a:t>
            </a:r>
            <a:endParaRPr lang="en-GB" dirty="0"/>
          </a:p>
          <a:p>
            <a:pPr lvl="1">
              <a:buNone/>
            </a:pPr>
            <a:r>
              <a:rPr lang="en-GB" dirty="0"/>
              <a:t>– Formalizes the waste management team </a:t>
            </a:r>
          </a:p>
          <a:p>
            <a:pPr lvl="1">
              <a:buNone/>
            </a:pPr>
            <a:r>
              <a:rPr lang="en-GB" dirty="0"/>
              <a:t>– Works with the team to develop the waste management plan </a:t>
            </a:r>
          </a:p>
          <a:p>
            <a:pPr lvl="1">
              <a:buNone/>
            </a:pPr>
            <a:r>
              <a:rPr lang="en-GB" dirty="0"/>
              <a:t>– Designates the waste management officer and safety officer </a:t>
            </a:r>
          </a:p>
          <a:p>
            <a:pPr lvl="1">
              <a:buNone/>
            </a:pPr>
            <a:r>
              <a:rPr lang="en-GB" dirty="0"/>
              <a:t>– Allocates financial resources and manpower </a:t>
            </a:r>
            <a:endParaRPr lang="en-GB" dirty="0" smtClean="0"/>
          </a:p>
          <a:p>
            <a:pPr lvl="1">
              <a:buNone/>
            </a:pPr>
            <a:r>
              <a:rPr lang="en-GB" dirty="0" smtClean="0"/>
              <a:t>– Ensures monitoring procedures are followed </a:t>
            </a:r>
          </a:p>
          <a:p>
            <a:pPr lvl="1">
              <a:buNone/>
            </a:pPr>
            <a:r>
              <a:rPr lang="en-GB" dirty="0" smtClean="0"/>
              <a:t>– </a:t>
            </a:r>
            <a:r>
              <a:rPr lang="en-GB" dirty="0"/>
              <a:t>Ensures adequate training of key staff </a:t>
            </a:r>
          </a:p>
          <a:p>
            <a:pPr lvl="1">
              <a:buNone/>
            </a:pPr>
            <a:r>
              <a:rPr lang="en-GB" dirty="0"/>
              <a:t>– Ensures that agreed practices are carried out and practices </a:t>
            </a:r>
            <a:r>
              <a:rPr lang="en-GB" dirty="0" smtClean="0"/>
              <a:t>are corrected </a:t>
            </a:r>
            <a:endParaRPr lang="en-GB" dirty="0"/>
          </a:p>
          <a:p>
            <a:pPr lvl="1">
              <a:buNone/>
            </a:pPr>
            <a:r>
              <a:rPr lang="en-GB" dirty="0"/>
              <a:t>– Ensures safety of staff through vaccination, PPE, access to hand-washing facilities for staff</a:t>
            </a:r>
          </a:p>
          <a:p>
            <a:endParaRPr lang="en-GB" dirty="0"/>
          </a:p>
        </p:txBody>
      </p:sp>
      <p:sp>
        <p:nvSpPr>
          <p:cNvPr id="4" name="Title 1"/>
          <p:cNvSpPr>
            <a:spLocks noGrp="1"/>
          </p:cNvSpPr>
          <p:nvPr>
            <p:ph type="title"/>
          </p:nvPr>
        </p:nvSpPr>
        <p:spPr>
          <a:xfrm>
            <a:off x="457200" y="8857"/>
            <a:ext cx="8229600" cy="1143000"/>
          </a:xfrm>
        </p:spPr>
        <p:txBody>
          <a:bodyPr>
            <a:noAutofit/>
          </a:bodyPr>
          <a:lstStyle/>
          <a:p>
            <a:pPr algn="l"/>
            <a:r>
              <a:rPr lang="en-GB" sz="3200" b="1" dirty="0" smtClean="0"/>
              <a:t>Roles </a:t>
            </a:r>
            <a:r>
              <a:rPr lang="en-GB" sz="3200" b="1" dirty="0"/>
              <a:t>and </a:t>
            </a:r>
            <a:r>
              <a:rPr lang="en-GB" sz="3200" b="1" dirty="0" smtClean="0"/>
              <a:t>Responsibilities</a:t>
            </a:r>
            <a:endParaRPr lang="en-GB"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07288" cy="4525963"/>
          </a:xfrm>
        </p:spPr>
        <p:txBody>
          <a:bodyPr>
            <a:normAutofit lnSpcReduction="10000"/>
          </a:bodyPr>
          <a:lstStyle/>
          <a:p>
            <a:r>
              <a:rPr lang="en-GB" b="1" dirty="0"/>
              <a:t>Waste Management Officer</a:t>
            </a:r>
            <a:r>
              <a:rPr lang="en-GB" dirty="0"/>
              <a:t> </a:t>
            </a:r>
          </a:p>
          <a:p>
            <a:pPr marL="457200" lvl="1" indent="0">
              <a:buNone/>
            </a:pPr>
            <a:r>
              <a:rPr lang="en-GB" dirty="0"/>
              <a:t>Has overall responsibilities for: </a:t>
            </a:r>
          </a:p>
          <a:p>
            <a:pPr lvl="1"/>
            <a:r>
              <a:rPr lang="en-GB" dirty="0"/>
              <a:t>D</a:t>
            </a:r>
            <a:r>
              <a:rPr lang="en-GB" dirty="0" smtClean="0"/>
              <a:t>evelopment </a:t>
            </a:r>
            <a:r>
              <a:rPr lang="en-GB" dirty="0"/>
              <a:t>of the HCWM Plan </a:t>
            </a:r>
          </a:p>
          <a:p>
            <a:pPr lvl="1"/>
            <a:r>
              <a:rPr lang="en-GB" dirty="0"/>
              <a:t>S</a:t>
            </a:r>
            <a:r>
              <a:rPr lang="en-GB" dirty="0" smtClean="0"/>
              <a:t>ubsequent </a:t>
            </a:r>
            <a:r>
              <a:rPr lang="en-GB" dirty="0"/>
              <a:t>day-to-day operation and monitoring of the HCWM system </a:t>
            </a:r>
          </a:p>
          <a:p>
            <a:pPr lvl="1"/>
            <a:r>
              <a:rPr lang="en-GB" dirty="0"/>
              <a:t>I</a:t>
            </a:r>
            <a:r>
              <a:rPr lang="en-GB" dirty="0" smtClean="0"/>
              <a:t>ncident </a:t>
            </a:r>
            <a:r>
              <a:rPr lang="en-GB" dirty="0"/>
              <a:t>management and control </a:t>
            </a:r>
          </a:p>
          <a:p>
            <a:pPr lvl="1"/>
            <a:r>
              <a:rPr lang="en-GB" dirty="0" smtClean="0"/>
              <a:t>HCWM </a:t>
            </a:r>
            <a:r>
              <a:rPr lang="en-GB" dirty="0"/>
              <a:t>training </a:t>
            </a:r>
          </a:p>
          <a:p>
            <a:pPr lvl="1"/>
            <a:r>
              <a:rPr lang="en-GB" dirty="0"/>
              <a:t>This waste management officer may be the infection control officer/nurse or the hospital facility engineer.</a:t>
            </a:r>
          </a:p>
          <a:p>
            <a:endParaRPr lang="en-GB" dirty="0"/>
          </a:p>
        </p:txBody>
      </p:sp>
      <p:sp>
        <p:nvSpPr>
          <p:cNvPr id="4" name="Title 1"/>
          <p:cNvSpPr>
            <a:spLocks noGrp="1"/>
          </p:cNvSpPr>
          <p:nvPr>
            <p:ph type="title"/>
          </p:nvPr>
        </p:nvSpPr>
        <p:spPr>
          <a:xfrm>
            <a:off x="457200" y="260648"/>
            <a:ext cx="8229600" cy="1143000"/>
          </a:xfrm>
        </p:spPr>
        <p:txBody>
          <a:bodyPr>
            <a:noAutofit/>
          </a:bodyPr>
          <a:lstStyle/>
          <a:p>
            <a:pPr algn="l"/>
            <a:r>
              <a:rPr lang="en-GB" sz="3200" b="1" dirty="0"/>
              <a:t>Roles and Responsibilities</a:t>
            </a:r>
            <a:endParaRPr lang="en-GB"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435280" cy="5184576"/>
          </a:xfrm>
        </p:spPr>
        <p:txBody>
          <a:bodyPr>
            <a:normAutofit fontScale="85000" lnSpcReduction="10000"/>
          </a:bodyPr>
          <a:lstStyle/>
          <a:p>
            <a:r>
              <a:rPr lang="en-GB" b="1" dirty="0"/>
              <a:t>Department Heads: </a:t>
            </a:r>
            <a:endParaRPr lang="en-GB" dirty="0"/>
          </a:p>
          <a:p>
            <a:pPr lvl="1"/>
            <a:r>
              <a:rPr lang="en-GB" dirty="0" smtClean="0"/>
              <a:t>Responsible </a:t>
            </a:r>
            <a:r>
              <a:rPr lang="en-GB" dirty="0"/>
              <a:t>for segregation, storage, and disposal of waste generated in their departments </a:t>
            </a:r>
            <a:endParaRPr lang="en-GB" dirty="0" smtClean="0"/>
          </a:p>
          <a:p>
            <a:pPr lvl="1"/>
            <a:endParaRPr lang="en-GB" dirty="0"/>
          </a:p>
          <a:p>
            <a:r>
              <a:rPr lang="en-GB" b="1" dirty="0"/>
              <a:t>Matron and Hospital Manager: </a:t>
            </a:r>
            <a:endParaRPr lang="en-GB" dirty="0"/>
          </a:p>
          <a:p>
            <a:pPr lvl="1"/>
            <a:r>
              <a:rPr lang="en-GB" dirty="0" smtClean="0"/>
              <a:t>Responsible </a:t>
            </a:r>
            <a:r>
              <a:rPr lang="en-GB" dirty="0"/>
              <a:t>for training nurses, medical assistants, and other ancillary staff in the correct procedures for </a:t>
            </a:r>
            <a:r>
              <a:rPr lang="en-GB" dirty="0" smtClean="0"/>
              <a:t>HCWM</a:t>
            </a:r>
          </a:p>
          <a:p>
            <a:pPr lvl="1"/>
            <a:endParaRPr lang="en-GB" dirty="0"/>
          </a:p>
          <a:p>
            <a:r>
              <a:rPr lang="en-GB" b="1" dirty="0"/>
              <a:t>Chief Pharmacist/Radiation Officer: </a:t>
            </a:r>
            <a:endParaRPr lang="en-GB" dirty="0"/>
          </a:p>
          <a:p>
            <a:pPr lvl="1"/>
            <a:r>
              <a:rPr lang="en-GB" dirty="0" smtClean="0"/>
              <a:t>Responsible </a:t>
            </a:r>
            <a:r>
              <a:rPr lang="en-GB" dirty="0"/>
              <a:t>for safe management of pharmaceutical stores, cytotoxic agents and waste minimization </a:t>
            </a:r>
          </a:p>
          <a:p>
            <a:pPr lvl="1"/>
            <a:r>
              <a:rPr lang="en-GB" dirty="0" smtClean="0"/>
              <a:t>Radiation </a:t>
            </a:r>
            <a:r>
              <a:rPr lang="en-GB" dirty="0"/>
              <a:t>officer duties are specific to radioactive wastes </a:t>
            </a:r>
          </a:p>
          <a:p>
            <a:endParaRPr lang="en-GB" dirty="0"/>
          </a:p>
        </p:txBody>
      </p:sp>
      <p:sp>
        <p:nvSpPr>
          <p:cNvPr id="4" name="Title 1"/>
          <p:cNvSpPr>
            <a:spLocks noGrp="1"/>
          </p:cNvSpPr>
          <p:nvPr>
            <p:ph type="title"/>
          </p:nvPr>
        </p:nvSpPr>
        <p:spPr>
          <a:xfrm>
            <a:off x="457200" y="274638"/>
            <a:ext cx="8229600" cy="922114"/>
          </a:xfrm>
        </p:spPr>
        <p:txBody>
          <a:bodyPr>
            <a:noAutofit/>
          </a:bodyPr>
          <a:lstStyle/>
          <a:p>
            <a:pPr algn="l"/>
            <a:r>
              <a:rPr lang="en-GB" sz="3200" b="1" dirty="0"/>
              <a:t>Roles and Responsibilities</a:t>
            </a:r>
            <a:endParaRPr lang="en-GB"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579296" cy="5688632"/>
          </a:xfrm>
        </p:spPr>
        <p:txBody>
          <a:bodyPr>
            <a:normAutofit/>
          </a:bodyPr>
          <a:lstStyle/>
          <a:p>
            <a:r>
              <a:rPr lang="en-GB" b="1" dirty="0"/>
              <a:t>Supply Officer: </a:t>
            </a:r>
            <a:endParaRPr lang="en-GB" dirty="0"/>
          </a:p>
          <a:p>
            <a:pPr lvl="1"/>
            <a:r>
              <a:rPr lang="en-GB" dirty="0" smtClean="0"/>
              <a:t> Liaises </a:t>
            </a:r>
            <a:r>
              <a:rPr lang="en-GB" dirty="0"/>
              <a:t>with the WMO to ensure continuous supply of required </a:t>
            </a:r>
            <a:r>
              <a:rPr lang="en-GB" dirty="0" smtClean="0"/>
              <a:t>items</a:t>
            </a:r>
          </a:p>
          <a:p>
            <a:pPr lvl="1"/>
            <a:endParaRPr lang="en-GB" dirty="0"/>
          </a:p>
          <a:p>
            <a:r>
              <a:rPr lang="en-GB" b="1" dirty="0"/>
              <a:t>Hospital Engineer: </a:t>
            </a:r>
            <a:endParaRPr lang="en-GB" dirty="0"/>
          </a:p>
          <a:p>
            <a:pPr lvl="1"/>
            <a:r>
              <a:rPr lang="en-GB" dirty="0" smtClean="0"/>
              <a:t> Installs </a:t>
            </a:r>
            <a:r>
              <a:rPr lang="en-GB" dirty="0"/>
              <a:t>and maintains waste storage facilities and handling equipment that comply with specifications of national </a:t>
            </a:r>
            <a:r>
              <a:rPr lang="en-GB" dirty="0" smtClean="0"/>
              <a:t>guidelines</a:t>
            </a:r>
          </a:p>
          <a:p>
            <a:pPr lvl="1"/>
            <a:endParaRPr lang="en-GB" dirty="0"/>
          </a:p>
          <a:p>
            <a:endParaRPr lang="en-GB" dirty="0"/>
          </a:p>
        </p:txBody>
      </p:sp>
      <p:sp>
        <p:nvSpPr>
          <p:cNvPr id="4" name="Title 1"/>
          <p:cNvSpPr>
            <a:spLocks noGrp="1"/>
          </p:cNvSpPr>
          <p:nvPr>
            <p:ph type="title"/>
          </p:nvPr>
        </p:nvSpPr>
        <p:spPr>
          <a:xfrm>
            <a:off x="457200" y="116632"/>
            <a:ext cx="8229600" cy="850106"/>
          </a:xfrm>
        </p:spPr>
        <p:txBody>
          <a:bodyPr>
            <a:noAutofit/>
          </a:bodyPr>
          <a:lstStyle/>
          <a:p>
            <a:pPr algn="l"/>
            <a:r>
              <a:rPr lang="en-GB" sz="3200" b="1" dirty="0"/>
              <a:t>Roles and Responsibilities</a:t>
            </a:r>
            <a:endParaRPr lang="en-GB"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579296" cy="5688632"/>
          </a:xfrm>
        </p:spPr>
        <p:txBody>
          <a:bodyPr>
            <a:normAutofit fontScale="92500" lnSpcReduction="10000"/>
          </a:bodyPr>
          <a:lstStyle/>
          <a:p>
            <a:r>
              <a:rPr lang="en-GB" b="1" dirty="0" smtClean="0"/>
              <a:t>Infection </a:t>
            </a:r>
            <a:r>
              <a:rPr lang="en-GB" b="1" dirty="0"/>
              <a:t>Control Officer: </a:t>
            </a:r>
            <a:endParaRPr lang="en-GB" dirty="0"/>
          </a:p>
          <a:p>
            <a:pPr lvl="1"/>
            <a:r>
              <a:rPr lang="en-GB" dirty="0"/>
              <a:t>L</a:t>
            </a:r>
            <a:r>
              <a:rPr lang="en-GB" dirty="0" smtClean="0"/>
              <a:t>iaise </a:t>
            </a:r>
            <a:r>
              <a:rPr lang="en-GB" dirty="0"/>
              <a:t>with the </a:t>
            </a:r>
            <a:r>
              <a:rPr lang="en-GB" dirty="0" smtClean="0"/>
              <a:t>WMO </a:t>
            </a:r>
            <a:r>
              <a:rPr lang="en-GB" dirty="0"/>
              <a:t>on a continuous basis and advise on the control of infection and standards as they relate to waste treatment and disposal</a:t>
            </a:r>
          </a:p>
          <a:p>
            <a:pPr lvl="1"/>
            <a:r>
              <a:rPr lang="en-GB" dirty="0"/>
              <a:t>I</a:t>
            </a:r>
            <a:r>
              <a:rPr lang="en-GB" dirty="0" smtClean="0"/>
              <a:t>dentify </a:t>
            </a:r>
            <a:r>
              <a:rPr lang="en-GB" dirty="0"/>
              <a:t>training requirements according to staff grade and </a:t>
            </a:r>
            <a:r>
              <a:rPr lang="en-GB" dirty="0" smtClean="0"/>
              <a:t>occupation </a:t>
            </a:r>
            <a:endParaRPr lang="en-GB" dirty="0"/>
          </a:p>
          <a:p>
            <a:pPr lvl="1"/>
            <a:r>
              <a:rPr lang="en-GB" dirty="0" smtClean="0"/>
              <a:t>Organise </a:t>
            </a:r>
            <a:r>
              <a:rPr lang="en-GB" dirty="0"/>
              <a:t>and supervise staff training courses on infection control and waste management </a:t>
            </a:r>
          </a:p>
          <a:p>
            <a:pPr lvl="1"/>
            <a:r>
              <a:rPr lang="en-GB" dirty="0"/>
              <a:t>L</a:t>
            </a:r>
            <a:r>
              <a:rPr lang="en-GB" dirty="0" smtClean="0"/>
              <a:t>iaise </a:t>
            </a:r>
            <a:r>
              <a:rPr lang="en-GB" dirty="0"/>
              <a:t>with department heads to coordinate trainings </a:t>
            </a:r>
          </a:p>
          <a:p>
            <a:pPr marL="0" indent="0">
              <a:buNone/>
            </a:pPr>
            <a:r>
              <a:rPr lang="en-GB" dirty="0" smtClean="0"/>
              <a:t>The </a:t>
            </a:r>
            <a:r>
              <a:rPr lang="en-GB" dirty="0"/>
              <a:t>infection control officer may have overall responsibility for chemical disinfection, safe management of chemical stores and minimizing chemical waste </a:t>
            </a:r>
            <a:r>
              <a:rPr lang="en-GB" dirty="0" smtClean="0"/>
              <a:t>creation</a:t>
            </a:r>
            <a:endParaRPr lang="en-GB" dirty="0"/>
          </a:p>
          <a:p>
            <a:endParaRPr lang="en-GB" dirty="0"/>
          </a:p>
        </p:txBody>
      </p:sp>
      <p:sp>
        <p:nvSpPr>
          <p:cNvPr id="4" name="Title 1"/>
          <p:cNvSpPr>
            <a:spLocks noGrp="1"/>
          </p:cNvSpPr>
          <p:nvPr>
            <p:ph type="title"/>
          </p:nvPr>
        </p:nvSpPr>
        <p:spPr>
          <a:xfrm>
            <a:off x="457200" y="116632"/>
            <a:ext cx="8229600" cy="850106"/>
          </a:xfrm>
        </p:spPr>
        <p:txBody>
          <a:bodyPr>
            <a:noAutofit/>
          </a:bodyPr>
          <a:lstStyle/>
          <a:p>
            <a:pPr algn="l"/>
            <a:r>
              <a:rPr lang="en-GB" sz="3200" b="1" dirty="0"/>
              <a:t>Roles and Responsibilities</a:t>
            </a:r>
            <a:endParaRPr lang="en-GB" sz="3200" dirty="0"/>
          </a:p>
        </p:txBody>
      </p:sp>
    </p:spTree>
    <p:extLst>
      <p:ext uri="{BB962C8B-B14F-4D97-AF65-F5344CB8AC3E}">
        <p14:creationId xmlns:p14="http://schemas.microsoft.com/office/powerpoint/2010/main" val="423208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Autofit/>
          </a:bodyPr>
          <a:lstStyle/>
          <a:p>
            <a:pPr algn="l"/>
            <a:r>
              <a:rPr lang="en-GB" sz="3200" b="1" dirty="0" smtClean="0"/>
              <a:t>Learning </a:t>
            </a:r>
            <a:r>
              <a:rPr lang="en-GB" sz="3200" b="1" dirty="0"/>
              <a:t>objectives </a:t>
            </a:r>
            <a:endParaRPr lang="en-GB" sz="3200" dirty="0"/>
          </a:p>
        </p:txBody>
      </p:sp>
      <p:sp>
        <p:nvSpPr>
          <p:cNvPr id="3" name="Content Placeholder 2"/>
          <p:cNvSpPr>
            <a:spLocks noGrp="1"/>
          </p:cNvSpPr>
          <p:nvPr>
            <p:ph idx="1"/>
          </p:nvPr>
        </p:nvSpPr>
        <p:spPr>
          <a:xfrm>
            <a:off x="215516" y="828744"/>
            <a:ext cx="8712968" cy="4997152"/>
          </a:xfrm>
        </p:spPr>
        <p:txBody>
          <a:bodyPr>
            <a:normAutofit fontScale="92500"/>
          </a:bodyPr>
          <a:lstStyle/>
          <a:p>
            <a:pPr>
              <a:buFont typeface="Wingdings" pitchFamily="2" charset="2"/>
              <a:buChar char="v"/>
            </a:pPr>
            <a:r>
              <a:rPr lang="en-GB" b="1" dirty="0" smtClean="0"/>
              <a:t>By the end of this module, participants should be able to;</a:t>
            </a:r>
            <a:endParaRPr lang="en-GB" dirty="0" smtClean="0"/>
          </a:p>
          <a:p>
            <a:pPr marL="1028700" lvl="1" indent="-571500">
              <a:buFont typeface="+mj-lt"/>
              <a:buAutoNum type="romanLcPeriod"/>
            </a:pPr>
            <a:r>
              <a:rPr lang="en-GB" dirty="0" smtClean="0"/>
              <a:t>Discuss </a:t>
            </a:r>
            <a:r>
              <a:rPr lang="en-GB" dirty="0"/>
              <a:t>the guiding principles of waste management</a:t>
            </a:r>
          </a:p>
          <a:p>
            <a:pPr marL="1028700" lvl="1" indent="-571500">
              <a:buFont typeface="+mj-lt"/>
              <a:buAutoNum type="romanLcPeriod"/>
            </a:pPr>
            <a:r>
              <a:rPr lang="en-GB" dirty="0"/>
              <a:t>Understand the purpose for planning for health care waste management </a:t>
            </a:r>
          </a:p>
          <a:p>
            <a:pPr marL="1028700" lvl="1" indent="-571500">
              <a:buFont typeface="+mj-lt"/>
              <a:buAutoNum type="romanLcPeriod"/>
            </a:pPr>
            <a:r>
              <a:rPr lang="en-GB" dirty="0"/>
              <a:t>Describe the steps for developing a waste management plan</a:t>
            </a:r>
          </a:p>
          <a:p>
            <a:pPr marL="1028700" lvl="1" indent="-571500">
              <a:buFont typeface="+mj-lt"/>
              <a:buAutoNum type="romanLcPeriod"/>
            </a:pPr>
            <a:r>
              <a:rPr lang="en-GB" dirty="0"/>
              <a:t>Identify key members of a waste management team and their responsibilities</a:t>
            </a:r>
          </a:p>
          <a:p>
            <a:pPr marL="1028700" lvl="1" indent="-571500">
              <a:buFont typeface="+mj-lt"/>
              <a:buAutoNum type="romanLcPeriod"/>
            </a:pPr>
            <a:r>
              <a:rPr lang="en-GB" dirty="0"/>
              <a:t>Describe how to conduct a waste assessment in your facility</a:t>
            </a:r>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5589240"/>
            <a:ext cx="1304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48193005"/>
              </p:ext>
            </p:extLst>
          </p:nvPr>
        </p:nvGraphicFramePr>
        <p:xfrm>
          <a:off x="457200" y="188640"/>
          <a:ext cx="8435280" cy="648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452320" y="332656"/>
            <a:ext cx="1691680" cy="1200329"/>
          </a:xfrm>
          <a:prstGeom prst="rect">
            <a:avLst/>
          </a:prstGeom>
          <a:noFill/>
        </p:spPr>
        <p:txBody>
          <a:bodyPr wrap="square" rtlCol="0">
            <a:spAutoFit/>
          </a:bodyPr>
          <a:lstStyle/>
          <a:p>
            <a:r>
              <a:rPr lang="en-GB" b="1" dirty="0" smtClean="0"/>
              <a:t>Example of Hospital management waste structure  </a:t>
            </a:r>
            <a:endParaRPr lang="en-GB" b="1" dirty="0"/>
          </a:p>
        </p:txBody>
      </p:sp>
      <p:cxnSp>
        <p:nvCxnSpPr>
          <p:cNvPr id="8" name="Straight Connector 7"/>
          <p:cNvCxnSpPr/>
          <p:nvPr/>
        </p:nvCxnSpPr>
        <p:spPr>
          <a:xfrm flipV="1">
            <a:off x="3491880" y="1052736"/>
            <a:ext cx="432048" cy="203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267744" y="2276872"/>
            <a:ext cx="216024"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39752" y="4149080"/>
            <a:ext cx="28803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563888" y="5553236"/>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64088" y="5517232"/>
            <a:ext cx="43204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0232" y="4149080"/>
            <a:ext cx="216024"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24871" y="2348880"/>
            <a:ext cx="223393"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64088" y="1052736"/>
            <a:ext cx="432048" cy="203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70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655" y="1261525"/>
            <a:ext cx="8461513" cy="5257800"/>
          </a:xfrm>
        </p:spPr>
        <p:txBody>
          <a:bodyPr>
            <a:normAutofit fontScale="85000" lnSpcReduction="20000"/>
          </a:bodyPr>
          <a:lstStyle/>
          <a:p>
            <a:pPr marL="0" indent="0">
              <a:buNone/>
            </a:pPr>
            <a:r>
              <a:rPr lang="en-GB" sz="3000" b="1" dirty="0" smtClean="0"/>
              <a:t>Parameter to monitored by </a:t>
            </a:r>
            <a:r>
              <a:rPr lang="en-GB" sz="3000" b="1" dirty="0"/>
              <a:t>the Waste Management </a:t>
            </a:r>
            <a:r>
              <a:rPr lang="en-GB" sz="3000" b="1" dirty="0" smtClean="0"/>
              <a:t>Officer</a:t>
            </a:r>
            <a:endParaRPr lang="en-GB" sz="2600" dirty="0"/>
          </a:p>
          <a:p>
            <a:pPr marL="514350" indent="-514350">
              <a:buAutoNum type="arabicPeriod"/>
            </a:pPr>
            <a:r>
              <a:rPr lang="en-GB" dirty="0" smtClean="0"/>
              <a:t>Waste </a:t>
            </a:r>
            <a:r>
              <a:rPr lang="en-GB" dirty="0"/>
              <a:t>generated each month by waste category in each department </a:t>
            </a:r>
            <a:endParaRPr lang="en-GB" sz="2400" dirty="0"/>
          </a:p>
          <a:p>
            <a:pPr marL="514350" indent="-514350">
              <a:buAutoNum type="arabicPeriod"/>
            </a:pPr>
            <a:r>
              <a:rPr lang="en-GB" dirty="0" smtClean="0"/>
              <a:t>Maintenance </a:t>
            </a:r>
            <a:r>
              <a:rPr lang="en-GB" dirty="0"/>
              <a:t>of the treatment technology </a:t>
            </a:r>
            <a:endParaRPr lang="en-GB" sz="2400" dirty="0"/>
          </a:p>
          <a:p>
            <a:pPr marL="514350" indent="-514350">
              <a:buAutoNum type="arabicPeriod"/>
            </a:pPr>
            <a:r>
              <a:rPr lang="en-GB" dirty="0" smtClean="0"/>
              <a:t>Waste </a:t>
            </a:r>
            <a:r>
              <a:rPr lang="en-GB" dirty="0"/>
              <a:t>handled safely and in accordance with the safety operation procedures: </a:t>
            </a:r>
            <a:endParaRPr lang="en-GB" sz="2400" dirty="0"/>
          </a:p>
          <a:p>
            <a:pPr lvl="1">
              <a:buFont typeface="Courier New" pitchFamily="49" charset="0"/>
              <a:buChar char="o"/>
            </a:pPr>
            <a:r>
              <a:rPr lang="en-GB" dirty="0"/>
              <a:t>Occupational safety (e.g. use of PPE) </a:t>
            </a:r>
          </a:p>
          <a:p>
            <a:pPr lvl="1">
              <a:buFont typeface="Courier New" pitchFamily="49" charset="0"/>
              <a:buChar char="o"/>
            </a:pPr>
            <a:r>
              <a:rPr lang="en-GB" dirty="0"/>
              <a:t>Proper segregation at source </a:t>
            </a:r>
          </a:p>
          <a:p>
            <a:pPr lvl="1">
              <a:buFont typeface="Courier New" pitchFamily="49" charset="0"/>
              <a:buChar char="o"/>
            </a:pPr>
            <a:r>
              <a:rPr lang="en-GB" dirty="0"/>
              <a:t>Availability and use of bags, containers, bins and other equipment </a:t>
            </a:r>
          </a:p>
          <a:p>
            <a:pPr lvl="1">
              <a:buFont typeface="Courier New" pitchFamily="49" charset="0"/>
              <a:buChar char="o"/>
            </a:pPr>
            <a:r>
              <a:rPr lang="en-GB" dirty="0"/>
              <a:t>Marking, </a:t>
            </a:r>
            <a:r>
              <a:rPr lang="en-GB" dirty="0" smtClean="0"/>
              <a:t>labelling </a:t>
            </a:r>
            <a:r>
              <a:rPr lang="en-GB" dirty="0"/>
              <a:t>and signage </a:t>
            </a:r>
          </a:p>
          <a:p>
            <a:pPr lvl="1">
              <a:buFont typeface="Courier New" pitchFamily="49" charset="0"/>
              <a:buChar char="o"/>
            </a:pPr>
            <a:r>
              <a:rPr lang="en-GB" dirty="0"/>
              <a:t>Internal transport and storage </a:t>
            </a:r>
          </a:p>
          <a:p>
            <a:pPr lvl="1">
              <a:buFont typeface="Courier New" pitchFamily="49" charset="0"/>
              <a:buChar char="o"/>
            </a:pPr>
            <a:r>
              <a:rPr lang="en-GB" dirty="0"/>
              <a:t>Treatment and disposal Parameters </a:t>
            </a:r>
          </a:p>
        </p:txBody>
      </p:sp>
      <p:sp>
        <p:nvSpPr>
          <p:cNvPr id="4" name="Title 1"/>
          <p:cNvSpPr>
            <a:spLocks noGrp="1"/>
          </p:cNvSpPr>
          <p:nvPr>
            <p:ph type="title"/>
          </p:nvPr>
        </p:nvSpPr>
        <p:spPr>
          <a:xfrm>
            <a:off x="451655" y="94860"/>
            <a:ext cx="8229600" cy="1143000"/>
          </a:xfrm>
        </p:spPr>
        <p:txBody>
          <a:bodyPr>
            <a:noAutofit/>
          </a:bodyPr>
          <a:lstStyle/>
          <a:p>
            <a:pPr algn="l"/>
            <a:r>
              <a:rPr lang="en-GB" sz="3200" b="1" dirty="0"/>
              <a:t>Parameters to be </a:t>
            </a:r>
            <a:r>
              <a:rPr lang="en-GB" sz="3200" b="1" dirty="0" smtClean="0"/>
              <a:t>monitored</a:t>
            </a:r>
            <a:endParaRPr lang="en-GB"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504" y="0"/>
            <a:ext cx="8856984" cy="1143000"/>
          </a:xfrm>
        </p:spPr>
        <p:txBody>
          <a:bodyPr>
            <a:noAutofit/>
          </a:bodyPr>
          <a:lstStyle/>
          <a:p>
            <a:pPr algn="l"/>
            <a:r>
              <a:rPr lang="en-GB" sz="3200" b="1" dirty="0" smtClean="0"/>
              <a:t>Parameters to be monitored </a:t>
            </a:r>
            <a:endParaRPr lang="en-GB" sz="3200" dirty="0"/>
          </a:p>
        </p:txBody>
      </p:sp>
      <p:sp>
        <p:nvSpPr>
          <p:cNvPr id="3" name="Content Placeholder 2"/>
          <p:cNvSpPr>
            <a:spLocks noGrp="1"/>
          </p:cNvSpPr>
          <p:nvPr>
            <p:ph idx="1"/>
          </p:nvPr>
        </p:nvSpPr>
        <p:spPr>
          <a:xfrm>
            <a:off x="107504" y="1143000"/>
            <a:ext cx="8856984" cy="5441093"/>
          </a:xfrm>
        </p:spPr>
        <p:txBody>
          <a:bodyPr>
            <a:normAutofit fontScale="92500" lnSpcReduction="10000"/>
          </a:bodyPr>
          <a:lstStyle/>
          <a:p>
            <a:pPr marL="57150" indent="0">
              <a:buNone/>
            </a:pPr>
            <a:r>
              <a:rPr lang="en-GB" b="1" dirty="0" smtClean="0"/>
              <a:t>5. Financial aspects of healthcare waste management</a:t>
            </a:r>
          </a:p>
          <a:p>
            <a:pPr marL="914400" lvl="1" indent="-457200"/>
            <a:r>
              <a:rPr lang="en-GB" dirty="0" smtClean="0"/>
              <a:t>Direct costs of supplies and materials used for collection, transport, storage, treatment, disposal, decontamination, and cleaning </a:t>
            </a:r>
          </a:p>
          <a:p>
            <a:pPr marL="914400" lvl="1" indent="-457200"/>
            <a:r>
              <a:rPr lang="en-GB" dirty="0" smtClean="0"/>
              <a:t>Training costs (labour and material)</a:t>
            </a:r>
          </a:p>
          <a:p>
            <a:pPr marL="914400" lvl="1" indent="-457200"/>
            <a:r>
              <a:rPr lang="en-GB" dirty="0"/>
              <a:t>C</a:t>
            </a:r>
            <a:r>
              <a:rPr lang="en-GB" dirty="0" smtClean="0"/>
              <a:t>osts of operation and maintenance of on-site treatment facilities; costs for contractor services </a:t>
            </a:r>
          </a:p>
          <a:p>
            <a:pPr marL="914400" lvl="1" indent="-457200"/>
            <a:endParaRPr lang="en-GB" dirty="0" smtClean="0"/>
          </a:p>
          <a:p>
            <a:pPr marL="0" indent="0">
              <a:buNone/>
            </a:pPr>
            <a:r>
              <a:rPr lang="en-GB" b="1" dirty="0" smtClean="0"/>
              <a:t>6. Occupational safety and public health aspects</a:t>
            </a:r>
            <a:endParaRPr lang="en-GB" b="1" dirty="0"/>
          </a:p>
          <a:p>
            <a:pPr lvl="1"/>
            <a:r>
              <a:rPr lang="en-GB" dirty="0" smtClean="0"/>
              <a:t>Incidents resulting in injury, “near misses”, or failures in the handling, separation, storage, transport, or disposal system </a:t>
            </a:r>
            <a:endParaRPr lang="en-GB" sz="1600" dirty="0"/>
          </a:p>
          <a:p>
            <a:pPr lvl="1"/>
            <a:r>
              <a:rPr lang="en-GB" dirty="0" smtClean="0"/>
              <a:t>All incidents should be reported to the Infection Control Officer and the Waste Management Officer</a:t>
            </a:r>
            <a:endParaRPr lang="en-GB" sz="1600" dirty="0" smtClean="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smtClean="0"/>
              <a:t>Planning </a:t>
            </a:r>
            <a:r>
              <a:rPr lang="en-GB" sz="3200" b="1" dirty="0"/>
              <a:t>for waste management </a:t>
            </a:r>
            <a:endParaRPr lang="en-GB" sz="3200" dirty="0"/>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r>
              <a:rPr lang="en-GB" dirty="0"/>
              <a:t>Health-care waste-management operations </a:t>
            </a:r>
            <a:r>
              <a:rPr lang="en-GB" dirty="0" smtClean="0"/>
              <a:t>at facility, </a:t>
            </a:r>
            <a:r>
              <a:rPr lang="en-GB" dirty="0"/>
              <a:t>local, regional and national levels should be organized and </a:t>
            </a:r>
            <a:r>
              <a:rPr lang="en-GB" dirty="0" smtClean="0"/>
              <a:t>planned </a:t>
            </a:r>
          </a:p>
          <a:p>
            <a:endParaRPr lang="en-GB" dirty="0" smtClean="0"/>
          </a:p>
          <a:p>
            <a:r>
              <a:rPr lang="en-GB" dirty="0" smtClean="0"/>
              <a:t>Allocation </a:t>
            </a:r>
            <a:r>
              <a:rPr lang="en-GB" dirty="0"/>
              <a:t>of roles, responsibilities and </a:t>
            </a:r>
            <a:r>
              <a:rPr lang="en-GB" dirty="0" smtClean="0"/>
              <a:t>resources should be defined </a:t>
            </a:r>
          </a:p>
          <a:p>
            <a:endParaRPr lang="en-GB" dirty="0" smtClean="0"/>
          </a:p>
          <a:p>
            <a:r>
              <a:rPr lang="en-GB" dirty="0" smtClean="0"/>
              <a:t>The plan should describe </a:t>
            </a:r>
            <a:r>
              <a:rPr lang="en-GB" dirty="0"/>
              <a:t>actions to be implemented by authorities, health-care personnel and </a:t>
            </a:r>
            <a:r>
              <a:rPr lang="en-GB" dirty="0" smtClean="0"/>
              <a:t>workers </a:t>
            </a:r>
          </a:p>
          <a:p>
            <a:endParaRPr lang="en-GB" dirty="0" smtClean="0"/>
          </a:p>
          <a:p>
            <a:r>
              <a:rPr lang="en-GB" dirty="0"/>
              <a:t>A</a:t>
            </a:r>
            <a:r>
              <a:rPr lang="en-GB" dirty="0" smtClean="0"/>
              <a:t> </a:t>
            </a:r>
            <a:r>
              <a:rPr lang="en-GB" dirty="0"/>
              <a:t>plan is critical for </a:t>
            </a:r>
            <a:r>
              <a:rPr lang="en-GB" dirty="0" smtClean="0"/>
              <a:t>definition of </a:t>
            </a:r>
            <a:r>
              <a:rPr lang="en-GB" dirty="0"/>
              <a:t>intentions to make improvements, </a:t>
            </a:r>
            <a:r>
              <a:rPr lang="en-GB" dirty="0" smtClean="0"/>
              <a:t>and </a:t>
            </a:r>
            <a:r>
              <a:rPr lang="en-GB" dirty="0"/>
              <a:t>resources required </a:t>
            </a:r>
            <a:r>
              <a:rPr lang="en-GB" dirty="0" smtClean="0"/>
              <a:t>for </a:t>
            </a:r>
            <a:r>
              <a:rPr lang="en-GB" dirty="0"/>
              <a:t>successful implementation.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504" y="0"/>
            <a:ext cx="8856984" cy="1143000"/>
          </a:xfrm>
        </p:spPr>
        <p:txBody>
          <a:bodyPr>
            <a:noAutofit/>
          </a:bodyPr>
          <a:lstStyle/>
          <a:p>
            <a:pPr algn="l"/>
            <a:r>
              <a:rPr lang="en-GB" sz="3200" b="1" dirty="0"/>
              <a:t>Waste management </a:t>
            </a:r>
            <a:r>
              <a:rPr lang="en-GB" sz="3200" b="1" dirty="0" smtClean="0"/>
              <a:t>plans </a:t>
            </a:r>
            <a:r>
              <a:rPr lang="en-GB" sz="3200" b="1" dirty="0"/>
              <a:t>for </a:t>
            </a:r>
            <a:r>
              <a:rPr lang="en-GB" sz="3200" b="1" dirty="0" smtClean="0"/>
              <a:t>health </a:t>
            </a:r>
            <a:r>
              <a:rPr lang="en-GB" sz="3200" b="1" dirty="0"/>
              <a:t>care </a:t>
            </a:r>
            <a:r>
              <a:rPr lang="en-GB" sz="3200" b="1" dirty="0" smtClean="0"/>
              <a:t>facilities </a:t>
            </a:r>
            <a:endParaRPr lang="en-GB" sz="3200" dirty="0"/>
          </a:p>
        </p:txBody>
      </p:sp>
      <p:sp>
        <p:nvSpPr>
          <p:cNvPr id="3" name="Content Placeholder 2"/>
          <p:cNvSpPr>
            <a:spLocks noGrp="1"/>
          </p:cNvSpPr>
          <p:nvPr>
            <p:ph idx="1"/>
          </p:nvPr>
        </p:nvSpPr>
        <p:spPr>
          <a:xfrm>
            <a:off x="107504" y="1442925"/>
            <a:ext cx="8856984" cy="5141168"/>
          </a:xfrm>
        </p:spPr>
        <p:txBody>
          <a:bodyPr>
            <a:normAutofit/>
          </a:bodyPr>
          <a:lstStyle/>
          <a:p>
            <a:pPr marL="514350" indent="-457200"/>
            <a:r>
              <a:rPr lang="en-GB" b="1" dirty="0" smtClean="0"/>
              <a:t>A waste management plan is a clear set of actions to be implemented across the health facility</a:t>
            </a:r>
          </a:p>
          <a:p>
            <a:pPr marL="514350" indent="-457200"/>
            <a:endParaRPr lang="en-GB" b="1" dirty="0" smtClean="0"/>
          </a:p>
          <a:p>
            <a:pPr marL="514350" indent="-457200"/>
            <a:r>
              <a:rPr lang="en-GB" b="1" dirty="0" smtClean="0"/>
              <a:t>It includes diagrams that outline management structures, liaison pathways between managers and staff and emergency contact details </a:t>
            </a:r>
          </a:p>
          <a:p>
            <a:endParaRPr lang="en-GB" dirty="0"/>
          </a:p>
        </p:txBody>
      </p:sp>
    </p:spTree>
    <p:extLst>
      <p:ext uri="{BB962C8B-B14F-4D97-AF65-F5344CB8AC3E}">
        <p14:creationId xmlns:p14="http://schemas.microsoft.com/office/powerpoint/2010/main" val="382816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smtClean="0"/>
              <a:t>Planning for waste management </a:t>
            </a:r>
            <a:endParaRPr lang="en-GB" sz="3200" dirty="0"/>
          </a:p>
        </p:txBody>
      </p:sp>
      <p:sp>
        <p:nvSpPr>
          <p:cNvPr id="3" name="Content Placeholder 2"/>
          <p:cNvSpPr>
            <a:spLocks noGrp="1"/>
          </p:cNvSpPr>
          <p:nvPr>
            <p:ph idx="1"/>
          </p:nvPr>
        </p:nvSpPr>
        <p:spPr>
          <a:xfrm>
            <a:off x="439350" y="1410673"/>
            <a:ext cx="8453130" cy="4925144"/>
          </a:xfrm>
        </p:spPr>
        <p:txBody>
          <a:bodyPr>
            <a:normAutofit fontScale="92500" lnSpcReduction="10000"/>
          </a:bodyPr>
          <a:lstStyle/>
          <a:p>
            <a:pPr marL="0" indent="0">
              <a:buNone/>
            </a:pPr>
            <a:r>
              <a:rPr lang="en-GB" dirty="0" smtClean="0"/>
              <a:t>Planning </a:t>
            </a:r>
            <a:r>
              <a:rPr lang="en-GB" dirty="0"/>
              <a:t>should cover the six </a:t>
            </a:r>
            <a:r>
              <a:rPr lang="en-GB" dirty="0" smtClean="0"/>
              <a:t>objectives defined by WHO</a:t>
            </a:r>
            <a:r>
              <a:rPr lang="en-GB" dirty="0"/>
              <a:t>, Basel Convention &amp; UNEP, </a:t>
            </a:r>
            <a:r>
              <a:rPr lang="en-GB" dirty="0" smtClean="0"/>
              <a:t>2005: </a:t>
            </a:r>
          </a:p>
          <a:p>
            <a:pPr marL="1028700" lvl="1" indent="-571500">
              <a:buFont typeface="+mj-lt"/>
              <a:buAutoNum type="romanLcPeriod"/>
            </a:pPr>
            <a:r>
              <a:rPr lang="en-GB" dirty="0"/>
              <a:t>D</a:t>
            </a:r>
            <a:r>
              <a:rPr lang="en-GB" dirty="0" smtClean="0"/>
              <a:t>evelop </a:t>
            </a:r>
            <a:r>
              <a:rPr lang="en-GB" dirty="0"/>
              <a:t>the </a:t>
            </a:r>
            <a:r>
              <a:rPr lang="en-GB" i="1" dirty="0">
                <a:solidFill>
                  <a:srgbClr val="FF0000"/>
                </a:solidFill>
              </a:rPr>
              <a:t>legal and regulatory framework </a:t>
            </a:r>
            <a:r>
              <a:rPr lang="en-GB" dirty="0"/>
              <a:t>for health-care waste management </a:t>
            </a:r>
          </a:p>
          <a:p>
            <a:pPr marL="1028700" lvl="1" indent="-571500">
              <a:buFont typeface="+mj-lt"/>
              <a:buAutoNum type="romanLcPeriod"/>
            </a:pPr>
            <a:r>
              <a:rPr lang="en-GB" dirty="0"/>
              <a:t>R</a:t>
            </a:r>
            <a:r>
              <a:rPr lang="en-GB" dirty="0" smtClean="0"/>
              <a:t>ationalize </a:t>
            </a:r>
            <a:r>
              <a:rPr lang="en-GB" dirty="0"/>
              <a:t>the </a:t>
            </a:r>
            <a:r>
              <a:rPr lang="en-GB" i="1" dirty="0">
                <a:solidFill>
                  <a:srgbClr val="FF0000"/>
                </a:solidFill>
              </a:rPr>
              <a:t>waste-management practices</a:t>
            </a:r>
            <a:r>
              <a:rPr lang="en-GB" dirty="0">
                <a:solidFill>
                  <a:srgbClr val="FF0000"/>
                </a:solidFill>
              </a:rPr>
              <a:t> </a:t>
            </a:r>
            <a:r>
              <a:rPr lang="en-GB" dirty="0"/>
              <a:t>within health-care facilities </a:t>
            </a:r>
          </a:p>
          <a:p>
            <a:pPr marL="1028700" lvl="1" indent="-571500">
              <a:buFont typeface="+mj-lt"/>
              <a:buAutoNum type="romanLcPeriod"/>
            </a:pPr>
            <a:r>
              <a:rPr lang="en-GB" dirty="0"/>
              <a:t>D</a:t>
            </a:r>
            <a:r>
              <a:rPr lang="en-GB" dirty="0" smtClean="0"/>
              <a:t>evelop </a:t>
            </a:r>
            <a:r>
              <a:rPr lang="en-GB" dirty="0"/>
              <a:t>specific </a:t>
            </a:r>
            <a:r>
              <a:rPr lang="en-GB" i="1" dirty="0">
                <a:solidFill>
                  <a:srgbClr val="FF0000"/>
                </a:solidFill>
              </a:rPr>
              <a:t>financial investment </a:t>
            </a:r>
            <a:r>
              <a:rPr lang="en-GB" i="1" dirty="0"/>
              <a:t>and operational resources </a:t>
            </a:r>
            <a:r>
              <a:rPr lang="en-GB" dirty="0"/>
              <a:t>dedicated to waste management </a:t>
            </a:r>
          </a:p>
          <a:p>
            <a:pPr marL="1028700" lvl="1" indent="-571500">
              <a:buFont typeface="+mj-lt"/>
              <a:buAutoNum type="romanLcPeriod"/>
            </a:pPr>
            <a:r>
              <a:rPr lang="en-GB" dirty="0"/>
              <a:t>L</a:t>
            </a:r>
            <a:r>
              <a:rPr lang="en-GB" dirty="0" smtClean="0"/>
              <a:t>aunch </a:t>
            </a:r>
            <a:r>
              <a:rPr lang="en-GB" i="1" dirty="0">
                <a:solidFill>
                  <a:srgbClr val="FF0000"/>
                </a:solidFill>
              </a:rPr>
              <a:t>capacity building and training </a:t>
            </a:r>
            <a:r>
              <a:rPr lang="en-GB" dirty="0"/>
              <a:t>measures </a:t>
            </a:r>
          </a:p>
          <a:p>
            <a:pPr marL="1028700" lvl="1" indent="-571500">
              <a:buFont typeface="+mj-lt"/>
              <a:buAutoNum type="romanLcPeriod"/>
            </a:pPr>
            <a:r>
              <a:rPr lang="en-GB" dirty="0"/>
              <a:t>S</a:t>
            </a:r>
            <a:r>
              <a:rPr lang="en-GB" dirty="0" smtClean="0"/>
              <a:t>et </a:t>
            </a:r>
            <a:r>
              <a:rPr lang="en-GB" dirty="0"/>
              <a:t>up a </a:t>
            </a:r>
            <a:r>
              <a:rPr lang="en-GB" i="1" dirty="0">
                <a:solidFill>
                  <a:srgbClr val="FF0000"/>
                </a:solidFill>
              </a:rPr>
              <a:t>monitoring plan </a:t>
            </a:r>
          </a:p>
          <a:p>
            <a:pPr marL="1028700" lvl="1" indent="-571500">
              <a:buFont typeface="+mj-lt"/>
              <a:buAutoNum type="romanLcPeriod"/>
            </a:pPr>
            <a:r>
              <a:rPr lang="en-GB" i="1" dirty="0">
                <a:solidFill>
                  <a:srgbClr val="FF0000"/>
                </a:solidFill>
              </a:rPr>
              <a:t>R</a:t>
            </a:r>
            <a:r>
              <a:rPr lang="en-GB" i="1" dirty="0" smtClean="0">
                <a:solidFill>
                  <a:srgbClr val="FF0000"/>
                </a:solidFill>
              </a:rPr>
              <a:t>educe </a:t>
            </a:r>
            <a:r>
              <a:rPr lang="en-GB" i="1" dirty="0">
                <a:solidFill>
                  <a:srgbClr val="FF0000"/>
                </a:solidFill>
              </a:rPr>
              <a:t>pollution </a:t>
            </a:r>
            <a:r>
              <a:rPr lang="en-GB" dirty="0"/>
              <a:t>associated with waste management. </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40" y="116632"/>
            <a:ext cx="8229600" cy="1143000"/>
          </a:xfrm>
        </p:spPr>
        <p:txBody>
          <a:bodyPr>
            <a:noAutofit/>
          </a:bodyPr>
          <a:lstStyle/>
          <a:p>
            <a:r>
              <a:rPr lang="en-GB" sz="3200" b="1" dirty="0" smtClean="0"/>
              <a:t>Preparing </a:t>
            </a:r>
            <a:r>
              <a:rPr lang="en-GB" sz="3200" b="1" dirty="0"/>
              <a:t>for waste management </a:t>
            </a:r>
            <a:r>
              <a:rPr lang="en-GB" sz="3200" b="1" dirty="0" smtClean="0"/>
              <a:t>Planning </a:t>
            </a:r>
            <a:endParaRPr lang="en-GB" sz="3200" dirty="0"/>
          </a:p>
        </p:txBody>
      </p:sp>
      <p:sp>
        <p:nvSpPr>
          <p:cNvPr id="3" name="Content Placeholder 2"/>
          <p:cNvSpPr>
            <a:spLocks noGrp="1"/>
          </p:cNvSpPr>
          <p:nvPr>
            <p:ph idx="1"/>
          </p:nvPr>
        </p:nvSpPr>
        <p:spPr>
          <a:xfrm>
            <a:off x="179512" y="1340768"/>
            <a:ext cx="8856984" cy="5517232"/>
          </a:xfrm>
        </p:spPr>
        <p:txBody>
          <a:bodyPr>
            <a:normAutofit lnSpcReduction="10000"/>
          </a:bodyPr>
          <a:lstStyle/>
          <a:p>
            <a:pPr marL="0" lvl="0" indent="0">
              <a:buNone/>
            </a:pPr>
            <a:r>
              <a:rPr lang="en-GB" b="1" dirty="0" smtClean="0"/>
              <a:t>a) Obtain </a:t>
            </a:r>
            <a:r>
              <a:rPr lang="en-GB" b="1" dirty="0"/>
              <a:t>top-level administrative support </a:t>
            </a:r>
            <a:endParaRPr lang="en-GB" dirty="0"/>
          </a:p>
          <a:p>
            <a:pPr lvl="1"/>
            <a:r>
              <a:rPr lang="en-GB" dirty="0"/>
              <a:t>Rationale include regulatory compliance, cost reduction, worker safety, patient safety, enhanced infection control, community relations </a:t>
            </a:r>
            <a:endParaRPr lang="en-GB" dirty="0" smtClean="0"/>
          </a:p>
          <a:p>
            <a:pPr lvl="1"/>
            <a:endParaRPr lang="en-GB" dirty="0"/>
          </a:p>
          <a:p>
            <a:pPr marL="0" indent="0">
              <a:buNone/>
            </a:pPr>
            <a:r>
              <a:rPr lang="en-GB" b="1" dirty="0" smtClean="0"/>
              <a:t>b) Form </a:t>
            </a:r>
            <a:r>
              <a:rPr lang="en-GB" b="1" dirty="0"/>
              <a:t>a WM planning committee </a:t>
            </a:r>
          </a:p>
          <a:p>
            <a:pPr lvl="1"/>
            <a:r>
              <a:rPr lang="en-GB" dirty="0"/>
              <a:t>Representation from management, heads of departments generating waste, medical laboratory and nursing officers, infection control officer, safety officer </a:t>
            </a:r>
            <a:endParaRPr lang="en-GB" sz="2400" dirty="0"/>
          </a:p>
          <a:p>
            <a:pPr lvl="1"/>
            <a:r>
              <a:rPr lang="en-GB" dirty="0"/>
              <a:t>Other key members: training coordinator, purchasing manager, head of facility engineering, housekeeping manager, head of central sterile </a:t>
            </a:r>
            <a:r>
              <a:rPr lang="en-GB" dirty="0" smtClean="0"/>
              <a:t>supply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40" y="116632"/>
            <a:ext cx="8229600" cy="1143000"/>
          </a:xfrm>
        </p:spPr>
        <p:txBody>
          <a:bodyPr>
            <a:noAutofit/>
          </a:bodyPr>
          <a:lstStyle/>
          <a:p>
            <a:r>
              <a:rPr lang="en-GB" sz="3200" b="1" dirty="0"/>
              <a:t>Preparing for waste management Planning </a:t>
            </a:r>
            <a:endParaRPr lang="en-GB" sz="3200" dirty="0"/>
          </a:p>
        </p:txBody>
      </p:sp>
      <p:sp>
        <p:nvSpPr>
          <p:cNvPr id="3" name="Content Placeholder 2"/>
          <p:cNvSpPr>
            <a:spLocks noGrp="1"/>
          </p:cNvSpPr>
          <p:nvPr>
            <p:ph idx="1"/>
          </p:nvPr>
        </p:nvSpPr>
        <p:spPr>
          <a:xfrm>
            <a:off x="179512" y="1340768"/>
            <a:ext cx="8856984" cy="5517232"/>
          </a:xfrm>
        </p:spPr>
        <p:txBody>
          <a:bodyPr>
            <a:normAutofit fontScale="92500" lnSpcReduction="10000"/>
          </a:bodyPr>
          <a:lstStyle/>
          <a:p>
            <a:pPr marL="0" lvl="0" indent="0">
              <a:buNone/>
            </a:pPr>
            <a:r>
              <a:rPr lang="en-GB" b="1" dirty="0" smtClean="0"/>
              <a:t>c) Review </a:t>
            </a:r>
            <a:r>
              <a:rPr lang="en-GB" b="1" dirty="0"/>
              <a:t>regulatory requirements and existing standards </a:t>
            </a:r>
            <a:endParaRPr lang="en-GB" b="1" dirty="0" smtClean="0"/>
          </a:p>
          <a:p>
            <a:pPr lvl="1"/>
            <a:r>
              <a:rPr lang="en-GB" dirty="0"/>
              <a:t>Become knowledgeable about applicable national and local laws and regulations, accreditation requirements, and standards on waste management, worker safety, environmental pollution, etc. </a:t>
            </a:r>
          </a:p>
          <a:p>
            <a:pPr lvl="1"/>
            <a:r>
              <a:rPr lang="en-GB" dirty="0"/>
              <a:t>Be aware of any applicable international, national and local laws and guidelines </a:t>
            </a:r>
          </a:p>
          <a:p>
            <a:pPr lvl="1"/>
            <a:r>
              <a:rPr lang="en-GB" dirty="0"/>
              <a:t>Be familiar with WHO policies and recommendations on WM and related issues such as infection control </a:t>
            </a:r>
            <a:endParaRPr lang="en-GB" dirty="0" smtClean="0"/>
          </a:p>
          <a:p>
            <a:pPr lvl="1"/>
            <a:endParaRPr lang="en-GB" dirty="0"/>
          </a:p>
          <a:p>
            <a:pPr marL="57150" indent="0">
              <a:buNone/>
            </a:pPr>
            <a:r>
              <a:rPr lang="en-GB" b="1" dirty="0" smtClean="0"/>
              <a:t>d</a:t>
            </a:r>
            <a:r>
              <a:rPr lang="en-GB" b="1" dirty="0"/>
              <a:t>) Establish the committee’s mission, goals and specific objectives</a:t>
            </a:r>
          </a:p>
          <a:p>
            <a:pPr marL="457200" lvl="1" indent="0">
              <a:buNone/>
            </a:pPr>
            <a:endParaRPr lang="en-GB" dirty="0" smtClean="0"/>
          </a:p>
        </p:txBody>
      </p:sp>
    </p:spTree>
    <p:extLst>
      <p:ext uri="{BB962C8B-B14F-4D97-AF65-F5344CB8AC3E}">
        <p14:creationId xmlns:p14="http://schemas.microsoft.com/office/powerpoint/2010/main" val="2416453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2154"/>
            <a:ext cx="8712968" cy="5665846"/>
          </a:xfrm>
        </p:spPr>
        <p:txBody>
          <a:bodyPr>
            <a:noAutofit/>
          </a:bodyPr>
          <a:lstStyle/>
          <a:p>
            <a:pPr lvl="0">
              <a:buNone/>
            </a:pPr>
            <a:r>
              <a:rPr lang="en-US" sz="2800" b="1" dirty="0" smtClean="0"/>
              <a:t>e) </a:t>
            </a:r>
            <a:r>
              <a:rPr lang="en-GB" sz="2800" b="1" dirty="0"/>
              <a:t>Establish the baseline </a:t>
            </a:r>
            <a:endParaRPr lang="en-GB" sz="2800" b="1" dirty="0" smtClean="0"/>
          </a:p>
          <a:p>
            <a:r>
              <a:rPr lang="en-GB" sz="2400" dirty="0" smtClean="0"/>
              <a:t>Develop </a:t>
            </a:r>
            <a:r>
              <a:rPr lang="en-GB" sz="2400" dirty="0"/>
              <a:t>detailed mapping of waste flows in the healthcare </a:t>
            </a:r>
            <a:r>
              <a:rPr lang="en-GB" sz="2400" dirty="0" smtClean="0"/>
              <a:t>facility</a:t>
            </a:r>
          </a:p>
          <a:p>
            <a:r>
              <a:rPr lang="en-GB" sz="2400" dirty="0" smtClean="0"/>
              <a:t>Conduct </a:t>
            </a:r>
            <a:r>
              <a:rPr lang="en-GB" sz="2400" dirty="0"/>
              <a:t>a waste </a:t>
            </a:r>
            <a:r>
              <a:rPr lang="en-GB" sz="2400" dirty="0" smtClean="0"/>
              <a:t>assessment, </a:t>
            </a:r>
            <a:r>
              <a:rPr lang="en-GB" sz="1800" dirty="0" smtClean="0"/>
              <a:t>Examples </a:t>
            </a:r>
            <a:r>
              <a:rPr lang="en-GB" sz="1800" dirty="0"/>
              <a:t>of data obtained during a healthcare waste assessment: </a:t>
            </a:r>
          </a:p>
          <a:p>
            <a:pPr lvl="2"/>
            <a:r>
              <a:rPr lang="en-GB" sz="1800" dirty="0" smtClean="0"/>
              <a:t>Basic </a:t>
            </a:r>
            <a:r>
              <a:rPr lang="en-GB" sz="1800" dirty="0"/>
              <a:t>facility </a:t>
            </a:r>
            <a:r>
              <a:rPr lang="en-GB" sz="1800" dirty="0" smtClean="0"/>
              <a:t>data </a:t>
            </a:r>
          </a:p>
          <a:p>
            <a:pPr lvl="2"/>
            <a:r>
              <a:rPr lang="en-GB" sz="1800" dirty="0" smtClean="0"/>
              <a:t>Information </a:t>
            </a:r>
            <a:r>
              <a:rPr lang="en-GB" sz="1800" dirty="0"/>
              <a:t>on waste management practices </a:t>
            </a:r>
            <a:endParaRPr lang="en-GB" sz="1400" dirty="0"/>
          </a:p>
          <a:p>
            <a:pPr lvl="2"/>
            <a:r>
              <a:rPr lang="en-GB" sz="1800" dirty="0" smtClean="0"/>
              <a:t>Waste </a:t>
            </a:r>
            <a:r>
              <a:rPr lang="en-GB" sz="1800" dirty="0"/>
              <a:t>generation (Waste generation rates per department, Breakdown of waste generation according to classification, Evaluation of the levels of segregation, Average waste generation rate (kilograms per day) and average bulk densities </a:t>
            </a:r>
            <a:endParaRPr lang="en-GB" sz="1400" dirty="0"/>
          </a:p>
          <a:p>
            <a:pPr lvl="2"/>
            <a:r>
              <a:rPr lang="en-GB" sz="1800" dirty="0" smtClean="0"/>
              <a:t>Inventory </a:t>
            </a:r>
            <a:r>
              <a:rPr lang="en-GB" sz="1800" dirty="0"/>
              <a:t>of containers, sizes and locations; collection frequency and routing </a:t>
            </a:r>
            <a:endParaRPr lang="en-GB" sz="1400" dirty="0"/>
          </a:p>
          <a:p>
            <a:pPr lvl="2"/>
            <a:r>
              <a:rPr lang="en-GB" sz="1800" dirty="0" smtClean="0"/>
              <a:t>Information </a:t>
            </a:r>
            <a:r>
              <a:rPr lang="en-GB" sz="1800" dirty="0"/>
              <a:t>on WM training </a:t>
            </a:r>
            <a:endParaRPr lang="en-GB" sz="1400" dirty="0"/>
          </a:p>
          <a:p>
            <a:pPr lvl="2"/>
            <a:r>
              <a:rPr lang="en-GB" sz="1800" dirty="0" smtClean="0"/>
              <a:t>Occupational </a:t>
            </a:r>
            <a:r>
              <a:rPr lang="en-GB" sz="1800" dirty="0"/>
              <a:t>safety data </a:t>
            </a:r>
            <a:endParaRPr lang="en-GB" sz="1400" dirty="0"/>
          </a:p>
          <a:p>
            <a:pPr lvl="2"/>
            <a:r>
              <a:rPr lang="en-GB" sz="1800" dirty="0" smtClean="0"/>
              <a:t>Cost </a:t>
            </a:r>
            <a:r>
              <a:rPr lang="en-GB" sz="1800" dirty="0"/>
              <a:t>data on WM </a:t>
            </a:r>
            <a:endParaRPr lang="en-GB" sz="1400" dirty="0"/>
          </a:p>
          <a:p>
            <a:pPr lvl="2"/>
            <a:r>
              <a:rPr lang="en-GB" sz="1800" dirty="0" smtClean="0"/>
              <a:t>Estimate </a:t>
            </a:r>
            <a:r>
              <a:rPr lang="en-GB" sz="1800" dirty="0"/>
              <a:t>of dioxin releases (for facilities using incinerators) and mercury usage </a:t>
            </a:r>
            <a:r>
              <a:rPr lang="en-GB" sz="1800" dirty="0" smtClean="0"/>
              <a:t>data</a:t>
            </a:r>
            <a:endParaRPr lang="en-GB" sz="1800" dirty="0"/>
          </a:p>
        </p:txBody>
      </p:sp>
      <p:sp>
        <p:nvSpPr>
          <p:cNvPr id="4" name="Title 1"/>
          <p:cNvSpPr>
            <a:spLocks noGrp="1"/>
          </p:cNvSpPr>
          <p:nvPr>
            <p:ph type="title"/>
          </p:nvPr>
        </p:nvSpPr>
        <p:spPr>
          <a:xfrm>
            <a:off x="493204" y="27856"/>
            <a:ext cx="8229600" cy="1143000"/>
          </a:xfrm>
        </p:spPr>
        <p:txBody>
          <a:bodyPr>
            <a:noAutofit/>
          </a:bodyPr>
          <a:lstStyle/>
          <a:p>
            <a:r>
              <a:rPr lang="en-GB" sz="3200" b="1" dirty="0"/>
              <a:t>Preparing for waste management Planning </a:t>
            </a:r>
            <a:endParaRPr lang="en-GB"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51856"/>
            <a:ext cx="8640960" cy="5706143"/>
          </a:xfrm>
        </p:spPr>
        <p:txBody>
          <a:bodyPr>
            <a:normAutofit/>
          </a:bodyPr>
          <a:lstStyle/>
          <a:p>
            <a:r>
              <a:rPr lang="en-GB" sz="2800" dirty="0"/>
              <a:t>A </a:t>
            </a:r>
            <a:r>
              <a:rPr lang="en-GB" sz="2800" dirty="0" smtClean="0"/>
              <a:t>baseline assessment provides </a:t>
            </a:r>
            <a:r>
              <a:rPr lang="en-GB" sz="2800" dirty="0"/>
              <a:t>information on the initial condition of the facility to: </a:t>
            </a:r>
            <a:endParaRPr lang="en-GB" sz="2800" dirty="0" smtClean="0"/>
          </a:p>
          <a:p>
            <a:pPr lvl="1"/>
            <a:r>
              <a:rPr lang="en-GB" sz="2400" dirty="0"/>
              <a:t>D</a:t>
            </a:r>
            <a:r>
              <a:rPr lang="en-GB" sz="2400" dirty="0" smtClean="0"/>
              <a:t>etermine </a:t>
            </a:r>
            <a:r>
              <a:rPr lang="en-GB" sz="2400" dirty="0"/>
              <a:t>what best practices and techniques should be introduced </a:t>
            </a:r>
            <a:endParaRPr lang="en-GB" sz="2400" dirty="0" smtClean="0"/>
          </a:p>
          <a:p>
            <a:pPr lvl="1"/>
            <a:r>
              <a:rPr lang="en-GB" sz="2400" dirty="0"/>
              <a:t>D</a:t>
            </a:r>
            <a:r>
              <a:rPr lang="en-GB" sz="2400" dirty="0" smtClean="0"/>
              <a:t>evelop </a:t>
            </a:r>
            <a:r>
              <a:rPr lang="en-GB" sz="2400" dirty="0"/>
              <a:t>and monitor performance indicators </a:t>
            </a:r>
            <a:endParaRPr lang="en-GB" sz="2400" dirty="0" smtClean="0"/>
          </a:p>
          <a:p>
            <a:pPr lvl="1"/>
            <a:r>
              <a:rPr lang="en-GB" sz="2400" dirty="0"/>
              <a:t>B</a:t>
            </a:r>
            <a:r>
              <a:rPr lang="en-GB" sz="2400" dirty="0" smtClean="0"/>
              <a:t>e </a:t>
            </a:r>
            <a:r>
              <a:rPr lang="en-GB" sz="2400" dirty="0"/>
              <a:t>used as the initial reference point </a:t>
            </a:r>
            <a:endParaRPr lang="en-GB" sz="2400" dirty="0" smtClean="0"/>
          </a:p>
          <a:p>
            <a:pPr lvl="1"/>
            <a:r>
              <a:rPr lang="en-GB" sz="2400" dirty="0"/>
              <a:t>B</a:t>
            </a:r>
            <a:r>
              <a:rPr lang="en-GB" sz="2400" dirty="0" smtClean="0"/>
              <a:t>e </a:t>
            </a:r>
            <a:r>
              <a:rPr lang="en-GB" sz="2400" dirty="0"/>
              <a:t>used as a starting point for future assessments </a:t>
            </a:r>
            <a:endParaRPr lang="en-GB" sz="2400" dirty="0" smtClean="0"/>
          </a:p>
          <a:p>
            <a:pPr lvl="1"/>
            <a:r>
              <a:rPr lang="en-GB" sz="2400" dirty="0"/>
              <a:t>B</a:t>
            </a:r>
            <a:r>
              <a:rPr lang="en-GB" sz="2400" dirty="0" smtClean="0"/>
              <a:t>e </a:t>
            </a:r>
            <a:r>
              <a:rPr lang="en-GB" sz="2400" dirty="0"/>
              <a:t>used as a basis for future evaluations </a:t>
            </a:r>
            <a:endParaRPr lang="en-GB" sz="2400" dirty="0" smtClean="0"/>
          </a:p>
          <a:p>
            <a:pPr lvl="1"/>
            <a:r>
              <a:rPr lang="en-GB" sz="2400" dirty="0"/>
              <a:t>C</a:t>
            </a:r>
            <a:r>
              <a:rPr lang="en-GB" sz="2400" dirty="0" smtClean="0"/>
              <a:t>ollect </a:t>
            </a:r>
            <a:r>
              <a:rPr lang="en-GB" sz="2400" dirty="0"/>
              <a:t>written and photographic documentation </a:t>
            </a:r>
            <a:endParaRPr lang="en-GB" sz="2400" dirty="0" smtClean="0"/>
          </a:p>
          <a:p>
            <a:pPr lvl="1"/>
            <a:r>
              <a:rPr lang="en-GB" sz="2400" dirty="0"/>
              <a:t>D</a:t>
            </a:r>
            <a:r>
              <a:rPr lang="en-GB" sz="2400" dirty="0" smtClean="0"/>
              <a:t>ecide </a:t>
            </a:r>
            <a:r>
              <a:rPr lang="en-GB" sz="2400" dirty="0"/>
              <a:t>what technologies should be used </a:t>
            </a:r>
            <a:endParaRPr lang="en-GB" sz="2400" dirty="0" smtClean="0"/>
          </a:p>
          <a:p>
            <a:pPr lvl="1"/>
            <a:r>
              <a:rPr lang="en-GB" sz="2400" dirty="0"/>
              <a:t>D</a:t>
            </a:r>
            <a:r>
              <a:rPr lang="en-GB" sz="2400" dirty="0" smtClean="0"/>
              <a:t>ecide </a:t>
            </a:r>
            <a:r>
              <a:rPr lang="en-GB" sz="2400" dirty="0"/>
              <a:t>what waste storage and treatment capacity is needed</a:t>
            </a:r>
          </a:p>
          <a:p>
            <a:endParaRPr lang="en-GB" sz="2800" dirty="0"/>
          </a:p>
        </p:txBody>
      </p:sp>
      <p:sp>
        <p:nvSpPr>
          <p:cNvPr id="4" name="Title 1"/>
          <p:cNvSpPr>
            <a:spLocks noGrp="1"/>
          </p:cNvSpPr>
          <p:nvPr>
            <p:ph type="title"/>
          </p:nvPr>
        </p:nvSpPr>
        <p:spPr>
          <a:xfrm>
            <a:off x="457200" y="8857"/>
            <a:ext cx="8229600" cy="1143000"/>
          </a:xfrm>
        </p:spPr>
        <p:txBody>
          <a:bodyPr>
            <a:noAutofit/>
          </a:bodyPr>
          <a:lstStyle/>
          <a:p>
            <a:r>
              <a:rPr lang="en-GB" sz="3200" b="1" dirty="0"/>
              <a:t>Preparing for waste management Planning </a:t>
            </a:r>
            <a:endParaRPr lang="en-GB"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t>Introduction</a:t>
            </a:r>
            <a:endParaRPr lang="en-GB" sz="3200" b="1" dirty="0"/>
          </a:p>
        </p:txBody>
      </p:sp>
      <p:sp>
        <p:nvSpPr>
          <p:cNvPr id="3" name="Content Placeholder 2"/>
          <p:cNvSpPr>
            <a:spLocks noGrp="1"/>
          </p:cNvSpPr>
          <p:nvPr>
            <p:ph idx="1"/>
          </p:nvPr>
        </p:nvSpPr>
        <p:spPr>
          <a:xfrm>
            <a:off x="179512" y="1417638"/>
            <a:ext cx="8712968" cy="5257800"/>
          </a:xfrm>
        </p:spPr>
        <p:txBody>
          <a:bodyPr>
            <a:normAutofit/>
          </a:bodyPr>
          <a:lstStyle/>
          <a:p>
            <a:pPr marL="514350" indent="-457200"/>
            <a:r>
              <a:rPr lang="en-GB" dirty="0" smtClean="0"/>
              <a:t>The </a:t>
            </a:r>
            <a:r>
              <a:rPr lang="en-GB" i="1" dirty="0"/>
              <a:t>right investment </a:t>
            </a:r>
            <a:r>
              <a:rPr lang="en-GB" dirty="0"/>
              <a:t>of </a:t>
            </a:r>
            <a:r>
              <a:rPr lang="en-GB" i="1" dirty="0" smtClean="0"/>
              <a:t>resources</a:t>
            </a:r>
            <a:r>
              <a:rPr lang="en-GB" dirty="0" smtClean="0"/>
              <a:t> results </a:t>
            </a:r>
            <a:r>
              <a:rPr lang="en-GB" dirty="0"/>
              <a:t>in a substantive </a:t>
            </a:r>
            <a:r>
              <a:rPr lang="en-GB" i="1" dirty="0"/>
              <a:t>reduction of disease </a:t>
            </a:r>
            <a:r>
              <a:rPr lang="en-GB" dirty="0"/>
              <a:t>and corresponding </a:t>
            </a:r>
            <a:r>
              <a:rPr lang="en-GB" i="1" dirty="0"/>
              <a:t>savings</a:t>
            </a:r>
            <a:r>
              <a:rPr lang="en-GB" dirty="0"/>
              <a:t> in health </a:t>
            </a:r>
            <a:r>
              <a:rPr lang="en-GB" dirty="0" smtClean="0"/>
              <a:t>expenditures</a:t>
            </a:r>
          </a:p>
          <a:p>
            <a:pPr marL="514350" indent="-457200"/>
            <a:endParaRPr lang="en-GB" dirty="0"/>
          </a:p>
          <a:p>
            <a:pPr marL="514350" indent="-457200"/>
            <a:r>
              <a:rPr lang="en-GB" dirty="0" smtClean="0"/>
              <a:t>Effective </a:t>
            </a:r>
            <a:r>
              <a:rPr lang="en-GB" dirty="0"/>
              <a:t>management of health care waste depends on:</a:t>
            </a:r>
          </a:p>
          <a:p>
            <a:pPr lvl="2"/>
            <a:r>
              <a:rPr lang="en-GB" dirty="0"/>
              <a:t>G</a:t>
            </a:r>
            <a:r>
              <a:rPr lang="en-GB" dirty="0" smtClean="0"/>
              <a:t>ood </a:t>
            </a:r>
            <a:r>
              <a:rPr lang="en-GB" dirty="0"/>
              <a:t>administration and organization </a:t>
            </a:r>
          </a:p>
          <a:p>
            <a:pPr lvl="2"/>
            <a:r>
              <a:rPr lang="en-GB" dirty="0"/>
              <a:t>A</a:t>
            </a:r>
            <a:r>
              <a:rPr lang="en-GB" dirty="0" smtClean="0"/>
              <a:t>dequate </a:t>
            </a:r>
            <a:r>
              <a:rPr lang="en-GB" dirty="0"/>
              <a:t>legislation and financing </a:t>
            </a:r>
          </a:p>
          <a:p>
            <a:pPr lvl="2"/>
            <a:r>
              <a:rPr lang="en-GB" dirty="0"/>
              <a:t>A</a:t>
            </a:r>
            <a:r>
              <a:rPr lang="en-GB" dirty="0" smtClean="0"/>
              <a:t>ctive </a:t>
            </a:r>
            <a:r>
              <a:rPr lang="en-GB" dirty="0"/>
              <a:t>participation by trained and informed staff</a:t>
            </a:r>
          </a:p>
          <a:p>
            <a:pPr lvl="2"/>
            <a:r>
              <a:rPr lang="en-GB" dirty="0"/>
              <a:t>Monitoring and continuous improvement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044" y="22109"/>
            <a:ext cx="8229600" cy="1143000"/>
          </a:xfrm>
        </p:spPr>
        <p:txBody>
          <a:bodyPr>
            <a:noAutofit/>
          </a:bodyPr>
          <a:lstStyle/>
          <a:p>
            <a:pPr algn="l"/>
            <a:r>
              <a:rPr lang="en-GB" sz="4000" b="1" dirty="0"/>
              <a:t>Steps for Developing a WM Plan </a:t>
            </a:r>
            <a:endParaRPr lang="en-GB" sz="4000" dirty="0"/>
          </a:p>
        </p:txBody>
      </p:sp>
      <p:sp>
        <p:nvSpPr>
          <p:cNvPr id="3" name="Content Placeholder 2"/>
          <p:cNvSpPr>
            <a:spLocks noGrp="1"/>
          </p:cNvSpPr>
          <p:nvPr>
            <p:ph idx="1"/>
          </p:nvPr>
        </p:nvSpPr>
        <p:spPr>
          <a:xfrm>
            <a:off x="179512" y="1165108"/>
            <a:ext cx="8784976" cy="5692891"/>
          </a:xfrm>
        </p:spPr>
        <p:txBody>
          <a:bodyPr>
            <a:normAutofit/>
          </a:bodyPr>
          <a:lstStyle/>
          <a:p>
            <a:pPr marL="514350" lvl="0" indent="-514350">
              <a:buFont typeface="+mj-lt"/>
              <a:buAutoNum type="alphaLcParenR"/>
            </a:pPr>
            <a:r>
              <a:rPr lang="en-GB" sz="2800" dirty="0"/>
              <a:t>Review the </a:t>
            </a:r>
            <a:r>
              <a:rPr lang="en-GB" sz="2800" dirty="0" smtClean="0"/>
              <a:t>baseline assessment </a:t>
            </a:r>
            <a:r>
              <a:rPr lang="en-GB" sz="2800" dirty="0"/>
              <a:t>data </a:t>
            </a:r>
            <a:endParaRPr lang="en-GB" sz="2800" dirty="0" smtClean="0"/>
          </a:p>
          <a:p>
            <a:pPr marL="514350" lvl="0" indent="-514350">
              <a:buFont typeface="+mj-lt"/>
              <a:buAutoNum type="alphaLcParenR"/>
            </a:pPr>
            <a:endParaRPr lang="en-GB" sz="2800" dirty="0"/>
          </a:p>
          <a:p>
            <a:pPr marL="514350" lvl="0" indent="-514350">
              <a:buFont typeface="+mj-lt"/>
              <a:buAutoNum type="alphaLcParenR"/>
            </a:pPr>
            <a:r>
              <a:rPr lang="en-GB" sz="2800" dirty="0"/>
              <a:t>Identify problems in WM </a:t>
            </a:r>
            <a:r>
              <a:rPr lang="en-GB" sz="2800" dirty="0" smtClean="0"/>
              <a:t>practices</a:t>
            </a:r>
          </a:p>
          <a:p>
            <a:pPr lvl="1">
              <a:buFont typeface="Arial" panose="020B0604020202020204" pitchFamily="34" charset="0"/>
              <a:buChar char="•"/>
            </a:pPr>
            <a:r>
              <a:rPr lang="en-GB" sz="2400" dirty="0" smtClean="0"/>
              <a:t>Consider </a:t>
            </a:r>
            <a:r>
              <a:rPr lang="en-GB" sz="2400" dirty="0"/>
              <a:t>practices in training, segregation, handling of sharps, waste collection, transport, storage, cleaning of bins and storage areas, spill response, etc.</a:t>
            </a:r>
            <a:r>
              <a:rPr lang="en-GB" sz="2400" dirty="0" smtClean="0"/>
              <a:t> </a:t>
            </a:r>
          </a:p>
          <a:p>
            <a:pPr lvl="1">
              <a:buFont typeface="Arial" panose="020B0604020202020204" pitchFamily="34" charset="0"/>
              <a:buChar char="•"/>
            </a:pPr>
            <a:endParaRPr lang="en-GB" sz="2400" dirty="0" smtClean="0"/>
          </a:p>
          <a:p>
            <a:pPr marL="514350" lvl="0" indent="-514350">
              <a:buFont typeface="+mj-lt"/>
              <a:buAutoNum type="alphaLcParenR"/>
            </a:pPr>
            <a:r>
              <a:rPr lang="en-GB" sz="2800" dirty="0"/>
              <a:t>Identify problems in WM </a:t>
            </a:r>
            <a:r>
              <a:rPr lang="en-GB" sz="2800" dirty="0" smtClean="0"/>
              <a:t>equipment</a:t>
            </a:r>
          </a:p>
          <a:p>
            <a:pPr lvl="1">
              <a:buFont typeface="Arial" panose="020B0604020202020204" pitchFamily="34" charset="0"/>
              <a:buChar char="•"/>
            </a:pPr>
            <a:r>
              <a:rPr lang="en-GB" sz="2400" dirty="0" smtClean="0"/>
              <a:t>Consider </a:t>
            </a:r>
            <a:r>
              <a:rPr lang="en-GB" sz="2400" dirty="0"/>
              <a:t>the size, quantity and quality of bins, sharps containers, and carts; container </a:t>
            </a:r>
            <a:r>
              <a:rPr lang="en-GB" sz="2400" dirty="0" smtClean="0"/>
              <a:t>colours </a:t>
            </a:r>
            <a:r>
              <a:rPr lang="en-GB" sz="2400" dirty="0"/>
              <a:t>and markings; treatment technology; availability and condition of PPE; transport vehicles; etc.</a:t>
            </a:r>
          </a:p>
          <a:p>
            <a:pPr marL="1314450" lvl="2" indent="-514350"/>
            <a:endParaRPr lang="en-GB" sz="2000" dirty="0"/>
          </a:p>
          <a:p>
            <a:pPr marL="514350" indent="-514350"/>
            <a:endParaRPr lang="en-GB" sz="2800" dirty="0"/>
          </a:p>
          <a:p>
            <a:pPr marL="514350" indent="-514350">
              <a:buFont typeface="+mj-lt"/>
              <a:buAutoNum type="alphaLcParenR"/>
            </a:pPr>
            <a:endParaRPr lang="en-GB"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044" y="22109"/>
            <a:ext cx="8229600" cy="1143000"/>
          </a:xfrm>
        </p:spPr>
        <p:txBody>
          <a:bodyPr>
            <a:noAutofit/>
          </a:bodyPr>
          <a:lstStyle/>
          <a:p>
            <a:pPr algn="l"/>
            <a:r>
              <a:rPr lang="en-GB" sz="4000" b="1" dirty="0"/>
              <a:t>Steps for Developing a WM Plan </a:t>
            </a:r>
            <a:endParaRPr lang="en-GB" sz="4000" dirty="0"/>
          </a:p>
        </p:txBody>
      </p:sp>
      <p:sp>
        <p:nvSpPr>
          <p:cNvPr id="3" name="Content Placeholder 2"/>
          <p:cNvSpPr>
            <a:spLocks noGrp="1"/>
          </p:cNvSpPr>
          <p:nvPr>
            <p:ph idx="1"/>
          </p:nvPr>
        </p:nvSpPr>
        <p:spPr>
          <a:xfrm>
            <a:off x="179512" y="1165108"/>
            <a:ext cx="8784976" cy="5692891"/>
          </a:xfrm>
        </p:spPr>
        <p:txBody>
          <a:bodyPr>
            <a:normAutofit lnSpcReduction="10000"/>
          </a:bodyPr>
          <a:lstStyle/>
          <a:p>
            <a:pPr marL="0" lvl="0" indent="0">
              <a:buNone/>
            </a:pPr>
            <a:r>
              <a:rPr lang="en-GB" dirty="0" smtClean="0"/>
              <a:t>d) Prioritize </a:t>
            </a:r>
            <a:r>
              <a:rPr lang="en-GB" dirty="0"/>
              <a:t>issues and targets for improvement </a:t>
            </a:r>
            <a:endParaRPr lang="en-GB" dirty="0" smtClean="0"/>
          </a:p>
          <a:p>
            <a:pPr lvl="1">
              <a:buFont typeface="Arial" panose="020B0604020202020204" pitchFamily="34" charset="0"/>
              <a:buChar char="•"/>
            </a:pPr>
            <a:r>
              <a:rPr lang="en-GB" dirty="0" smtClean="0"/>
              <a:t>Priorities </a:t>
            </a:r>
            <a:r>
              <a:rPr lang="en-GB" dirty="0"/>
              <a:t>should be based on stated goals and </a:t>
            </a:r>
            <a:r>
              <a:rPr lang="en-GB" dirty="0" smtClean="0"/>
              <a:t>objectives.</a:t>
            </a:r>
          </a:p>
          <a:p>
            <a:pPr lvl="1">
              <a:buFont typeface="Arial" panose="020B0604020202020204" pitchFamily="34" charset="0"/>
              <a:buChar char="•"/>
            </a:pPr>
            <a:r>
              <a:rPr lang="en-GB" dirty="0" smtClean="0"/>
              <a:t>Management </a:t>
            </a:r>
            <a:r>
              <a:rPr lang="en-GB" dirty="0"/>
              <a:t>of sharps, blood &amp; body fluids, and lab culture waste is generally a high priority. </a:t>
            </a:r>
            <a:endParaRPr lang="en-GB" sz="1600" dirty="0"/>
          </a:p>
          <a:p>
            <a:pPr lvl="1">
              <a:buFont typeface="Arial" panose="020B0604020202020204" pitchFamily="34" charset="0"/>
              <a:buChar char="•"/>
            </a:pPr>
            <a:r>
              <a:rPr lang="en-GB" dirty="0" smtClean="0"/>
              <a:t>Worker </a:t>
            </a:r>
            <a:r>
              <a:rPr lang="en-GB" dirty="0"/>
              <a:t>protection and waste minimization are also important priorities.</a:t>
            </a:r>
            <a:endParaRPr lang="en-GB" sz="1600" dirty="0"/>
          </a:p>
          <a:p>
            <a:pPr marL="1314450" lvl="2" indent="-514350"/>
            <a:endParaRPr lang="en-GB" dirty="0"/>
          </a:p>
          <a:p>
            <a:pPr lvl="0">
              <a:buNone/>
            </a:pPr>
            <a:r>
              <a:rPr lang="en-GB" dirty="0" smtClean="0"/>
              <a:t>e) Establish </a:t>
            </a:r>
            <a:r>
              <a:rPr lang="en-GB" dirty="0"/>
              <a:t>proper WM practices </a:t>
            </a:r>
          </a:p>
          <a:p>
            <a:pPr lvl="1"/>
            <a:r>
              <a:rPr lang="en-GB" dirty="0"/>
              <a:t>Develop a set of written procedures based on existing regulations, WHO guidelines and international standards for best practices </a:t>
            </a:r>
          </a:p>
          <a:p>
            <a:pPr marL="514350" indent="-514350"/>
            <a:endParaRPr lang="en-GB" dirty="0"/>
          </a:p>
          <a:p>
            <a:pPr marL="514350" indent="-514350">
              <a:buFont typeface="+mj-lt"/>
              <a:buAutoNum type="alphaLcParenR"/>
            </a:pPr>
            <a:endParaRPr lang="en-GB" dirty="0"/>
          </a:p>
        </p:txBody>
      </p:sp>
    </p:spTree>
    <p:extLst>
      <p:ext uri="{BB962C8B-B14F-4D97-AF65-F5344CB8AC3E}">
        <p14:creationId xmlns:p14="http://schemas.microsoft.com/office/powerpoint/2010/main" val="3233382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800" dirty="0" smtClean="0"/>
              <a:t>f) </a:t>
            </a:r>
            <a:r>
              <a:rPr lang="en-GB" sz="2800" dirty="0" smtClean="0"/>
              <a:t>Review </a:t>
            </a:r>
            <a:r>
              <a:rPr lang="en-GB" sz="2800" dirty="0"/>
              <a:t>technology options, conduct technical and economic evaluations, and select technologies </a:t>
            </a:r>
            <a:endParaRPr lang="en-US" sz="2800" dirty="0" smtClean="0"/>
          </a:p>
          <a:p>
            <a:pPr lvl="1"/>
            <a:r>
              <a:rPr lang="en-GB" sz="2400" dirty="0" smtClean="0"/>
              <a:t>A </a:t>
            </a:r>
            <a:r>
              <a:rPr lang="en-GB" sz="2400" dirty="0"/>
              <a:t>technical evaluation determines if a proposed option meets minimum standards and will work for the specific application. </a:t>
            </a:r>
          </a:p>
          <a:p>
            <a:pPr lvl="1"/>
            <a:r>
              <a:rPr lang="en-GB" sz="2400" dirty="0"/>
              <a:t>An economic evaluation looks at investment and operating costs of proposed equipment and determines the most cost-effective option</a:t>
            </a:r>
          </a:p>
          <a:p>
            <a:pPr>
              <a:buNone/>
            </a:pPr>
            <a:endParaRPr lang="en-GB" sz="2800" dirty="0"/>
          </a:p>
        </p:txBody>
      </p:sp>
      <p:sp>
        <p:nvSpPr>
          <p:cNvPr id="4" name="Title 1"/>
          <p:cNvSpPr>
            <a:spLocks noGrp="1"/>
          </p:cNvSpPr>
          <p:nvPr>
            <p:ph type="title"/>
          </p:nvPr>
        </p:nvSpPr>
        <p:spPr/>
        <p:txBody>
          <a:bodyPr>
            <a:noAutofit/>
          </a:bodyPr>
          <a:lstStyle/>
          <a:p>
            <a:pPr algn="l"/>
            <a:r>
              <a:rPr lang="en-GB" sz="4000" b="1" dirty="0"/>
              <a:t>Steps for Developing a WM Plan </a:t>
            </a:r>
            <a:endParaRPr lang="en-GB" sz="4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25144"/>
          </a:xfrm>
        </p:spPr>
        <p:txBody>
          <a:bodyPr>
            <a:normAutofit fontScale="77500" lnSpcReduction="20000"/>
          </a:bodyPr>
          <a:lstStyle/>
          <a:p>
            <a:pPr lvl="0">
              <a:buNone/>
            </a:pPr>
            <a:r>
              <a:rPr lang="en-US" dirty="0"/>
              <a:t>g</a:t>
            </a:r>
            <a:r>
              <a:rPr lang="en-US" dirty="0" smtClean="0"/>
              <a:t>)</a:t>
            </a:r>
            <a:r>
              <a:rPr lang="en-GB" b="1" dirty="0" smtClean="0"/>
              <a:t> </a:t>
            </a:r>
            <a:r>
              <a:rPr lang="en-GB" dirty="0"/>
              <a:t>Employ a participatory approach to HCWM planning </a:t>
            </a:r>
            <a:endParaRPr lang="en-GB" dirty="0" smtClean="0"/>
          </a:p>
          <a:p>
            <a:pPr lvl="1"/>
            <a:r>
              <a:rPr lang="en-GB" dirty="0"/>
              <a:t>Organize consultation meetings with </a:t>
            </a:r>
            <a:r>
              <a:rPr lang="en-GB" dirty="0" smtClean="0"/>
              <a:t>staff </a:t>
            </a:r>
            <a:r>
              <a:rPr lang="en-GB" dirty="0"/>
              <a:t>of each department and other stakeholders (waste workers, cleaners, outside waste collectors, municipal officials, etc.) </a:t>
            </a:r>
            <a:endParaRPr lang="en-GB" sz="2400" dirty="0"/>
          </a:p>
          <a:p>
            <a:pPr lvl="1"/>
            <a:r>
              <a:rPr lang="en-GB" dirty="0"/>
              <a:t>Raise awareness about </a:t>
            </a:r>
            <a:r>
              <a:rPr lang="en-GB" dirty="0" smtClean="0"/>
              <a:t>need </a:t>
            </a:r>
            <a:r>
              <a:rPr lang="en-GB" dirty="0"/>
              <a:t>for good HCWM and generate interest and participation in the planning process </a:t>
            </a:r>
            <a:endParaRPr lang="en-GB" sz="2400" dirty="0"/>
          </a:p>
          <a:p>
            <a:pPr lvl="1"/>
            <a:r>
              <a:rPr lang="en-GB" dirty="0"/>
              <a:t>Ask for their input on proposed new practices and technologies </a:t>
            </a:r>
            <a:endParaRPr lang="en-GB" sz="2400" dirty="0"/>
          </a:p>
          <a:p>
            <a:pPr lvl="1"/>
            <a:r>
              <a:rPr lang="en-GB" dirty="0"/>
              <a:t>Obtain information on </a:t>
            </a:r>
            <a:r>
              <a:rPr lang="en-GB" dirty="0" smtClean="0"/>
              <a:t>steps</a:t>
            </a:r>
            <a:r>
              <a:rPr lang="en-GB" dirty="0"/>
              <a:t>, resources and time needed to transition to the proposed waste management system </a:t>
            </a:r>
            <a:endParaRPr lang="en-GB" sz="2400" dirty="0"/>
          </a:p>
          <a:p>
            <a:pPr lvl="1"/>
            <a:r>
              <a:rPr lang="en-GB" dirty="0"/>
              <a:t>Identify potential environmental champions and members of a HCWM organization from among the staff of each </a:t>
            </a:r>
            <a:r>
              <a:rPr lang="en-GB" dirty="0" smtClean="0"/>
              <a:t>department</a:t>
            </a:r>
          </a:p>
          <a:p>
            <a:pPr lvl="1"/>
            <a:endParaRPr lang="en-GB" dirty="0" smtClean="0"/>
          </a:p>
          <a:p>
            <a:pPr marL="57150" indent="0">
              <a:buNone/>
            </a:pPr>
            <a:r>
              <a:rPr lang="en-GB" dirty="0" smtClean="0"/>
              <a:t>h) Draft the HCWM plan</a:t>
            </a:r>
            <a:endParaRPr lang="en-GB" dirty="0"/>
          </a:p>
        </p:txBody>
      </p:sp>
      <p:sp>
        <p:nvSpPr>
          <p:cNvPr id="4" name="Title 1"/>
          <p:cNvSpPr>
            <a:spLocks noGrp="1"/>
          </p:cNvSpPr>
          <p:nvPr>
            <p:ph type="title"/>
          </p:nvPr>
        </p:nvSpPr>
        <p:spPr/>
        <p:txBody>
          <a:bodyPr>
            <a:noAutofit/>
          </a:bodyPr>
          <a:lstStyle/>
          <a:p>
            <a:pPr algn="l"/>
            <a:r>
              <a:rPr lang="en-GB" sz="4000" b="1" dirty="0"/>
              <a:t>Steps for Developing a WM Plan </a:t>
            </a:r>
            <a:endParaRPr lang="en-GB" sz="4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69160"/>
          </a:xfrm>
        </p:spPr>
        <p:txBody>
          <a:bodyPr>
            <a:normAutofit fontScale="77500" lnSpcReduction="20000"/>
          </a:bodyPr>
          <a:lstStyle/>
          <a:p>
            <a:pPr marL="514350" indent="-457200"/>
            <a:r>
              <a:rPr lang="en-GB" dirty="0" smtClean="0"/>
              <a:t>State the rationale </a:t>
            </a:r>
            <a:r>
              <a:rPr lang="en-GB" dirty="0"/>
              <a:t>for HCWM </a:t>
            </a:r>
          </a:p>
          <a:p>
            <a:pPr marL="514350" indent="-457200"/>
            <a:r>
              <a:rPr lang="en-GB" dirty="0" smtClean="0"/>
              <a:t>Review </a:t>
            </a:r>
            <a:r>
              <a:rPr lang="en-GB" dirty="0"/>
              <a:t>of the present situation and data from the waste assessment </a:t>
            </a:r>
          </a:p>
          <a:p>
            <a:pPr marL="514350" indent="-457200"/>
            <a:r>
              <a:rPr lang="en-GB" dirty="0" smtClean="0"/>
              <a:t>HCWM organization;</a:t>
            </a:r>
            <a:endParaRPr lang="en-GB" dirty="0"/>
          </a:p>
          <a:p>
            <a:pPr lvl="1"/>
            <a:r>
              <a:rPr lang="en-GB" dirty="0"/>
              <a:t>Organizational structure </a:t>
            </a:r>
          </a:p>
          <a:p>
            <a:pPr lvl="1"/>
            <a:r>
              <a:rPr lang="en-GB" dirty="0"/>
              <a:t>Roles and responsibilities of managers and staff </a:t>
            </a:r>
          </a:p>
          <a:p>
            <a:pPr lvl="1"/>
            <a:r>
              <a:rPr lang="en-GB" dirty="0"/>
              <a:t>Linkages with infection control, safety, quality and other committees</a:t>
            </a:r>
          </a:p>
          <a:p>
            <a:r>
              <a:rPr lang="en-GB" dirty="0" smtClean="0"/>
              <a:t>Describe </a:t>
            </a:r>
            <a:r>
              <a:rPr lang="en-GB" dirty="0"/>
              <a:t>new </a:t>
            </a:r>
            <a:r>
              <a:rPr lang="en-GB" dirty="0" smtClean="0"/>
              <a:t>practices</a:t>
            </a:r>
            <a:r>
              <a:rPr lang="en-GB" dirty="0"/>
              <a:t>;</a:t>
            </a:r>
            <a:r>
              <a:rPr lang="en-GB" dirty="0" smtClean="0"/>
              <a:t> </a:t>
            </a:r>
            <a:endParaRPr lang="en-GB" sz="2800" dirty="0"/>
          </a:p>
          <a:p>
            <a:pPr lvl="1"/>
            <a:r>
              <a:rPr lang="en-GB" dirty="0"/>
              <a:t>Flowchart for waste segregation </a:t>
            </a:r>
            <a:endParaRPr lang="en-GB" sz="2400" dirty="0"/>
          </a:p>
          <a:p>
            <a:pPr lvl="1"/>
            <a:r>
              <a:rPr lang="en-GB" dirty="0"/>
              <a:t>Procedures for handling, storage, transport, etc. </a:t>
            </a:r>
            <a:endParaRPr lang="en-GB" sz="2400" dirty="0"/>
          </a:p>
          <a:p>
            <a:pPr lvl="1"/>
            <a:r>
              <a:rPr lang="en-GB" dirty="0"/>
              <a:t>Monitoring procedures for segregation of waste categories and their destinations </a:t>
            </a:r>
            <a:endParaRPr lang="en-GB" sz="2400" dirty="0"/>
          </a:p>
          <a:p>
            <a:pPr lvl="1"/>
            <a:r>
              <a:rPr lang="en-GB" dirty="0"/>
              <a:t>Emergency </a:t>
            </a:r>
            <a:r>
              <a:rPr lang="en-GB" dirty="0" smtClean="0"/>
              <a:t>procedures</a:t>
            </a:r>
            <a:endParaRPr lang="en-GB" sz="2400" dirty="0"/>
          </a:p>
        </p:txBody>
      </p:sp>
      <p:sp>
        <p:nvSpPr>
          <p:cNvPr id="4" name="Title 1"/>
          <p:cNvSpPr>
            <a:spLocks noGrp="1"/>
          </p:cNvSpPr>
          <p:nvPr>
            <p:ph type="title"/>
          </p:nvPr>
        </p:nvSpPr>
        <p:spPr/>
        <p:txBody>
          <a:bodyPr>
            <a:noAutofit/>
          </a:bodyPr>
          <a:lstStyle/>
          <a:p>
            <a:pPr algn="l"/>
            <a:r>
              <a:rPr lang="en-GB" sz="4000" b="1" dirty="0" smtClean="0"/>
              <a:t>Contents of the HCWM </a:t>
            </a:r>
            <a:r>
              <a:rPr lang="en-GB" sz="4000" b="1" dirty="0"/>
              <a:t>Plan </a:t>
            </a:r>
            <a:endParaRPr lang="en-GB" sz="4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69160"/>
          </a:xfrm>
        </p:spPr>
        <p:txBody>
          <a:bodyPr>
            <a:normAutofit fontScale="92500" lnSpcReduction="20000"/>
          </a:bodyPr>
          <a:lstStyle/>
          <a:p>
            <a:r>
              <a:rPr lang="en-GB" dirty="0" smtClean="0"/>
              <a:t>Describe new technologies</a:t>
            </a:r>
            <a:r>
              <a:rPr lang="en-GB" dirty="0"/>
              <a:t>;</a:t>
            </a:r>
            <a:r>
              <a:rPr lang="en-GB" dirty="0" smtClean="0"/>
              <a:t> </a:t>
            </a:r>
            <a:endParaRPr lang="en-GB" sz="2800" dirty="0"/>
          </a:p>
          <a:p>
            <a:pPr lvl="1"/>
            <a:r>
              <a:rPr lang="en-GB" dirty="0" smtClean="0"/>
              <a:t>Drawings </a:t>
            </a:r>
            <a:r>
              <a:rPr lang="en-GB" dirty="0"/>
              <a:t>showing locations of containers, storage areas, and collection routes/timetable </a:t>
            </a:r>
            <a:endParaRPr lang="en-GB" sz="2400" dirty="0"/>
          </a:p>
          <a:p>
            <a:pPr lvl="1"/>
            <a:r>
              <a:rPr lang="en-GB" dirty="0" smtClean="0"/>
              <a:t>Design </a:t>
            </a:r>
            <a:r>
              <a:rPr lang="en-GB" dirty="0"/>
              <a:t>specifications (types of bags, bins, trolleys, sharps containers, etc.) </a:t>
            </a:r>
            <a:endParaRPr lang="en-GB" sz="2400" dirty="0"/>
          </a:p>
          <a:p>
            <a:pPr lvl="1"/>
            <a:r>
              <a:rPr lang="en-GB" dirty="0" smtClean="0"/>
              <a:t>Information </a:t>
            </a:r>
            <a:r>
              <a:rPr lang="en-GB" dirty="0"/>
              <a:t>on the treatment technology and preventive maintenance schedules </a:t>
            </a:r>
            <a:endParaRPr lang="en-GB" sz="2400" dirty="0"/>
          </a:p>
          <a:p>
            <a:pPr lvl="1"/>
            <a:r>
              <a:rPr lang="en-GB" dirty="0" smtClean="0"/>
              <a:t>Material </a:t>
            </a:r>
            <a:r>
              <a:rPr lang="en-GB" dirty="0"/>
              <a:t>and human resources required by the technologies (numbers needed, number of personnel needed)</a:t>
            </a:r>
            <a:endParaRPr lang="en-GB" sz="2400" dirty="0"/>
          </a:p>
          <a:p>
            <a:r>
              <a:rPr lang="en-GB" dirty="0"/>
              <a:t>Describe plan for waste minimization </a:t>
            </a:r>
            <a:endParaRPr lang="en-GB" sz="2800" dirty="0"/>
          </a:p>
          <a:p>
            <a:pPr lvl="1"/>
            <a:r>
              <a:rPr lang="en-GB" dirty="0" smtClean="0"/>
              <a:t>Waste prevention, Source reduction, Reuse, Recycling, Composting, </a:t>
            </a:r>
            <a:r>
              <a:rPr lang="en-GB" dirty="0" err="1" smtClean="0"/>
              <a:t>Biodigestion</a:t>
            </a:r>
            <a:r>
              <a:rPr lang="en-GB" dirty="0" smtClean="0"/>
              <a:t>, Energy recovery</a:t>
            </a:r>
            <a:endParaRPr lang="en-GB" sz="2400" dirty="0"/>
          </a:p>
        </p:txBody>
      </p:sp>
      <p:sp>
        <p:nvSpPr>
          <p:cNvPr id="4" name="Title 1"/>
          <p:cNvSpPr>
            <a:spLocks noGrp="1"/>
          </p:cNvSpPr>
          <p:nvPr>
            <p:ph type="title"/>
          </p:nvPr>
        </p:nvSpPr>
        <p:spPr/>
        <p:txBody>
          <a:bodyPr>
            <a:noAutofit/>
          </a:bodyPr>
          <a:lstStyle/>
          <a:p>
            <a:pPr algn="l"/>
            <a:r>
              <a:rPr lang="en-GB" sz="4000" b="1" dirty="0"/>
              <a:t>Contents of the HCWM Plan </a:t>
            </a:r>
            <a:endParaRPr lang="en-GB" sz="4000" dirty="0"/>
          </a:p>
        </p:txBody>
      </p:sp>
    </p:spTree>
    <p:extLst>
      <p:ext uri="{BB962C8B-B14F-4D97-AF65-F5344CB8AC3E}">
        <p14:creationId xmlns:p14="http://schemas.microsoft.com/office/powerpoint/2010/main" val="1476572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82" y="1143000"/>
            <a:ext cx="8746098" cy="5257800"/>
          </a:xfrm>
        </p:spPr>
        <p:txBody>
          <a:bodyPr>
            <a:normAutofit/>
          </a:bodyPr>
          <a:lstStyle/>
          <a:p>
            <a:r>
              <a:rPr lang="en-GB" dirty="0" smtClean="0"/>
              <a:t>Training </a:t>
            </a:r>
            <a:r>
              <a:rPr lang="en-GB" dirty="0"/>
              <a:t>plan </a:t>
            </a:r>
            <a:endParaRPr lang="en-GB" sz="2800" dirty="0"/>
          </a:p>
          <a:p>
            <a:pPr lvl="1"/>
            <a:r>
              <a:rPr lang="en-GB" dirty="0"/>
              <a:t>Mandatory requirements, course topics, refresher training, documentation/certification, evaluation </a:t>
            </a:r>
            <a:endParaRPr lang="en-GB" sz="2400" dirty="0"/>
          </a:p>
          <a:p>
            <a:r>
              <a:rPr lang="en-GB" dirty="0"/>
              <a:t>Worker health &amp; safety plan </a:t>
            </a:r>
            <a:endParaRPr lang="en-GB" sz="2800" dirty="0"/>
          </a:p>
          <a:p>
            <a:r>
              <a:rPr lang="en-GB" dirty="0"/>
              <a:t>Contingency plan for spills, equipment breakdown, technology maintenance downtime, and emergencies </a:t>
            </a:r>
            <a:endParaRPr lang="en-GB" sz="2800" dirty="0"/>
          </a:p>
          <a:p>
            <a:r>
              <a:rPr lang="en-GB" dirty="0"/>
              <a:t>Capital, operating and maintenance costs of HCWM equipment and treatment </a:t>
            </a:r>
            <a:r>
              <a:rPr lang="en-GB" dirty="0" smtClean="0"/>
              <a:t>technology</a:t>
            </a:r>
            <a:endParaRPr lang="en-GB" sz="2800" dirty="0"/>
          </a:p>
        </p:txBody>
      </p:sp>
      <p:sp>
        <p:nvSpPr>
          <p:cNvPr id="4" name="Title 1"/>
          <p:cNvSpPr>
            <a:spLocks noGrp="1"/>
          </p:cNvSpPr>
          <p:nvPr>
            <p:ph type="title"/>
          </p:nvPr>
        </p:nvSpPr>
        <p:spPr>
          <a:xfrm>
            <a:off x="404631" y="0"/>
            <a:ext cx="8229600" cy="1143000"/>
          </a:xfrm>
        </p:spPr>
        <p:txBody>
          <a:bodyPr>
            <a:noAutofit/>
          </a:bodyPr>
          <a:lstStyle/>
          <a:p>
            <a:pPr algn="l"/>
            <a:r>
              <a:rPr lang="en-GB" sz="4000" b="1" dirty="0"/>
              <a:t>Contents of the HCWM Plan </a:t>
            </a:r>
            <a:endParaRPr lang="en-GB"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82" y="1613655"/>
            <a:ext cx="8507288" cy="5257800"/>
          </a:xfrm>
        </p:spPr>
        <p:txBody>
          <a:bodyPr>
            <a:normAutofit fontScale="92500"/>
          </a:bodyPr>
          <a:lstStyle/>
          <a:p>
            <a:r>
              <a:rPr lang="en-GB" dirty="0" smtClean="0"/>
              <a:t>Detailed </a:t>
            </a:r>
            <a:r>
              <a:rPr lang="en-GB" dirty="0"/>
              <a:t>roadmap for achieving the goals and objectives </a:t>
            </a:r>
            <a:endParaRPr lang="en-GB" sz="2800" dirty="0"/>
          </a:p>
          <a:p>
            <a:pPr lvl="1"/>
            <a:r>
              <a:rPr lang="en-GB" dirty="0"/>
              <a:t>Subdivide the work into manageable components </a:t>
            </a:r>
            <a:endParaRPr lang="en-GB" sz="2400" dirty="0"/>
          </a:p>
          <a:p>
            <a:pPr lvl="1"/>
            <a:r>
              <a:rPr lang="en-GB" dirty="0"/>
              <a:t>Define the scope and achievable outcomes of each component </a:t>
            </a:r>
            <a:endParaRPr lang="en-GB" sz="2400" dirty="0"/>
          </a:p>
          <a:p>
            <a:pPr lvl="1"/>
            <a:r>
              <a:rPr lang="en-GB" dirty="0"/>
              <a:t>List activities for each component, as well as sequencing and estimated duration of activities (timeline), required human resources, budget, measurable indicators, and persons responsible for implementation and/or supervision of each component </a:t>
            </a:r>
            <a:endParaRPr lang="en-GB" sz="2400" dirty="0"/>
          </a:p>
          <a:p>
            <a:pPr lvl="1"/>
            <a:r>
              <a:rPr lang="en-GB" dirty="0"/>
              <a:t>Clearly define the measurable indicators of </a:t>
            </a:r>
            <a:r>
              <a:rPr lang="en-GB" dirty="0" smtClean="0"/>
              <a:t>achievement</a:t>
            </a:r>
            <a:endParaRPr lang="en-GB" sz="2400" dirty="0"/>
          </a:p>
        </p:txBody>
      </p:sp>
      <p:sp>
        <p:nvSpPr>
          <p:cNvPr id="4" name="Title 1"/>
          <p:cNvSpPr>
            <a:spLocks noGrp="1"/>
          </p:cNvSpPr>
          <p:nvPr>
            <p:ph type="title"/>
          </p:nvPr>
        </p:nvSpPr>
        <p:spPr/>
        <p:txBody>
          <a:bodyPr>
            <a:noAutofit/>
          </a:bodyPr>
          <a:lstStyle/>
          <a:p>
            <a:pPr algn="l"/>
            <a:r>
              <a:rPr lang="en-GB" sz="4000" b="1" dirty="0"/>
              <a:t>Contents of the HCWM Plan </a:t>
            </a:r>
            <a:endParaRPr lang="en-GB" sz="4000" dirty="0"/>
          </a:p>
        </p:txBody>
      </p:sp>
    </p:spTree>
    <p:extLst>
      <p:ext uri="{BB962C8B-B14F-4D97-AF65-F5344CB8AC3E}">
        <p14:creationId xmlns:p14="http://schemas.microsoft.com/office/powerpoint/2010/main" val="365094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System </a:t>
            </a:r>
            <a:r>
              <a:rPr lang="en-GB" dirty="0"/>
              <a:t>of regular monitoring and evaluation </a:t>
            </a:r>
          </a:p>
          <a:p>
            <a:r>
              <a:rPr lang="en-GB" dirty="0"/>
              <a:t>Provisions for documentation, record-keeping, and reporting </a:t>
            </a:r>
          </a:p>
          <a:p>
            <a:r>
              <a:rPr lang="en-GB" dirty="0"/>
              <a:t>Periodic review and updating of the HCWM Plan</a:t>
            </a:r>
          </a:p>
          <a:p>
            <a:endParaRPr lang="en-GB" dirty="0"/>
          </a:p>
        </p:txBody>
      </p:sp>
      <p:sp>
        <p:nvSpPr>
          <p:cNvPr id="4" name="Title 1"/>
          <p:cNvSpPr>
            <a:spLocks noGrp="1"/>
          </p:cNvSpPr>
          <p:nvPr>
            <p:ph type="title"/>
          </p:nvPr>
        </p:nvSpPr>
        <p:spPr/>
        <p:txBody>
          <a:bodyPr>
            <a:noAutofit/>
          </a:bodyPr>
          <a:lstStyle/>
          <a:p>
            <a:pPr algn="l"/>
            <a:r>
              <a:rPr lang="en-GB" sz="4000" b="1" dirty="0"/>
              <a:t>Contents of the HCWM Plan </a:t>
            </a:r>
            <a:endParaRPr lang="en-GB" sz="4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29" y="22109"/>
            <a:ext cx="8579296" cy="778098"/>
          </a:xfrm>
        </p:spPr>
        <p:txBody>
          <a:bodyPr>
            <a:noAutofit/>
          </a:bodyPr>
          <a:lstStyle/>
          <a:p>
            <a:r>
              <a:rPr lang="en-GB" sz="2800" b="1" dirty="0"/>
              <a:t>Other considerations when developing the HCWM plan </a:t>
            </a:r>
          </a:p>
        </p:txBody>
      </p:sp>
      <p:sp>
        <p:nvSpPr>
          <p:cNvPr id="3" name="Content Placeholder 2"/>
          <p:cNvSpPr>
            <a:spLocks noGrp="1"/>
          </p:cNvSpPr>
          <p:nvPr>
            <p:ph idx="1"/>
          </p:nvPr>
        </p:nvSpPr>
        <p:spPr>
          <a:xfrm>
            <a:off x="203785" y="908720"/>
            <a:ext cx="8856984" cy="5257800"/>
          </a:xfrm>
        </p:spPr>
        <p:txBody>
          <a:bodyPr>
            <a:normAutofit fontScale="85000" lnSpcReduction="10000"/>
          </a:bodyPr>
          <a:lstStyle/>
          <a:p>
            <a:pPr lvl="0"/>
            <a:r>
              <a:rPr lang="en-GB" dirty="0"/>
              <a:t>Take into account future growth and expansion of the facility </a:t>
            </a:r>
          </a:p>
          <a:p>
            <a:pPr lvl="0"/>
            <a:r>
              <a:rPr lang="en-GB" dirty="0"/>
              <a:t>Evaluate the effectiveness of existing measures, costs or cost savings of added measures, environmental &amp; energy impacts </a:t>
            </a:r>
          </a:p>
          <a:p>
            <a:pPr lvl="0"/>
            <a:r>
              <a:rPr lang="en-GB" dirty="0"/>
              <a:t>Conduct an assessment of </a:t>
            </a:r>
            <a:r>
              <a:rPr lang="en-GB" dirty="0" err="1"/>
              <a:t>reusables</a:t>
            </a:r>
            <a:r>
              <a:rPr lang="en-GB" dirty="0"/>
              <a:t> vs. disposables to reduce waste without compromising the patient safety </a:t>
            </a:r>
          </a:p>
          <a:p>
            <a:pPr lvl="0"/>
            <a:r>
              <a:rPr lang="en-GB" dirty="0"/>
              <a:t>Consider environmentally friendly, state-of-the-art, non-incineration treatment technologies </a:t>
            </a:r>
          </a:p>
          <a:p>
            <a:pPr lvl="0"/>
            <a:r>
              <a:rPr lang="en-GB" dirty="0"/>
              <a:t>Consider an incentives program, such as awards for the most improved department, recognition of environmental champions, pay bonuses, educational credits, career development, etc</a:t>
            </a:r>
            <a:r>
              <a:rPr lang="en-GB" dirty="0" smtClean="0"/>
              <a: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t>Critical aspects for effective health care waste management </a:t>
            </a:r>
            <a:endParaRPr lang="en-GB" sz="3200" dirty="0"/>
          </a:p>
        </p:txBody>
      </p:sp>
      <p:sp>
        <p:nvSpPr>
          <p:cNvPr id="3" name="Content Placeholder 2"/>
          <p:cNvSpPr>
            <a:spLocks noGrp="1"/>
          </p:cNvSpPr>
          <p:nvPr>
            <p:ph idx="1"/>
          </p:nvPr>
        </p:nvSpPr>
        <p:spPr>
          <a:xfrm>
            <a:off x="457200" y="1600200"/>
            <a:ext cx="8686800" cy="5257800"/>
          </a:xfrm>
        </p:spPr>
        <p:txBody>
          <a:bodyPr>
            <a:noAutofit/>
          </a:bodyPr>
          <a:lstStyle/>
          <a:p>
            <a:pPr marL="628650" indent="-571500"/>
            <a:r>
              <a:rPr lang="en-GB" sz="2800" dirty="0" smtClean="0"/>
              <a:t>Waste </a:t>
            </a:r>
            <a:r>
              <a:rPr lang="en-GB" sz="2800" dirty="0"/>
              <a:t>Management </a:t>
            </a:r>
            <a:r>
              <a:rPr lang="en-GB" sz="2800" dirty="0" smtClean="0"/>
              <a:t>Policy (National level)</a:t>
            </a:r>
          </a:p>
          <a:p>
            <a:pPr marL="628650" indent="-571500"/>
            <a:r>
              <a:rPr lang="en-GB" sz="2800" dirty="0" smtClean="0"/>
              <a:t>Waste </a:t>
            </a:r>
            <a:r>
              <a:rPr lang="en-GB" sz="2800" dirty="0"/>
              <a:t>Management </a:t>
            </a:r>
            <a:r>
              <a:rPr lang="en-GB" sz="2800" dirty="0" smtClean="0"/>
              <a:t>Committees</a:t>
            </a:r>
          </a:p>
          <a:p>
            <a:pPr marL="628650" indent="-571500"/>
            <a:r>
              <a:rPr lang="en-GB" sz="2800" dirty="0" smtClean="0"/>
              <a:t>Duties </a:t>
            </a:r>
            <a:r>
              <a:rPr lang="en-GB" sz="2800" dirty="0"/>
              <a:t>and Responsibilities of the Waste Management </a:t>
            </a:r>
            <a:r>
              <a:rPr lang="en-GB" sz="2800" dirty="0" smtClean="0"/>
              <a:t>Committee</a:t>
            </a:r>
          </a:p>
          <a:p>
            <a:pPr marL="628650" indent="-571500"/>
            <a:r>
              <a:rPr lang="en-GB" sz="2800" dirty="0" smtClean="0"/>
              <a:t>Framework </a:t>
            </a:r>
            <a:r>
              <a:rPr lang="en-GB" sz="2800" dirty="0"/>
              <a:t>for the Management of Healthcare </a:t>
            </a:r>
            <a:r>
              <a:rPr lang="en-GB" sz="2800" dirty="0" smtClean="0"/>
              <a:t>Waste</a:t>
            </a:r>
          </a:p>
          <a:p>
            <a:pPr marL="628650" indent="-571500"/>
            <a:r>
              <a:rPr lang="en-GB" sz="2800" dirty="0" smtClean="0"/>
              <a:t>Policies and </a:t>
            </a:r>
            <a:r>
              <a:rPr lang="en-GB" sz="2800" dirty="0"/>
              <a:t>guidelines required for waste management </a:t>
            </a:r>
            <a:r>
              <a:rPr lang="en-GB" sz="2800" dirty="0" smtClean="0"/>
              <a:t>(facility level)</a:t>
            </a:r>
          </a:p>
          <a:p>
            <a:pPr marL="628650" indent="-571500"/>
            <a:r>
              <a:rPr lang="en-GB" sz="2800" dirty="0" smtClean="0"/>
              <a:t>The </a:t>
            </a:r>
            <a:r>
              <a:rPr lang="en-GB" sz="2800" dirty="0"/>
              <a:t>need for planning for waste </a:t>
            </a:r>
            <a:r>
              <a:rPr lang="en-GB" sz="2800" dirty="0" smtClean="0"/>
              <a:t>management</a:t>
            </a:r>
          </a:p>
          <a:p>
            <a:pPr marL="628650" indent="-571500"/>
            <a:r>
              <a:rPr lang="en-GB" sz="2800" dirty="0" smtClean="0"/>
              <a:t>Waste </a:t>
            </a:r>
            <a:r>
              <a:rPr lang="en-GB" sz="2800" dirty="0"/>
              <a:t>management plan for the health care facility</a:t>
            </a:r>
            <a:r>
              <a:rPr lang="en-GB" sz="2800" b="1" dirty="0"/>
              <a:t> </a:t>
            </a:r>
            <a:endParaRPr lang="en-GB" sz="32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1143000"/>
          </a:xfrm>
        </p:spPr>
        <p:txBody>
          <a:bodyPr>
            <a:normAutofit/>
          </a:bodyPr>
          <a:lstStyle/>
          <a:p>
            <a:r>
              <a:rPr lang="en-GB" sz="3600" dirty="0" smtClean="0"/>
              <a:t>Sample sheet for assessing waste generation </a:t>
            </a:r>
            <a:endParaRPr lang="en-GB"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2553874"/>
              </p:ext>
            </p:extLst>
          </p:nvPr>
        </p:nvGraphicFramePr>
        <p:xfrm>
          <a:off x="457200" y="1600200"/>
          <a:ext cx="8229600" cy="3413688"/>
        </p:xfrm>
        <a:graphic>
          <a:graphicData uri="http://schemas.openxmlformats.org/drawingml/2006/table">
            <a:tbl>
              <a:tblPr firstRow="1" bandRow="1">
                <a:tableStyleId>{5940675A-B579-460E-94D1-54222C63F5DA}</a:tableStyleId>
              </a:tblPr>
              <a:tblGrid>
                <a:gridCol w="2170584"/>
                <a:gridCol w="1728192"/>
                <a:gridCol w="864096"/>
                <a:gridCol w="864096"/>
                <a:gridCol w="576064"/>
                <a:gridCol w="648072"/>
                <a:gridCol w="648072"/>
                <a:gridCol w="730424"/>
              </a:tblGrid>
              <a:tr h="486232">
                <a:tc gridSpan="8">
                  <a:txBody>
                    <a:bodyPr/>
                    <a:lstStyle/>
                    <a:p>
                      <a:r>
                        <a:rPr lang="en-GB" dirty="0" smtClean="0"/>
                        <a:t>Name of health care facility: ……………… Week: ……………. Month: ……. Year: ……..</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r h="982528">
                <a:tc>
                  <a:txBody>
                    <a:bodyPr/>
                    <a:lstStyle/>
                    <a:p>
                      <a:r>
                        <a:rPr lang="en-GB" dirty="0" smtClean="0"/>
                        <a:t>Waste collection point: department/location </a:t>
                      </a:r>
                      <a:endParaRPr lang="en-GB" dirty="0"/>
                    </a:p>
                  </a:txBody>
                  <a:tcPr/>
                </a:tc>
                <a:tc>
                  <a:txBody>
                    <a:bodyPr/>
                    <a:lstStyle/>
                    <a:p>
                      <a:r>
                        <a:rPr lang="en-GB" dirty="0" smtClean="0"/>
                        <a:t>Waste category (specify)</a:t>
                      </a:r>
                      <a:endParaRPr lang="en-GB" dirty="0"/>
                    </a:p>
                  </a:txBody>
                  <a:tcPr/>
                </a:tc>
                <a:tc gridSpan="6">
                  <a:txBody>
                    <a:bodyPr/>
                    <a:lstStyle/>
                    <a:p>
                      <a:r>
                        <a:rPr lang="en-GB" dirty="0" smtClean="0"/>
                        <a:t>Quantity of waste generated per day (weight and volume)</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r h="486232">
                <a:tc>
                  <a:txBody>
                    <a:bodyPr/>
                    <a:lstStyle/>
                    <a:p>
                      <a:endParaRPr lang="en-GB"/>
                    </a:p>
                  </a:txBody>
                  <a:tcPr/>
                </a:tc>
                <a:tc>
                  <a:txBody>
                    <a:bodyPr/>
                    <a:lstStyle/>
                    <a:p>
                      <a:endParaRPr lang="en-GB"/>
                    </a:p>
                  </a:txBody>
                  <a:tcPr/>
                </a:tc>
                <a:tc gridSpan="2">
                  <a:txBody>
                    <a:bodyPr/>
                    <a:lstStyle/>
                    <a:p>
                      <a:r>
                        <a:rPr lang="en-GB" dirty="0" smtClean="0"/>
                        <a:t>Monday</a:t>
                      </a:r>
                      <a:endParaRPr lang="en-GB" dirty="0"/>
                    </a:p>
                  </a:txBody>
                  <a:tcPr/>
                </a:tc>
                <a:tc hMerge="1">
                  <a:txBody>
                    <a:bodyPr/>
                    <a:lstStyle/>
                    <a:p>
                      <a:endParaRPr lang="en-GB" dirty="0"/>
                    </a:p>
                  </a:txBody>
                  <a:tcPr/>
                </a:tc>
                <a:tc gridSpan="2">
                  <a:txBody>
                    <a:bodyPr/>
                    <a:lstStyle/>
                    <a:p>
                      <a:r>
                        <a:rPr lang="en-GB" dirty="0" smtClean="0"/>
                        <a:t>Tuesday</a:t>
                      </a:r>
                      <a:r>
                        <a:rPr lang="en-GB" baseline="0" dirty="0" smtClean="0"/>
                        <a:t> </a:t>
                      </a:r>
                      <a:endParaRPr lang="en-GB" dirty="0"/>
                    </a:p>
                  </a:txBody>
                  <a:tcPr/>
                </a:tc>
                <a:tc hMerge="1">
                  <a:txBody>
                    <a:bodyPr/>
                    <a:lstStyle/>
                    <a:p>
                      <a:endParaRPr lang="en-GB" dirty="0"/>
                    </a:p>
                  </a:txBody>
                  <a:tcPr/>
                </a:tc>
                <a:tc gridSpan="2">
                  <a:txBody>
                    <a:bodyPr/>
                    <a:lstStyle/>
                    <a:p>
                      <a:r>
                        <a:rPr lang="en-GB" dirty="0" smtClean="0"/>
                        <a:t>Wednesday </a:t>
                      </a:r>
                      <a:endParaRPr lang="en-GB" dirty="0"/>
                    </a:p>
                  </a:txBody>
                  <a:tcPr/>
                </a:tc>
                <a:tc hMerge="1">
                  <a:txBody>
                    <a:bodyPr/>
                    <a:lstStyle/>
                    <a:p>
                      <a:endParaRPr lang="en-GB" dirty="0"/>
                    </a:p>
                  </a:txBody>
                  <a:tcPr/>
                </a:tc>
              </a:tr>
              <a:tr h="486232">
                <a:tc>
                  <a:txBody>
                    <a:bodyPr/>
                    <a:lstStyle/>
                    <a:p>
                      <a:endParaRPr lang="en-GB"/>
                    </a:p>
                  </a:txBody>
                  <a:tcPr/>
                </a:tc>
                <a:tc>
                  <a:txBody>
                    <a:bodyPr/>
                    <a:lstStyle/>
                    <a:p>
                      <a:endParaRPr lang="en-GB"/>
                    </a:p>
                  </a:txBody>
                  <a:tcPr/>
                </a:tc>
                <a:tc>
                  <a:txBody>
                    <a:bodyPr/>
                    <a:lstStyle/>
                    <a:p>
                      <a:r>
                        <a:rPr lang="en-GB" dirty="0" smtClean="0"/>
                        <a:t>Kg</a:t>
                      </a:r>
                      <a:endParaRPr lang="en-GB" dirty="0"/>
                    </a:p>
                  </a:txBody>
                  <a:tcPr/>
                </a:tc>
                <a:tc>
                  <a:txBody>
                    <a:bodyPr/>
                    <a:lstStyle/>
                    <a:p>
                      <a:r>
                        <a:rPr lang="en-GB" dirty="0" smtClean="0"/>
                        <a:t>Litre</a:t>
                      </a:r>
                      <a:endParaRPr lang="en-GB" dirty="0"/>
                    </a:p>
                  </a:txBody>
                  <a:tcPr/>
                </a:tc>
                <a:tc>
                  <a:txBody>
                    <a:bodyPr/>
                    <a:lstStyle/>
                    <a:p>
                      <a:r>
                        <a:rPr lang="en-GB" dirty="0" smtClean="0"/>
                        <a:t>Kg</a:t>
                      </a:r>
                      <a:endParaRPr lang="en-GB" dirty="0"/>
                    </a:p>
                  </a:txBody>
                  <a:tcPr/>
                </a:tc>
                <a:tc>
                  <a:txBody>
                    <a:bodyPr/>
                    <a:lstStyle/>
                    <a:p>
                      <a:r>
                        <a:rPr lang="en-GB" dirty="0" smtClean="0"/>
                        <a:t>Litre</a:t>
                      </a:r>
                      <a:endParaRPr lang="en-GB" dirty="0"/>
                    </a:p>
                  </a:txBody>
                  <a:tcPr/>
                </a:tc>
                <a:tc>
                  <a:txBody>
                    <a:bodyPr/>
                    <a:lstStyle/>
                    <a:p>
                      <a:r>
                        <a:rPr lang="en-GB" dirty="0" smtClean="0"/>
                        <a:t>Kg</a:t>
                      </a:r>
                      <a:endParaRPr lang="en-GB" dirty="0"/>
                    </a:p>
                  </a:txBody>
                  <a:tcPr/>
                </a:tc>
                <a:tc>
                  <a:txBody>
                    <a:bodyPr/>
                    <a:lstStyle/>
                    <a:p>
                      <a:r>
                        <a:rPr lang="en-GB" dirty="0" smtClean="0"/>
                        <a:t>Litre</a:t>
                      </a:r>
                      <a:endParaRPr lang="en-GB" dirty="0"/>
                    </a:p>
                  </a:txBody>
                  <a:tcPr/>
                </a:tc>
              </a:tr>
              <a:tr h="48623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r>
              <a:tr h="48623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3059998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Tools for HCWM Planning </a:t>
            </a:r>
            <a:endParaRPr lang="en-GB" dirty="0"/>
          </a:p>
        </p:txBody>
      </p:sp>
      <p:sp>
        <p:nvSpPr>
          <p:cNvPr id="3" name="Content Placeholder 2"/>
          <p:cNvSpPr>
            <a:spLocks noGrp="1"/>
          </p:cNvSpPr>
          <p:nvPr>
            <p:ph idx="1"/>
          </p:nvPr>
        </p:nvSpPr>
        <p:spPr>
          <a:xfrm>
            <a:off x="318356" y="1417638"/>
            <a:ext cx="8507288" cy="4997152"/>
          </a:xfrm>
        </p:spPr>
        <p:txBody>
          <a:bodyPr>
            <a:normAutofit/>
          </a:bodyPr>
          <a:lstStyle/>
          <a:p>
            <a:pPr marL="0" indent="0">
              <a:buNone/>
            </a:pPr>
            <a:r>
              <a:rPr lang="en-GB" dirty="0"/>
              <a:t>Strategies to address organizational problems that hinder implementation </a:t>
            </a:r>
            <a:endParaRPr lang="en-GB" dirty="0" smtClean="0"/>
          </a:p>
          <a:p>
            <a:pPr lvl="1">
              <a:buFont typeface="Wingdings" pitchFamily="2" charset="2"/>
              <a:buChar char="q"/>
            </a:pPr>
            <a:r>
              <a:rPr lang="en-GB" dirty="0"/>
              <a:t>Process strategies </a:t>
            </a:r>
          </a:p>
          <a:p>
            <a:pPr lvl="2"/>
            <a:r>
              <a:rPr lang="en-GB" dirty="0"/>
              <a:t>Team building, sensitivity training, conflict resolution, leadership </a:t>
            </a:r>
            <a:r>
              <a:rPr lang="en-GB" dirty="0" smtClean="0"/>
              <a:t>modelling, </a:t>
            </a:r>
            <a:r>
              <a:rPr lang="en-GB" dirty="0"/>
              <a:t>mentoring, effective facilitation and communication strategies </a:t>
            </a:r>
            <a:endParaRPr lang="en-GB" dirty="0" smtClean="0"/>
          </a:p>
          <a:p>
            <a:pPr lvl="2"/>
            <a:endParaRPr lang="en-GB" dirty="0" smtClean="0"/>
          </a:p>
          <a:p>
            <a:pPr lvl="1">
              <a:buFont typeface="Wingdings" pitchFamily="2" charset="2"/>
              <a:buChar char="q"/>
            </a:pPr>
            <a:r>
              <a:rPr lang="en-GB" dirty="0"/>
              <a:t>Structural strategies </a:t>
            </a:r>
            <a:endParaRPr lang="en-GB" sz="2400" dirty="0"/>
          </a:p>
          <a:p>
            <a:pPr lvl="2"/>
            <a:r>
              <a:rPr lang="en-GB" dirty="0"/>
              <a:t>Job enrichment, benchmarking and performance management, reward systems, organizational restructuring</a:t>
            </a:r>
            <a:endParaRPr lang="en-GB" sz="2000" dirty="0"/>
          </a:p>
          <a:p>
            <a:pPr lvl="1"/>
            <a:endParaRPr lang="en-GB" dirty="0"/>
          </a:p>
          <a:p>
            <a:pPr>
              <a:buFont typeface="Wingdings" pitchFamily="2" charset="2"/>
              <a:buChar char="v"/>
            </a:pPr>
            <a:endParaRPr lang="en-GB" dirty="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04"/>
            <a:ext cx="8229600" cy="1143000"/>
          </a:xfrm>
        </p:spPr>
        <p:txBody>
          <a:bodyPr>
            <a:normAutofit/>
          </a:bodyPr>
          <a:lstStyle/>
          <a:p>
            <a:pPr algn="l"/>
            <a:r>
              <a:rPr lang="en-GB" b="1" dirty="0"/>
              <a:t>Discussion questions </a:t>
            </a:r>
            <a:endParaRPr lang="en-GB" dirty="0"/>
          </a:p>
        </p:txBody>
      </p:sp>
      <p:sp>
        <p:nvSpPr>
          <p:cNvPr id="3" name="Content Placeholder 2"/>
          <p:cNvSpPr>
            <a:spLocks noGrp="1"/>
          </p:cNvSpPr>
          <p:nvPr>
            <p:ph idx="1"/>
          </p:nvPr>
        </p:nvSpPr>
        <p:spPr>
          <a:xfrm>
            <a:off x="233280" y="980728"/>
            <a:ext cx="8803216" cy="5760640"/>
          </a:xfrm>
        </p:spPr>
        <p:txBody>
          <a:bodyPr>
            <a:normAutofit fontScale="77500" lnSpcReduction="20000"/>
          </a:bodyPr>
          <a:lstStyle/>
          <a:p>
            <a:pPr marL="0" indent="0">
              <a:buNone/>
            </a:pPr>
            <a:r>
              <a:rPr lang="en-GB" b="1" dirty="0" smtClean="0"/>
              <a:t>In </a:t>
            </a:r>
            <a:r>
              <a:rPr lang="en-GB" b="1" dirty="0"/>
              <a:t>groups of </a:t>
            </a:r>
            <a:r>
              <a:rPr lang="en-GB" b="1" dirty="0" smtClean="0"/>
              <a:t>five discus the following questions </a:t>
            </a:r>
            <a:r>
              <a:rPr lang="en-GB" b="1" dirty="0"/>
              <a:t>and report back to the class </a:t>
            </a:r>
            <a:endParaRPr lang="en-GB" b="1" dirty="0" smtClean="0"/>
          </a:p>
          <a:p>
            <a:pPr marL="514350" indent="-514350">
              <a:buAutoNum type="arabicPeriod"/>
            </a:pPr>
            <a:r>
              <a:rPr lang="en-GB" dirty="0" smtClean="0"/>
              <a:t>What </a:t>
            </a:r>
            <a:r>
              <a:rPr lang="en-GB" dirty="0"/>
              <a:t>do you consider as the most important aspects when creating an effective healthcare waste management plan? </a:t>
            </a:r>
            <a:endParaRPr lang="en-GB" dirty="0" smtClean="0"/>
          </a:p>
          <a:p>
            <a:pPr marL="514350" indent="-514350">
              <a:buAutoNum type="arabicPeriod"/>
            </a:pPr>
            <a:r>
              <a:rPr lang="en-GB" dirty="0" smtClean="0"/>
              <a:t>How </a:t>
            </a:r>
            <a:r>
              <a:rPr lang="en-GB" dirty="0"/>
              <a:t>does </a:t>
            </a:r>
            <a:r>
              <a:rPr lang="en-GB" dirty="0" smtClean="0"/>
              <a:t>the </a:t>
            </a:r>
            <a:r>
              <a:rPr lang="en-GB" dirty="0"/>
              <a:t>HCWM </a:t>
            </a:r>
            <a:r>
              <a:rPr lang="en-GB" dirty="0" smtClean="0"/>
              <a:t>program of your facility </a:t>
            </a:r>
            <a:r>
              <a:rPr lang="en-GB" dirty="0"/>
              <a:t>align with the national and local regulations and guidelines? </a:t>
            </a:r>
            <a:endParaRPr lang="en-GB" dirty="0" smtClean="0"/>
          </a:p>
          <a:p>
            <a:pPr marL="514350" indent="-514350">
              <a:buAutoNum type="arabicPeriod"/>
            </a:pPr>
            <a:r>
              <a:rPr lang="en-GB" dirty="0" smtClean="0"/>
              <a:t>What </a:t>
            </a:r>
            <a:r>
              <a:rPr lang="en-GB" dirty="0"/>
              <a:t>is the typical waste management structure in your own facility? </a:t>
            </a:r>
            <a:endParaRPr lang="en-GB" dirty="0" smtClean="0"/>
          </a:p>
          <a:p>
            <a:pPr marL="514350" indent="-514350">
              <a:buAutoNum type="arabicPeriod"/>
            </a:pPr>
            <a:r>
              <a:rPr lang="en-GB" dirty="0" smtClean="0"/>
              <a:t>Is there a </a:t>
            </a:r>
            <a:r>
              <a:rPr lang="en-GB" dirty="0"/>
              <a:t>waste management team with delegated </a:t>
            </a:r>
            <a:r>
              <a:rPr lang="en-GB" dirty="0" smtClean="0"/>
              <a:t>responsibilities at your facility? </a:t>
            </a:r>
            <a:r>
              <a:rPr lang="en-GB" dirty="0"/>
              <a:t>Who makes up this team? </a:t>
            </a:r>
            <a:endParaRPr lang="en-GB" dirty="0" smtClean="0"/>
          </a:p>
          <a:p>
            <a:pPr marL="514350" indent="-514350">
              <a:buAutoNum type="arabicPeriod"/>
            </a:pPr>
            <a:r>
              <a:rPr lang="en-GB" dirty="0" smtClean="0"/>
              <a:t>Who </a:t>
            </a:r>
            <a:r>
              <a:rPr lang="en-GB" dirty="0"/>
              <a:t>should be responsible for implementing a waste management plan, and what are some of the essential steps that need to be taken? </a:t>
            </a:r>
            <a:endParaRPr lang="en-GB" dirty="0" smtClean="0"/>
          </a:p>
          <a:p>
            <a:pPr marL="514350" indent="-514350">
              <a:buAutoNum type="arabicPeriod"/>
            </a:pPr>
            <a:r>
              <a:rPr lang="en-GB" dirty="0" smtClean="0"/>
              <a:t>What </a:t>
            </a:r>
            <a:r>
              <a:rPr lang="en-GB" dirty="0"/>
              <a:t>are some of the obstacles to successful implementation of a WMP that you see in your facility?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smtClean="0"/>
              <a:t>Reporting system  </a:t>
            </a:r>
            <a:endParaRPr lang="en-GB" dirty="0"/>
          </a:p>
        </p:txBody>
      </p:sp>
      <p:sp>
        <p:nvSpPr>
          <p:cNvPr id="3" name="Content Placeholder 2"/>
          <p:cNvSpPr>
            <a:spLocks noGrp="1"/>
          </p:cNvSpPr>
          <p:nvPr>
            <p:ph idx="1"/>
          </p:nvPr>
        </p:nvSpPr>
        <p:spPr>
          <a:xfrm>
            <a:off x="457200" y="1600200"/>
            <a:ext cx="8435280" cy="4853136"/>
          </a:xfrm>
        </p:spPr>
        <p:txBody>
          <a:bodyPr/>
          <a:lstStyle/>
          <a:p>
            <a:pPr marL="0" indent="0">
              <a:buNone/>
            </a:pPr>
            <a:r>
              <a:rPr lang="en-GB" dirty="0"/>
              <a:t>Once the HCWM system </a:t>
            </a:r>
            <a:r>
              <a:rPr lang="en-GB" dirty="0" smtClean="0"/>
              <a:t>is </a:t>
            </a:r>
            <a:r>
              <a:rPr lang="en-GB" dirty="0"/>
              <a:t>in place: </a:t>
            </a:r>
          </a:p>
          <a:p>
            <a:pPr lvl="1"/>
            <a:r>
              <a:rPr lang="en-GB" dirty="0"/>
              <a:t>The Waste Management Team reviews the HCWM Plan annually and initiates changes necessary to upgrade the </a:t>
            </a:r>
            <a:r>
              <a:rPr lang="en-GB" dirty="0" smtClean="0"/>
              <a:t>system</a:t>
            </a:r>
          </a:p>
          <a:p>
            <a:pPr lvl="1"/>
            <a:endParaRPr lang="en-GB" dirty="0"/>
          </a:p>
          <a:p>
            <a:pPr lvl="1"/>
            <a:r>
              <a:rPr lang="en-GB" dirty="0"/>
              <a:t>The Waste Management Officer prepares an annual report approved by the head of the hospital and submits the report to the agencies responsible for healthcare wastes</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smtClean="0"/>
              <a:t>Obstacles to HCWM </a:t>
            </a:r>
            <a:endParaRPr lang="en-GB" dirty="0"/>
          </a:p>
        </p:txBody>
      </p:sp>
      <p:sp>
        <p:nvSpPr>
          <p:cNvPr id="3" name="Content Placeholder 2"/>
          <p:cNvSpPr>
            <a:spLocks noGrp="1"/>
          </p:cNvSpPr>
          <p:nvPr>
            <p:ph idx="1"/>
          </p:nvPr>
        </p:nvSpPr>
        <p:spPr>
          <a:xfrm>
            <a:off x="184136" y="1417638"/>
            <a:ext cx="8507288" cy="5179714"/>
          </a:xfrm>
        </p:spPr>
        <p:txBody>
          <a:bodyPr>
            <a:normAutofit fontScale="92500" lnSpcReduction="20000"/>
          </a:bodyPr>
          <a:lstStyle/>
          <a:p>
            <a:pPr marL="0" lvl="0" indent="0">
              <a:buNone/>
            </a:pPr>
            <a:r>
              <a:rPr lang="en-GB" dirty="0" smtClean="0"/>
              <a:t>Potential obstacles that may distrust establishment of HCWM;</a:t>
            </a:r>
          </a:p>
          <a:p>
            <a:pPr lvl="0"/>
            <a:r>
              <a:rPr lang="en-GB" dirty="0" smtClean="0"/>
              <a:t>Lack </a:t>
            </a:r>
            <a:r>
              <a:rPr lang="en-GB" dirty="0"/>
              <a:t>of knowledge at the individual and establishment level </a:t>
            </a:r>
          </a:p>
          <a:p>
            <a:pPr lvl="0"/>
            <a:r>
              <a:rPr lang="en-GB" dirty="0"/>
              <a:t>Lack of top management commitment </a:t>
            </a:r>
          </a:p>
          <a:p>
            <a:pPr lvl="0"/>
            <a:r>
              <a:rPr lang="en-GB" dirty="0"/>
              <a:t>Lack of national policy </a:t>
            </a:r>
          </a:p>
          <a:p>
            <a:pPr lvl="0"/>
            <a:r>
              <a:rPr lang="en-GB" dirty="0"/>
              <a:t>Healthcare staff unaware of health and safety risks </a:t>
            </a:r>
          </a:p>
          <a:p>
            <a:pPr lvl="0"/>
            <a:r>
              <a:rPr lang="en-GB" dirty="0"/>
              <a:t>Unaware of environmental and public health risks </a:t>
            </a:r>
          </a:p>
          <a:p>
            <a:pPr lvl="0"/>
            <a:r>
              <a:rPr lang="en-GB" dirty="0"/>
              <a:t>No one assigned responsibility for healthcare waste </a:t>
            </a:r>
          </a:p>
          <a:p>
            <a:r>
              <a:rPr lang="en-GB" dirty="0"/>
              <a:t>Lack of budget for implementation – Begin small and expand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HCW minimisation </a:t>
            </a:r>
            <a:r>
              <a:rPr lang="en-GB" b="1" dirty="0"/>
              <a:t>and recycling</a:t>
            </a:r>
            <a:endParaRPr lang="en-GB" dirty="0"/>
          </a:p>
        </p:txBody>
      </p:sp>
      <p:sp>
        <p:nvSpPr>
          <p:cNvPr id="3" name="Content Placeholder 2"/>
          <p:cNvSpPr>
            <a:spLocks noGrp="1"/>
          </p:cNvSpPr>
          <p:nvPr>
            <p:ph idx="1"/>
          </p:nvPr>
        </p:nvSpPr>
        <p:spPr>
          <a:xfrm>
            <a:off x="457200" y="1600200"/>
            <a:ext cx="8435280" cy="4925144"/>
          </a:xfrm>
        </p:spPr>
        <p:txBody>
          <a:bodyPr>
            <a:normAutofit fontScale="92500" lnSpcReduction="10000"/>
          </a:bodyPr>
          <a:lstStyle/>
          <a:p>
            <a:r>
              <a:rPr lang="en-GB" dirty="0" smtClean="0"/>
              <a:t>Based on the concept of the 3Rs; reduce, reuse and </a:t>
            </a:r>
            <a:r>
              <a:rPr lang="en-GB" dirty="0" smtClean="0"/>
              <a:t>recycle</a:t>
            </a:r>
          </a:p>
          <a:p>
            <a:endParaRPr lang="en-GB" dirty="0" smtClean="0"/>
          </a:p>
          <a:p>
            <a:r>
              <a:rPr lang="en-GB" dirty="0" smtClean="0"/>
              <a:t>Achieved by avoiding wasteful ways of working thus minimize quantities entering the waste stream </a:t>
            </a:r>
          </a:p>
          <a:p>
            <a:r>
              <a:rPr lang="en-GB" dirty="0" smtClean="0"/>
              <a:t>Where practicable, recovering waste for secondary use may be considered </a:t>
            </a:r>
          </a:p>
          <a:p>
            <a:r>
              <a:rPr lang="en-GB" dirty="0" smtClean="0"/>
              <a:t>Medical staff should change practices to ones that use less materials especially at point of generation </a:t>
            </a:r>
          </a:p>
          <a:p>
            <a:endParaRPr lang="en-GB" dirty="0"/>
          </a:p>
        </p:txBody>
      </p:sp>
      <p:pic>
        <p:nvPicPr>
          <p:cNvPr id="4" name="Picture 2" descr="Image result for medical waste management pp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988840"/>
            <a:ext cx="1401886" cy="11429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HCW minimisation </a:t>
            </a:r>
            <a:r>
              <a:rPr lang="en-GB" b="1" dirty="0"/>
              <a:t>and recycling</a:t>
            </a:r>
            <a:endParaRPr lang="en-GB" dirty="0"/>
          </a:p>
        </p:txBody>
      </p:sp>
      <p:sp>
        <p:nvSpPr>
          <p:cNvPr id="3" name="Content Placeholder 2"/>
          <p:cNvSpPr>
            <a:spLocks noGrp="1"/>
          </p:cNvSpPr>
          <p:nvPr>
            <p:ph idx="1"/>
          </p:nvPr>
        </p:nvSpPr>
        <p:spPr>
          <a:xfrm>
            <a:off x="457200" y="1600200"/>
            <a:ext cx="8435280" cy="4925144"/>
          </a:xfrm>
        </p:spPr>
        <p:txBody>
          <a:bodyPr>
            <a:normAutofit fontScale="92500" lnSpcReduction="20000"/>
          </a:bodyPr>
          <a:lstStyle/>
          <a:p>
            <a:pPr marL="0" indent="0">
              <a:buNone/>
            </a:pPr>
            <a:r>
              <a:rPr lang="en-GB" dirty="0"/>
              <a:t>Examples of practices that encourage waste minimization </a:t>
            </a:r>
          </a:p>
          <a:p>
            <a:pPr marL="0" indent="0">
              <a:buNone/>
            </a:pPr>
            <a:r>
              <a:rPr lang="en-GB" b="1" dirty="0" smtClean="0"/>
              <a:t>1. Source </a:t>
            </a:r>
            <a:r>
              <a:rPr lang="en-GB" b="1" dirty="0"/>
              <a:t>reduction </a:t>
            </a:r>
            <a:endParaRPr lang="en-GB" dirty="0"/>
          </a:p>
          <a:p>
            <a:pPr lvl="1"/>
            <a:r>
              <a:rPr lang="en-GB" dirty="0" smtClean="0"/>
              <a:t>Purchasing </a:t>
            </a:r>
            <a:r>
              <a:rPr lang="en-GB" dirty="0"/>
              <a:t>reductions: selecting supplies that are less wasteful where smaller quantities can be used, or that produce a less hazardous waste </a:t>
            </a:r>
            <a:r>
              <a:rPr lang="en-GB" dirty="0" smtClean="0"/>
              <a:t>product</a:t>
            </a:r>
          </a:p>
          <a:p>
            <a:pPr lvl="1"/>
            <a:endParaRPr lang="en-GB" dirty="0" smtClean="0"/>
          </a:p>
          <a:p>
            <a:pPr lvl="1"/>
            <a:r>
              <a:rPr lang="en-GB" dirty="0" smtClean="0"/>
              <a:t>Use </a:t>
            </a:r>
            <a:r>
              <a:rPr lang="en-GB" dirty="0"/>
              <a:t>of physical rather than chemical cleaning methods (e.g. steam disinfection instead of chemical </a:t>
            </a:r>
            <a:r>
              <a:rPr lang="en-GB" dirty="0" smtClean="0"/>
              <a:t>disinfection)</a:t>
            </a:r>
          </a:p>
          <a:p>
            <a:pPr lvl="1"/>
            <a:endParaRPr lang="en-GB" dirty="0" smtClean="0"/>
          </a:p>
          <a:p>
            <a:pPr lvl="1"/>
            <a:r>
              <a:rPr lang="en-GB" dirty="0" smtClean="0"/>
              <a:t>Prevention </a:t>
            </a:r>
            <a:r>
              <a:rPr lang="en-GB" dirty="0"/>
              <a:t>of wastage of products (e.g. in nursing and cleaning activities</a:t>
            </a:r>
            <a:r>
              <a:rPr lang="en-GB" dirty="0" smtClean="0"/>
              <a:t>)</a:t>
            </a:r>
            <a:endParaRPr lang="en-GB" dirty="0"/>
          </a:p>
          <a:p>
            <a:pPr>
              <a:buFont typeface="Wingdings" pitchFamily="2" charset="2"/>
              <a:buChar char="v"/>
            </a:pPr>
            <a:endParaRPr lang="en-GB" dirty="0"/>
          </a:p>
        </p:txBody>
      </p:sp>
    </p:spTree>
    <p:extLst>
      <p:ext uri="{BB962C8B-B14F-4D97-AF65-F5344CB8AC3E}">
        <p14:creationId xmlns:p14="http://schemas.microsoft.com/office/powerpoint/2010/main" val="2363308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07288" cy="5069160"/>
          </a:xfrm>
        </p:spPr>
        <p:txBody>
          <a:bodyPr>
            <a:normAutofit fontScale="85000" lnSpcReduction="20000"/>
          </a:bodyPr>
          <a:lstStyle/>
          <a:p>
            <a:pPr marL="57150" indent="0">
              <a:buNone/>
            </a:pPr>
            <a:r>
              <a:rPr lang="en-GB" b="1" dirty="0" smtClean="0"/>
              <a:t>2. Management </a:t>
            </a:r>
            <a:r>
              <a:rPr lang="en-GB" b="1" dirty="0"/>
              <a:t>and control measures at hospital </a:t>
            </a:r>
            <a:r>
              <a:rPr lang="en-GB" b="1" dirty="0" smtClean="0"/>
              <a:t>level</a:t>
            </a:r>
          </a:p>
          <a:p>
            <a:pPr marL="914400" lvl="1" indent="-457200"/>
            <a:r>
              <a:rPr lang="en-GB" dirty="0" smtClean="0"/>
              <a:t>Centralized </a:t>
            </a:r>
            <a:r>
              <a:rPr lang="en-GB" dirty="0"/>
              <a:t>purchasing of hazardous chemicals. </a:t>
            </a:r>
            <a:endParaRPr lang="en-GB" dirty="0" smtClean="0"/>
          </a:p>
          <a:p>
            <a:pPr marL="914400" lvl="1" indent="-457200"/>
            <a:r>
              <a:rPr lang="en-GB" dirty="0" smtClean="0"/>
              <a:t>Monitoring </a:t>
            </a:r>
            <a:r>
              <a:rPr lang="en-GB" dirty="0"/>
              <a:t>of chemical use within the health centre from delivery to disposal as hazardous </a:t>
            </a:r>
            <a:r>
              <a:rPr lang="en-GB" dirty="0" smtClean="0"/>
              <a:t>wastes.</a:t>
            </a:r>
          </a:p>
          <a:p>
            <a:pPr marL="0" indent="0">
              <a:buNone/>
            </a:pPr>
            <a:r>
              <a:rPr lang="en-GB" b="1" dirty="0" smtClean="0"/>
              <a:t>3. Stock </a:t>
            </a:r>
            <a:r>
              <a:rPr lang="en-GB" b="1" dirty="0"/>
              <a:t>management of chemical and pharmaceutical </a:t>
            </a:r>
            <a:r>
              <a:rPr lang="en-GB" b="1" dirty="0" smtClean="0"/>
              <a:t>products</a:t>
            </a:r>
          </a:p>
          <a:p>
            <a:pPr lvl="1"/>
            <a:r>
              <a:rPr lang="en-GB" dirty="0" smtClean="0"/>
              <a:t>More </a:t>
            </a:r>
            <a:r>
              <a:rPr lang="en-GB" dirty="0"/>
              <a:t>frequent ordering of relatively small quantities rather than large amounts at one time, to reduce the quantities used (applicable in particular to unstable products). </a:t>
            </a:r>
            <a:endParaRPr lang="en-GB" sz="1600" dirty="0"/>
          </a:p>
          <a:p>
            <a:pPr lvl="1"/>
            <a:r>
              <a:rPr lang="en-GB" dirty="0" smtClean="0"/>
              <a:t>Use </a:t>
            </a:r>
            <a:r>
              <a:rPr lang="en-GB" dirty="0"/>
              <a:t>of the oldest batch of a product first. </a:t>
            </a:r>
            <a:endParaRPr lang="en-GB" sz="1600" dirty="0"/>
          </a:p>
          <a:p>
            <a:pPr lvl="1"/>
            <a:r>
              <a:rPr lang="en-GB" dirty="0" smtClean="0"/>
              <a:t>Use </a:t>
            </a:r>
            <a:r>
              <a:rPr lang="en-GB" dirty="0"/>
              <a:t>of all the contents of each container. </a:t>
            </a:r>
            <a:endParaRPr lang="en-GB" sz="1600" dirty="0"/>
          </a:p>
          <a:p>
            <a:pPr lvl="1"/>
            <a:r>
              <a:rPr lang="en-GB" dirty="0" smtClean="0"/>
              <a:t>Checking </a:t>
            </a:r>
            <a:r>
              <a:rPr lang="en-GB" dirty="0"/>
              <a:t>of the expiry date of all products at the time of delivery, and refusal to accept short-dated items from a supplier. </a:t>
            </a:r>
            <a:endParaRPr lang="en-GB" sz="1600" dirty="0"/>
          </a:p>
          <a:p>
            <a:pPr lvl="1">
              <a:buNone/>
            </a:pPr>
            <a:endParaRPr lang="en-GB" dirty="0"/>
          </a:p>
        </p:txBody>
      </p:sp>
      <p:sp>
        <p:nvSpPr>
          <p:cNvPr id="4" name="Title 1"/>
          <p:cNvSpPr>
            <a:spLocks noGrp="1"/>
          </p:cNvSpPr>
          <p:nvPr>
            <p:ph type="title"/>
          </p:nvPr>
        </p:nvSpPr>
        <p:spPr/>
        <p:txBody>
          <a:bodyPr>
            <a:normAutofit/>
          </a:bodyPr>
          <a:lstStyle/>
          <a:p>
            <a:r>
              <a:rPr lang="en-GB" b="1" dirty="0" smtClean="0"/>
              <a:t>HCW minimisation </a:t>
            </a:r>
            <a:r>
              <a:rPr lang="en-GB" b="1" dirty="0"/>
              <a:t>and recycling</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04" y="908720"/>
            <a:ext cx="8507288" cy="5760640"/>
          </a:xfrm>
        </p:spPr>
        <p:txBody>
          <a:bodyPr>
            <a:normAutofit fontScale="92500"/>
          </a:bodyPr>
          <a:lstStyle/>
          <a:p>
            <a:pPr marL="0" indent="0">
              <a:buNone/>
            </a:pPr>
            <a:r>
              <a:rPr lang="en-GB" b="1" dirty="0" smtClean="0"/>
              <a:t>4. Green </a:t>
            </a:r>
            <a:r>
              <a:rPr lang="en-GB" b="1" dirty="0"/>
              <a:t>procurement </a:t>
            </a:r>
            <a:endParaRPr lang="en-GB" dirty="0"/>
          </a:p>
          <a:p>
            <a:pPr lvl="1"/>
            <a:r>
              <a:rPr lang="en-GB" dirty="0"/>
              <a:t>Reducing toxicity of waste is beneficial by reducing problems associated with treatment and disposal. </a:t>
            </a:r>
            <a:r>
              <a:rPr lang="en-GB" dirty="0" err="1" smtClean="0"/>
              <a:t>E.g</a:t>
            </a:r>
            <a:r>
              <a:rPr lang="en-GB" dirty="0" smtClean="0"/>
              <a:t>, purchasing </a:t>
            </a:r>
            <a:r>
              <a:rPr lang="en-GB" dirty="0"/>
              <a:t>plastics that are recycled or goods supplied without excessive </a:t>
            </a:r>
            <a:r>
              <a:rPr lang="en-GB" dirty="0" smtClean="0"/>
              <a:t>packaging</a:t>
            </a:r>
          </a:p>
          <a:p>
            <a:pPr lvl="1"/>
            <a:endParaRPr lang="en-GB" dirty="0"/>
          </a:p>
          <a:p>
            <a:pPr lvl="1"/>
            <a:r>
              <a:rPr lang="en-GB" dirty="0"/>
              <a:t>The most easily recyclable plastics are polyethylene, polypropylene and polyethylene </a:t>
            </a:r>
            <a:r>
              <a:rPr lang="en-GB" dirty="0" err="1"/>
              <a:t>terephthalate</a:t>
            </a:r>
            <a:r>
              <a:rPr lang="en-GB" dirty="0"/>
              <a:t> (PET). Other packaging material such as paper or card covered in plastic or aluminium foil is rarely recyclable</a:t>
            </a:r>
            <a:r>
              <a:rPr lang="en-GB" dirty="0" smtClean="0"/>
              <a:t>.</a:t>
            </a:r>
          </a:p>
          <a:p>
            <a:pPr lvl="1"/>
            <a:endParaRPr lang="en-GB" dirty="0"/>
          </a:p>
          <a:p>
            <a:pPr lvl="1"/>
            <a:r>
              <a:rPr lang="en-GB" dirty="0"/>
              <a:t>Polyvinyl chloride (PVC) is </a:t>
            </a:r>
            <a:r>
              <a:rPr lang="en-GB" dirty="0" smtClean="0"/>
              <a:t>toxic, </a:t>
            </a:r>
            <a:r>
              <a:rPr lang="en-GB" dirty="0"/>
              <a:t>the most difficult to recycle. </a:t>
            </a:r>
          </a:p>
          <a:p>
            <a:endParaRPr lang="en-GB" dirty="0"/>
          </a:p>
        </p:txBody>
      </p:sp>
      <p:sp>
        <p:nvSpPr>
          <p:cNvPr id="4" name="Title 1"/>
          <p:cNvSpPr>
            <a:spLocks noGrp="1"/>
          </p:cNvSpPr>
          <p:nvPr>
            <p:ph type="title"/>
          </p:nvPr>
        </p:nvSpPr>
        <p:spPr>
          <a:xfrm>
            <a:off x="0" y="0"/>
            <a:ext cx="8229600" cy="706090"/>
          </a:xfrm>
        </p:spPr>
        <p:txBody>
          <a:bodyPr>
            <a:normAutofit fontScale="90000"/>
          </a:bodyPr>
          <a:lstStyle/>
          <a:p>
            <a:r>
              <a:rPr lang="en-GB" b="1" dirty="0" smtClean="0"/>
              <a:t>HCW minimisation </a:t>
            </a:r>
            <a:r>
              <a:rPr lang="en-GB" b="1" dirty="0"/>
              <a:t>and recycling</a:t>
            </a:r>
            <a:endParaRPr lang="en-GB" dirty="0"/>
          </a:p>
        </p:txBody>
      </p:sp>
      <p:pic>
        <p:nvPicPr>
          <p:cNvPr id="5" name="Picture 2" descr="Image result for medical laboratory waste management training pp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624" y="773562"/>
            <a:ext cx="1930552" cy="592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63272" cy="5069160"/>
          </a:xfrm>
        </p:spPr>
        <p:txBody>
          <a:bodyPr>
            <a:normAutofit lnSpcReduction="10000"/>
          </a:bodyPr>
          <a:lstStyle/>
          <a:p>
            <a:pPr>
              <a:buFont typeface="Wingdings" pitchFamily="2" charset="2"/>
              <a:buChar char="q"/>
            </a:pPr>
            <a:r>
              <a:rPr lang="en-GB" b="1" dirty="0" smtClean="0"/>
              <a:t>Green procurement cont...</a:t>
            </a:r>
            <a:endParaRPr lang="en-GB" dirty="0" smtClean="0"/>
          </a:p>
          <a:p>
            <a:pPr lvl="1"/>
            <a:r>
              <a:rPr lang="en-GB" dirty="0"/>
              <a:t>Latex or </a:t>
            </a:r>
            <a:r>
              <a:rPr lang="en-GB" dirty="0" err="1"/>
              <a:t>nitrile</a:t>
            </a:r>
            <a:r>
              <a:rPr lang="en-GB" dirty="0"/>
              <a:t> gloves are the most common replacements for PVC gloves. Latex or silicone tubing can replace PVC tubing, polyethylene IV bags can replace PVC bags, and ethylene vinyl acetate bags can replace PVC bags for saline and </a:t>
            </a:r>
            <a:r>
              <a:rPr lang="en-GB" dirty="0" smtClean="0"/>
              <a:t>blood</a:t>
            </a:r>
            <a:endParaRPr lang="en-GB" dirty="0" smtClean="0"/>
          </a:p>
          <a:p>
            <a:pPr lvl="1"/>
            <a:r>
              <a:rPr lang="en-GB" dirty="0" smtClean="0"/>
              <a:t>Polycarbonate </a:t>
            </a:r>
            <a:r>
              <a:rPr lang="en-GB" dirty="0"/>
              <a:t>is made from bisphenol A, which is an endocrine </a:t>
            </a:r>
            <a:r>
              <a:rPr lang="en-GB" dirty="0" smtClean="0"/>
              <a:t>disruptor</a:t>
            </a:r>
            <a:endParaRPr lang="en-GB" dirty="0" smtClean="0"/>
          </a:p>
          <a:p>
            <a:pPr lvl="1"/>
            <a:r>
              <a:rPr lang="en-GB" dirty="0" smtClean="0"/>
              <a:t>Ethylene </a:t>
            </a:r>
            <a:r>
              <a:rPr lang="en-GB" dirty="0"/>
              <a:t>oxide is used to sterilize medical devices, but it is carcinogenic and so should be avoided where alternatives </a:t>
            </a:r>
            <a:r>
              <a:rPr lang="en-GB" dirty="0" smtClean="0"/>
              <a:t>exist</a:t>
            </a:r>
            <a:endParaRPr lang="en-GB" dirty="0"/>
          </a:p>
          <a:p>
            <a:endParaRPr lang="en-GB" dirty="0"/>
          </a:p>
        </p:txBody>
      </p:sp>
      <p:sp>
        <p:nvSpPr>
          <p:cNvPr id="4" name="Title 1"/>
          <p:cNvSpPr>
            <a:spLocks noGrp="1"/>
          </p:cNvSpPr>
          <p:nvPr>
            <p:ph type="title"/>
          </p:nvPr>
        </p:nvSpPr>
        <p:spPr/>
        <p:txBody>
          <a:bodyPr>
            <a:normAutofit/>
          </a:bodyPr>
          <a:lstStyle/>
          <a:p>
            <a:r>
              <a:rPr lang="en-GB" b="1" dirty="0" smtClean="0"/>
              <a:t>HCW minimisation </a:t>
            </a:r>
            <a:r>
              <a:rPr lang="en-GB" b="1" dirty="0"/>
              <a:t>and recycling</a:t>
            </a:r>
            <a:endParaRPr lang="en-GB" dirty="0"/>
          </a:p>
        </p:txBody>
      </p:sp>
      <p:pic>
        <p:nvPicPr>
          <p:cNvPr id="5" name="Picture 2" descr="Image result for medical waste management pp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168" y="1417638"/>
            <a:ext cx="1450504" cy="1086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09"/>
            <a:ext cx="8229600" cy="922114"/>
          </a:xfrm>
        </p:spPr>
        <p:txBody>
          <a:bodyPr>
            <a:normAutofit/>
          </a:bodyPr>
          <a:lstStyle/>
          <a:p>
            <a:pPr algn="l"/>
            <a:r>
              <a:rPr lang="en-GB" dirty="0" smtClean="0"/>
              <a:t>Waste Management Policy</a:t>
            </a:r>
            <a:endParaRPr lang="en-GB" dirty="0"/>
          </a:p>
        </p:txBody>
      </p:sp>
      <p:sp>
        <p:nvSpPr>
          <p:cNvPr id="3" name="Content Placeholder 2"/>
          <p:cNvSpPr>
            <a:spLocks noGrp="1"/>
          </p:cNvSpPr>
          <p:nvPr>
            <p:ph idx="1"/>
          </p:nvPr>
        </p:nvSpPr>
        <p:spPr>
          <a:xfrm>
            <a:off x="457200" y="944223"/>
            <a:ext cx="8435280" cy="5400600"/>
          </a:xfrm>
        </p:spPr>
        <p:txBody>
          <a:bodyPr>
            <a:normAutofit fontScale="92500"/>
          </a:bodyPr>
          <a:lstStyle/>
          <a:p>
            <a:r>
              <a:rPr lang="en-GB" dirty="0" smtClean="0"/>
              <a:t>What is a policy?</a:t>
            </a:r>
          </a:p>
          <a:p>
            <a:pPr lvl="1"/>
            <a:r>
              <a:rPr lang="en-GB" dirty="0" smtClean="0"/>
              <a:t>Blueprint that drives decision making at political level, mobilize effort and resources to create conditions to make changes in HC facilities </a:t>
            </a:r>
          </a:p>
          <a:p>
            <a:r>
              <a:rPr lang="en-GB" dirty="0" smtClean="0"/>
              <a:t>Each </a:t>
            </a:r>
            <a:r>
              <a:rPr lang="en-GB" dirty="0"/>
              <a:t>health care institution should </a:t>
            </a:r>
            <a:r>
              <a:rPr lang="en-GB" dirty="0" smtClean="0"/>
              <a:t>develop </a:t>
            </a:r>
            <a:r>
              <a:rPr lang="en-GB" dirty="0"/>
              <a:t>Waste Management </a:t>
            </a:r>
            <a:r>
              <a:rPr lang="en-GB" dirty="0" smtClean="0"/>
              <a:t>Policies to provide guidance on achieving and sustaining management of HCW</a:t>
            </a:r>
          </a:p>
          <a:p>
            <a:r>
              <a:rPr lang="en-GB" dirty="0" smtClean="0"/>
              <a:t>Development of institutional policies can be guided by international agreements and conventions, WHO guidance, national policy, legislation or guidelines</a:t>
            </a:r>
          </a:p>
          <a:p>
            <a:endParaRPr lang="en-GB" dirty="0" smtClean="0"/>
          </a:p>
          <a:p>
            <a:endParaRPr lang="en-GB" dirty="0" smtClean="0"/>
          </a:p>
          <a:p>
            <a:endParaRPr lang="en-GB" dirty="0" smtClean="0"/>
          </a:p>
          <a:p>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61" y="1417638"/>
            <a:ext cx="8507288" cy="5251722"/>
          </a:xfrm>
        </p:spPr>
        <p:txBody>
          <a:bodyPr>
            <a:normAutofit fontScale="92500" lnSpcReduction="10000"/>
          </a:bodyPr>
          <a:lstStyle/>
          <a:p>
            <a:pPr marL="0" indent="0">
              <a:buNone/>
            </a:pPr>
            <a:r>
              <a:rPr lang="en-GB" b="1" dirty="0" smtClean="0"/>
              <a:t>5. Environmental </a:t>
            </a:r>
            <a:r>
              <a:rPr lang="en-GB" b="1" dirty="0"/>
              <a:t>preferable purchasing (EPP)</a:t>
            </a:r>
            <a:endParaRPr lang="en-GB" dirty="0"/>
          </a:p>
          <a:p>
            <a:pPr lvl="1"/>
            <a:r>
              <a:rPr lang="en-GB" dirty="0"/>
              <a:t>This refers to the purchase of least damaging products and services in terms of environmental </a:t>
            </a:r>
            <a:r>
              <a:rPr lang="en-GB" dirty="0" smtClean="0"/>
              <a:t>impact </a:t>
            </a:r>
          </a:p>
          <a:p>
            <a:pPr marL="457200" lvl="1" indent="0">
              <a:buNone/>
            </a:pPr>
            <a:endParaRPr lang="en-GB" dirty="0" smtClean="0"/>
          </a:p>
          <a:p>
            <a:pPr lvl="1"/>
            <a:r>
              <a:rPr lang="en-GB" dirty="0" smtClean="0"/>
              <a:t>The </a:t>
            </a:r>
            <a:r>
              <a:rPr lang="en-GB" dirty="0"/>
              <a:t>aim is to reduce impact on the environment, provide healthier conditions for patients and staff by switching to less hazardous materials and lower the cost of waste </a:t>
            </a:r>
            <a:r>
              <a:rPr lang="en-GB" dirty="0" smtClean="0"/>
              <a:t>disposal, </a:t>
            </a:r>
            <a:r>
              <a:rPr lang="en-GB" dirty="0" err="1" smtClean="0"/>
              <a:t>e.g</a:t>
            </a:r>
            <a:r>
              <a:rPr lang="en-GB" dirty="0" smtClean="0"/>
              <a:t> purchase of </a:t>
            </a:r>
            <a:r>
              <a:rPr lang="en-GB" b="1" dirty="0" smtClean="0"/>
              <a:t>mercury </a:t>
            </a:r>
            <a:r>
              <a:rPr lang="en-GB" b="1" dirty="0"/>
              <a:t>versus mercury-free </a:t>
            </a:r>
            <a:r>
              <a:rPr lang="en-GB" b="1" dirty="0" smtClean="0"/>
              <a:t>thermometer</a:t>
            </a:r>
            <a:r>
              <a:rPr lang="en-GB" dirty="0" smtClean="0"/>
              <a:t> </a:t>
            </a:r>
          </a:p>
          <a:p>
            <a:pPr lvl="1"/>
            <a:endParaRPr lang="en-GB" dirty="0" smtClean="0"/>
          </a:p>
          <a:p>
            <a:pPr lvl="1"/>
            <a:r>
              <a:rPr lang="en-GB" dirty="0" smtClean="0"/>
              <a:t>When </a:t>
            </a:r>
            <a:r>
              <a:rPr lang="en-GB" dirty="0"/>
              <a:t>mercury thermometer breaks, </a:t>
            </a:r>
            <a:r>
              <a:rPr lang="en-GB" dirty="0" smtClean="0"/>
              <a:t>it is costly to clean </a:t>
            </a:r>
            <a:r>
              <a:rPr lang="en-GB" dirty="0"/>
              <a:t>the hazardous material and prevent mercury from entering the environment at final disposal </a:t>
            </a:r>
            <a:r>
              <a:rPr lang="en-GB" dirty="0" smtClean="0"/>
              <a:t>stage</a:t>
            </a:r>
            <a:endParaRPr lang="en-GB" dirty="0"/>
          </a:p>
        </p:txBody>
      </p:sp>
      <p:sp>
        <p:nvSpPr>
          <p:cNvPr id="4" name="Title 1"/>
          <p:cNvSpPr>
            <a:spLocks noGrp="1"/>
          </p:cNvSpPr>
          <p:nvPr>
            <p:ph type="title"/>
          </p:nvPr>
        </p:nvSpPr>
        <p:spPr/>
        <p:txBody>
          <a:bodyPr>
            <a:normAutofit/>
          </a:bodyPr>
          <a:lstStyle/>
          <a:p>
            <a:r>
              <a:rPr lang="en-GB" b="1" dirty="0" smtClean="0"/>
              <a:t>HCW minimisation </a:t>
            </a:r>
            <a:r>
              <a:rPr lang="en-GB" b="1" dirty="0"/>
              <a:t>and recycling</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GB" b="1" dirty="0"/>
              <a:t>References</a:t>
            </a:r>
            <a:endParaRPr lang="en-GB" dirty="0"/>
          </a:p>
        </p:txBody>
      </p:sp>
      <p:sp>
        <p:nvSpPr>
          <p:cNvPr id="3" name="Content Placeholder 2"/>
          <p:cNvSpPr>
            <a:spLocks noGrp="1"/>
          </p:cNvSpPr>
          <p:nvPr>
            <p:ph idx="1"/>
          </p:nvPr>
        </p:nvSpPr>
        <p:spPr>
          <a:xfrm>
            <a:off x="457200" y="1127024"/>
            <a:ext cx="8579296" cy="5542336"/>
          </a:xfrm>
        </p:spPr>
        <p:txBody>
          <a:bodyPr>
            <a:normAutofit fontScale="55000" lnSpcReduction="20000"/>
          </a:bodyPr>
          <a:lstStyle/>
          <a:p>
            <a:r>
              <a:rPr lang="en-GB" dirty="0"/>
              <a:t>WHO, Basel Convention, UNEP (United Nations Environment Programme) (2005). </a:t>
            </a:r>
            <a:r>
              <a:rPr lang="en-GB" i="1" dirty="0"/>
              <a:t>Preparation of national health care waste management plans in sub-Saharan countries: guidance manual</a:t>
            </a:r>
            <a:r>
              <a:rPr lang="en-GB" dirty="0"/>
              <a:t>. Geneva, World Health Organization and United Nations Environment Programme</a:t>
            </a:r>
            <a:r>
              <a:rPr lang="en-GB" dirty="0" smtClean="0"/>
              <a:t>.</a:t>
            </a:r>
            <a:r>
              <a:rPr lang="en-GB" dirty="0"/>
              <a:t> </a:t>
            </a:r>
            <a:endParaRPr lang="en-GB" dirty="0" smtClean="0"/>
          </a:p>
          <a:p>
            <a:endParaRPr lang="en-GB" dirty="0"/>
          </a:p>
          <a:p>
            <a:r>
              <a:rPr lang="en-GB" dirty="0"/>
              <a:t>WHO (2007a). </a:t>
            </a:r>
            <a:r>
              <a:rPr lang="en-GB" i="1" dirty="0"/>
              <a:t>Water sanitation health. WHO core principles for achieving safe and sustainable management of health-care waste</a:t>
            </a:r>
            <a:r>
              <a:rPr lang="en-GB" dirty="0"/>
              <a:t>. Geneva, World Health Organization </a:t>
            </a:r>
            <a:endParaRPr lang="en-GB" dirty="0" smtClean="0"/>
          </a:p>
          <a:p>
            <a:endParaRPr lang="en-GB" dirty="0"/>
          </a:p>
          <a:p>
            <a:r>
              <a:rPr lang="en-GB" dirty="0" smtClean="0"/>
              <a:t>Kaiser </a:t>
            </a:r>
            <a:r>
              <a:rPr lang="en-GB" dirty="0"/>
              <a:t>B, Eagan PD, </a:t>
            </a:r>
            <a:r>
              <a:rPr lang="en-GB" dirty="0" err="1"/>
              <a:t>Shaner</a:t>
            </a:r>
            <a:r>
              <a:rPr lang="en-GB" dirty="0"/>
              <a:t> H (2001). Solutions to health care waste: life-cycle thinking and “green” purchasing. </a:t>
            </a:r>
            <a:r>
              <a:rPr lang="en-GB" i="1" dirty="0"/>
              <a:t>Environmental Health Perspectives</a:t>
            </a:r>
            <a:r>
              <a:rPr lang="en-GB" dirty="0"/>
              <a:t>, 109(3):205–207. </a:t>
            </a:r>
            <a:endParaRPr lang="en-GB" dirty="0" smtClean="0"/>
          </a:p>
          <a:p>
            <a:endParaRPr lang="en-GB" dirty="0" smtClean="0"/>
          </a:p>
          <a:p>
            <a:r>
              <a:rPr lang="en-GB" dirty="0" err="1"/>
              <a:t>Karliner</a:t>
            </a:r>
            <a:r>
              <a:rPr lang="en-GB" dirty="0"/>
              <a:t> J (2010). </a:t>
            </a:r>
            <a:r>
              <a:rPr lang="en-GB" i="1" dirty="0"/>
              <a:t>Toward the tipping point: WHO-HCWH global initiative to substitute mercury-based medical devices in health care – a two-year progress report</a:t>
            </a:r>
            <a:r>
              <a:rPr lang="en-GB" dirty="0"/>
              <a:t>. Geneva, Switzerland and Arlington, Virginia, WHO and Health Care Without Harm </a:t>
            </a:r>
            <a:endParaRPr lang="en-GB" dirty="0" smtClean="0"/>
          </a:p>
          <a:p>
            <a:endParaRPr lang="en-GB" dirty="0"/>
          </a:p>
          <a:p>
            <a:r>
              <a:rPr lang="en-GB" dirty="0"/>
              <a:t>Practice </a:t>
            </a:r>
            <a:r>
              <a:rPr lang="en-GB" dirty="0" err="1"/>
              <a:t>Greenhealth</a:t>
            </a:r>
            <a:r>
              <a:rPr lang="en-GB" dirty="0"/>
              <a:t> (2012). Mercury elimination tools &amp; resources. Reston, Virginia, Practice </a:t>
            </a:r>
            <a:r>
              <a:rPr lang="en-GB" dirty="0" err="1"/>
              <a:t>Greenhealth</a:t>
            </a:r>
            <a:r>
              <a:rPr lang="en-GB" dirty="0"/>
              <a:t> </a:t>
            </a:r>
            <a:endParaRPr lang="en-GB" dirty="0" smtClean="0"/>
          </a:p>
          <a:p>
            <a:endParaRPr lang="en-GB" dirty="0"/>
          </a:p>
          <a:p>
            <a:r>
              <a:rPr lang="en-GB" dirty="0"/>
              <a:t>CDHS (California Department of Health Services) (2000). </a:t>
            </a:r>
            <a:r>
              <a:rPr lang="en-GB" i="1" dirty="0"/>
              <a:t>A guide to mercury assessment and elimination in healthcare facilities</a:t>
            </a:r>
            <a:r>
              <a:rPr lang="en-GB" dirty="0"/>
              <a:t>. Sacramento, California, Department of Health Services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Waste Management Policy</a:t>
            </a:r>
          </a:p>
        </p:txBody>
      </p:sp>
      <p:sp>
        <p:nvSpPr>
          <p:cNvPr id="3" name="Content Placeholder 2"/>
          <p:cNvSpPr>
            <a:spLocks noGrp="1"/>
          </p:cNvSpPr>
          <p:nvPr>
            <p:ph idx="1"/>
          </p:nvPr>
        </p:nvSpPr>
        <p:spPr/>
        <p:txBody>
          <a:bodyPr/>
          <a:lstStyle/>
          <a:p>
            <a:r>
              <a:rPr lang="en-GB" dirty="0"/>
              <a:t>Improvements to be considered when setting policy</a:t>
            </a:r>
          </a:p>
          <a:p>
            <a:pPr lvl="1"/>
            <a:r>
              <a:rPr lang="en-GB" dirty="0"/>
              <a:t>Budget to ensure regulations are fully complied with</a:t>
            </a:r>
          </a:p>
          <a:p>
            <a:pPr lvl="1"/>
            <a:r>
              <a:rPr lang="en-GB" dirty="0"/>
              <a:t>Create a system for enforcing the policies </a:t>
            </a:r>
          </a:p>
          <a:p>
            <a:pPr lvl="1"/>
            <a:r>
              <a:rPr lang="en-GB" dirty="0"/>
              <a:t>Continually improve standard of HCWM</a:t>
            </a:r>
          </a:p>
          <a:p>
            <a:pPr lvl="1"/>
            <a:r>
              <a:rPr lang="en-GB" dirty="0"/>
              <a:t>Create system for training and assessment of HCWM</a:t>
            </a:r>
          </a:p>
          <a:p>
            <a:endParaRPr lang="en-GB" dirty="0"/>
          </a:p>
        </p:txBody>
      </p:sp>
    </p:spTree>
    <p:extLst>
      <p:ext uri="{BB962C8B-B14F-4D97-AF65-F5344CB8AC3E}">
        <p14:creationId xmlns:p14="http://schemas.microsoft.com/office/powerpoint/2010/main" val="8715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1143000"/>
          </a:xfrm>
        </p:spPr>
        <p:txBody>
          <a:bodyPr>
            <a:noAutofit/>
          </a:bodyPr>
          <a:lstStyle/>
          <a:p>
            <a:pPr algn="l"/>
            <a:r>
              <a:rPr lang="en-GB" sz="3600" b="1" dirty="0" smtClean="0"/>
              <a:t>A HCWM policy document contains;</a:t>
            </a:r>
            <a:endParaRPr lang="en-GB" sz="3600" dirty="0"/>
          </a:p>
        </p:txBody>
      </p:sp>
      <p:sp>
        <p:nvSpPr>
          <p:cNvPr id="3" name="Content Placeholder 2"/>
          <p:cNvSpPr>
            <a:spLocks noGrp="1"/>
          </p:cNvSpPr>
          <p:nvPr>
            <p:ph idx="1"/>
          </p:nvPr>
        </p:nvSpPr>
        <p:spPr>
          <a:xfrm>
            <a:off x="323528" y="1241173"/>
            <a:ext cx="8579296" cy="5440362"/>
          </a:xfrm>
        </p:spPr>
        <p:txBody>
          <a:bodyPr>
            <a:normAutofit fontScale="77500" lnSpcReduction="20000"/>
          </a:bodyPr>
          <a:lstStyle/>
          <a:p>
            <a:r>
              <a:rPr lang="en-GB" b="1" dirty="0" smtClean="0"/>
              <a:t>Descriptions of management responsibilities within and outside HC facility </a:t>
            </a:r>
          </a:p>
          <a:p>
            <a:pPr marL="0" lvl="0" indent="0">
              <a:buNone/>
            </a:pPr>
            <a:r>
              <a:rPr lang="en-GB" b="1" dirty="0" smtClean="0"/>
              <a:t>	Waste </a:t>
            </a:r>
            <a:r>
              <a:rPr lang="en-GB" b="1" dirty="0"/>
              <a:t>management committee. </a:t>
            </a:r>
            <a:endParaRPr lang="en-GB" b="1" dirty="0" smtClean="0"/>
          </a:p>
          <a:p>
            <a:pPr lvl="1"/>
            <a:r>
              <a:rPr lang="en-GB" dirty="0"/>
              <a:t>C</a:t>
            </a:r>
            <a:r>
              <a:rPr lang="en-GB" dirty="0" smtClean="0"/>
              <a:t>an </a:t>
            </a:r>
            <a:r>
              <a:rPr lang="en-GB" dirty="0"/>
              <a:t>be represented by </a:t>
            </a:r>
            <a:r>
              <a:rPr lang="en-GB" dirty="0" smtClean="0"/>
              <a:t>designated </a:t>
            </a:r>
            <a:r>
              <a:rPr lang="en-GB" dirty="0"/>
              <a:t>focal persons for managing waste </a:t>
            </a:r>
            <a:r>
              <a:rPr lang="en-GB" dirty="0" smtClean="0"/>
              <a:t>or </a:t>
            </a:r>
            <a:r>
              <a:rPr lang="en-GB" dirty="0"/>
              <a:t>unit in-charge </a:t>
            </a:r>
            <a:r>
              <a:rPr lang="en-GB" dirty="0" smtClean="0"/>
              <a:t>for </a:t>
            </a:r>
            <a:r>
              <a:rPr lang="en-GB" dirty="0"/>
              <a:t>waste management  </a:t>
            </a:r>
            <a:endParaRPr lang="en-GB" sz="2400" dirty="0"/>
          </a:p>
          <a:p>
            <a:pPr marL="914400" lvl="1" indent="-514350">
              <a:buFont typeface="+mj-lt"/>
              <a:buAutoNum type="alphaLcParenR"/>
            </a:pPr>
            <a:r>
              <a:rPr lang="en-GB" dirty="0"/>
              <a:t>Terms of reference for committee/ designated focal persons/ waste management unit include; </a:t>
            </a:r>
            <a:endParaRPr lang="en-GB" sz="2400" dirty="0"/>
          </a:p>
          <a:p>
            <a:pPr lvl="2"/>
            <a:r>
              <a:rPr lang="en-GB" dirty="0"/>
              <a:t>Map/mark areas that generate waste</a:t>
            </a:r>
            <a:endParaRPr lang="en-GB" sz="2000" dirty="0"/>
          </a:p>
          <a:p>
            <a:pPr lvl="2"/>
            <a:r>
              <a:rPr lang="en-GB" dirty="0"/>
              <a:t>Prepare waste management plan</a:t>
            </a:r>
            <a:endParaRPr lang="en-GB" sz="2000" dirty="0"/>
          </a:p>
          <a:p>
            <a:pPr lvl="2"/>
            <a:r>
              <a:rPr lang="en-GB" dirty="0"/>
              <a:t>Ensure </a:t>
            </a:r>
            <a:r>
              <a:rPr lang="en-GB" dirty="0" smtClean="0"/>
              <a:t>proper maintenance of waste records e.g</a:t>
            </a:r>
            <a:r>
              <a:rPr lang="en-GB" dirty="0"/>
              <a:t>. quantity generated, etc</a:t>
            </a:r>
            <a:endParaRPr lang="en-GB" sz="2000" dirty="0"/>
          </a:p>
          <a:p>
            <a:pPr lvl="2"/>
            <a:r>
              <a:rPr lang="en-GB" dirty="0"/>
              <a:t>Ensure proper waste destruction </a:t>
            </a:r>
            <a:endParaRPr lang="en-GB" sz="2000" dirty="0"/>
          </a:p>
          <a:p>
            <a:pPr lvl="2"/>
            <a:r>
              <a:rPr lang="en-GB" dirty="0"/>
              <a:t>Develop training plan for waste management, maintain training records</a:t>
            </a:r>
            <a:endParaRPr lang="en-GB" sz="2000" dirty="0"/>
          </a:p>
          <a:p>
            <a:pPr lvl="2"/>
            <a:r>
              <a:rPr lang="en-GB" dirty="0" smtClean="0"/>
              <a:t>Coordinate waste </a:t>
            </a:r>
            <a:r>
              <a:rPr lang="en-GB" dirty="0"/>
              <a:t>management seminars </a:t>
            </a:r>
            <a:endParaRPr lang="en-GB" sz="2000" dirty="0"/>
          </a:p>
          <a:p>
            <a:pPr lvl="2"/>
            <a:r>
              <a:rPr lang="en-GB" dirty="0"/>
              <a:t>Avail emergency contact details </a:t>
            </a:r>
            <a:endParaRPr lang="en-GB" sz="2000" dirty="0"/>
          </a:p>
          <a:p>
            <a:pPr marL="971550" lvl="1" indent="-514350">
              <a:buFont typeface="+mj-lt"/>
              <a:buAutoNum type="alphaLcParenR"/>
            </a:pPr>
            <a:r>
              <a:rPr lang="en-GB" dirty="0"/>
              <a:t>Action plan for committee/ designated focal person/ unit</a:t>
            </a:r>
            <a:endParaRPr lang="en-GB" sz="2400" dirty="0"/>
          </a:p>
          <a:p>
            <a:pPr marL="971550" lvl="1" indent="-514350">
              <a:buFont typeface="+mj-lt"/>
              <a:buAutoNum type="alphaLcParenR"/>
            </a:pPr>
            <a:r>
              <a:rPr lang="en-GB" dirty="0"/>
              <a:t>Reporting structure </a:t>
            </a:r>
            <a:r>
              <a:rPr lang="en-GB" dirty="0" smtClean="0"/>
              <a:t>of WMC</a:t>
            </a:r>
            <a:endParaRPr lang="en-GB" sz="2400" dirty="0"/>
          </a:p>
          <a:p>
            <a:pPr marL="971550" lvl="1" indent="-514350">
              <a:buFont typeface="+mj-lt"/>
              <a:buAutoNum type="alphaLcParenR"/>
            </a:pPr>
            <a:r>
              <a:rPr lang="en-GB" dirty="0" smtClean="0"/>
              <a:t>Report generation </a:t>
            </a:r>
            <a:endParaRPr lang="en-GB" sz="2400" dirty="0"/>
          </a:p>
          <a:p>
            <a:endParaRPr lang="en-GB" dirty="0"/>
          </a:p>
        </p:txBody>
      </p:sp>
    </p:spTree>
    <p:extLst>
      <p:ext uri="{BB962C8B-B14F-4D97-AF65-F5344CB8AC3E}">
        <p14:creationId xmlns:p14="http://schemas.microsoft.com/office/powerpoint/2010/main" val="211563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06090"/>
          </a:xfrm>
        </p:spPr>
        <p:txBody>
          <a:bodyPr>
            <a:noAutofit/>
          </a:bodyPr>
          <a:lstStyle/>
          <a:p>
            <a:pPr algn="l"/>
            <a:r>
              <a:rPr lang="en-GB" sz="2800" b="1" dirty="0"/>
              <a:t>A HCWM policy document contains;</a:t>
            </a:r>
            <a:endParaRPr lang="en-GB" sz="2800" dirty="0"/>
          </a:p>
        </p:txBody>
      </p:sp>
      <p:sp>
        <p:nvSpPr>
          <p:cNvPr id="3" name="Content Placeholder 2"/>
          <p:cNvSpPr>
            <a:spLocks noGrp="1"/>
          </p:cNvSpPr>
          <p:nvPr>
            <p:ph idx="1"/>
          </p:nvPr>
        </p:nvSpPr>
        <p:spPr>
          <a:xfrm>
            <a:off x="395536" y="980728"/>
            <a:ext cx="8229600" cy="5688632"/>
          </a:xfrm>
        </p:spPr>
        <p:txBody>
          <a:bodyPr>
            <a:normAutofit fontScale="92500" lnSpcReduction="20000"/>
          </a:bodyPr>
          <a:lstStyle/>
          <a:p>
            <a:r>
              <a:rPr lang="en-GB" dirty="0" smtClean="0"/>
              <a:t>Definitions of the various types of waste produced in the </a:t>
            </a:r>
            <a:r>
              <a:rPr lang="en-GB" dirty="0" smtClean="0"/>
              <a:t>facility</a:t>
            </a:r>
          </a:p>
          <a:p>
            <a:endParaRPr lang="en-GB" dirty="0" smtClean="0"/>
          </a:p>
          <a:p>
            <a:r>
              <a:rPr lang="en-GB" dirty="0" smtClean="0"/>
              <a:t>Reasons for sound, sustainable and safe HCW management practices in the facility </a:t>
            </a:r>
            <a:endParaRPr lang="en-GB" dirty="0" smtClean="0"/>
          </a:p>
          <a:p>
            <a:endParaRPr lang="en-GB" dirty="0" smtClean="0"/>
          </a:p>
          <a:p>
            <a:r>
              <a:rPr lang="en-GB" dirty="0" smtClean="0"/>
              <a:t>Approved methods of treatment and disposal for each waste </a:t>
            </a:r>
            <a:r>
              <a:rPr lang="en-GB" dirty="0" smtClean="0"/>
              <a:t>category</a:t>
            </a:r>
          </a:p>
          <a:p>
            <a:endParaRPr lang="en-GB" dirty="0" smtClean="0"/>
          </a:p>
          <a:p>
            <a:r>
              <a:rPr lang="en-GB" dirty="0" smtClean="0"/>
              <a:t>Warning against unsafe </a:t>
            </a:r>
            <a:r>
              <a:rPr lang="en-GB" dirty="0" smtClean="0"/>
              <a:t>practice</a:t>
            </a:r>
          </a:p>
          <a:p>
            <a:endParaRPr lang="en-GB" dirty="0" smtClean="0"/>
          </a:p>
          <a:p>
            <a:r>
              <a:rPr lang="en-GB" dirty="0" smtClean="0"/>
              <a:t>Assessment of the cost of HCW management </a:t>
            </a:r>
          </a:p>
          <a:p>
            <a:endParaRPr lang="en-GB" dirty="0"/>
          </a:p>
        </p:txBody>
      </p:sp>
    </p:spTree>
    <p:extLst>
      <p:ext uri="{BB962C8B-B14F-4D97-AF65-F5344CB8AC3E}">
        <p14:creationId xmlns:p14="http://schemas.microsoft.com/office/powerpoint/2010/main" val="338251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06090"/>
          </a:xfrm>
        </p:spPr>
        <p:txBody>
          <a:bodyPr>
            <a:noAutofit/>
          </a:bodyPr>
          <a:lstStyle/>
          <a:p>
            <a:pPr algn="l"/>
            <a:r>
              <a:rPr lang="en-GB" sz="2800" b="1" dirty="0"/>
              <a:t>A HCWM policy document contains;</a:t>
            </a:r>
            <a:endParaRPr lang="en-GB" sz="2800" dirty="0"/>
          </a:p>
        </p:txBody>
      </p:sp>
      <p:sp>
        <p:nvSpPr>
          <p:cNvPr id="3" name="Content Placeholder 2"/>
          <p:cNvSpPr>
            <a:spLocks noGrp="1"/>
          </p:cNvSpPr>
          <p:nvPr>
            <p:ph idx="1"/>
          </p:nvPr>
        </p:nvSpPr>
        <p:spPr>
          <a:xfrm>
            <a:off x="395536" y="980728"/>
            <a:ext cx="8496944" cy="5688632"/>
          </a:xfrm>
        </p:spPr>
        <p:txBody>
          <a:bodyPr>
            <a:normAutofit fontScale="77500" lnSpcReduction="20000"/>
          </a:bodyPr>
          <a:lstStyle/>
          <a:p>
            <a:r>
              <a:rPr lang="en-GB" dirty="0" smtClean="0"/>
              <a:t>Key </a:t>
            </a:r>
            <a:r>
              <a:rPr lang="en-GB" dirty="0" smtClean="0"/>
              <a:t>steps to implement in HCWM; minimisation, separation, handling,  transport, treatment and final </a:t>
            </a:r>
            <a:r>
              <a:rPr lang="en-GB" dirty="0" smtClean="0"/>
              <a:t>disposal</a:t>
            </a:r>
          </a:p>
          <a:p>
            <a:endParaRPr lang="en-GB" dirty="0" smtClean="0"/>
          </a:p>
          <a:p>
            <a:r>
              <a:rPr lang="en-GB" dirty="0"/>
              <a:t>H</a:t>
            </a:r>
            <a:r>
              <a:rPr lang="en-GB" dirty="0" smtClean="0"/>
              <a:t>andling </a:t>
            </a:r>
            <a:r>
              <a:rPr lang="en-GB" dirty="0"/>
              <a:t>heavy metals usage and other hazardous materials like carcinogens, chemicals, </a:t>
            </a:r>
            <a:r>
              <a:rPr lang="en-GB" dirty="0" smtClean="0"/>
              <a:t>flammable</a:t>
            </a:r>
          </a:p>
          <a:p>
            <a:endParaRPr lang="en-GB" dirty="0"/>
          </a:p>
          <a:p>
            <a:r>
              <a:rPr lang="en-GB" dirty="0" smtClean="0"/>
              <a:t>Description of record keeping and documentation </a:t>
            </a:r>
            <a:endParaRPr lang="en-GB" dirty="0" smtClean="0"/>
          </a:p>
          <a:p>
            <a:endParaRPr lang="en-GB" dirty="0" smtClean="0"/>
          </a:p>
          <a:p>
            <a:r>
              <a:rPr lang="en-GB" dirty="0" smtClean="0"/>
              <a:t>Training requirements -CME</a:t>
            </a:r>
            <a:r>
              <a:rPr lang="en-GB" dirty="0"/>
              <a:t>, short courses, long term training, mentorship program, reading material, posters </a:t>
            </a:r>
            <a:endParaRPr lang="en-GB" dirty="0" smtClean="0"/>
          </a:p>
          <a:p>
            <a:endParaRPr lang="en-GB" dirty="0" smtClean="0"/>
          </a:p>
          <a:p>
            <a:r>
              <a:rPr lang="en-GB" dirty="0" smtClean="0"/>
              <a:t>Rules </a:t>
            </a:r>
            <a:r>
              <a:rPr lang="en-GB" dirty="0"/>
              <a:t>governing the protection of workers health and </a:t>
            </a:r>
            <a:r>
              <a:rPr lang="en-GB" dirty="0" smtClean="0"/>
              <a:t>safety</a:t>
            </a:r>
          </a:p>
          <a:p>
            <a:r>
              <a:rPr lang="en-GB" dirty="0" smtClean="0"/>
              <a:t>Occupational </a:t>
            </a:r>
            <a:r>
              <a:rPr lang="en-GB" dirty="0"/>
              <a:t>health and safety and environmental hazard control (</a:t>
            </a:r>
            <a:r>
              <a:rPr lang="en-GB" dirty="0" smtClean="0"/>
              <a:t>compensation)</a:t>
            </a:r>
          </a:p>
          <a:p>
            <a:endParaRPr lang="en-GB" dirty="0"/>
          </a:p>
        </p:txBody>
      </p:sp>
    </p:spTree>
    <p:extLst>
      <p:ext uri="{BB962C8B-B14F-4D97-AF65-F5344CB8AC3E}">
        <p14:creationId xmlns:p14="http://schemas.microsoft.com/office/powerpoint/2010/main" val="193562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4243</TotalTime>
  <Words>3504</Words>
  <Application>Microsoft Office PowerPoint</Application>
  <PresentationFormat>On-screen Show (4:3)</PresentationFormat>
  <Paragraphs>419</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Courier New</vt:lpstr>
      <vt:lpstr>Wingdings</vt:lpstr>
      <vt:lpstr>Office Theme</vt:lpstr>
      <vt:lpstr> WASTE MANAGEMENT TRAINING  Management, Policy and Documentation  </vt:lpstr>
      <vt:lpstr>Learning objectives </vt:lpstr>
      <vt:lpstr>Introduction</vt:lpstr>
      <vt:lpstr>Critical aspects for effective health care waste management </vt:lpstr>
      <vt:lpstr>Waste Management Policy</vt:lpstr>
      <vt:lpstr>Waste Management Policy</vt:lpstr>
      <vt:lpstr>A HCWM policy document contains;</vt:lpstr>
      <vt:lpstr>A HCWM policy document contains;</vt:lpstr>
      <vt:lpstr>A HCWM policy document contains;</vt:lpstr>
      <vt:lpstr>Framework for the Management of Healthcare Waste </vt:lpstr>
      <vt:lpstr>Waste Management Committees</vt:lpstr>
      <vt:lpstr>Duties and Responsibilities of the Waste Management Committee</vt:lpstr>
      <vt:lpstr>Waste Management committee  Members of the committee may contain the following:</vt:lpstr>
      <vt:lpstr>Assigning responsibility </vt:lpstr>
      <vt:lpstr>Roles and Responsibilities</vt:lpstr>
      <vt:lpstr>Roles and Responsibilities</vt:lpstr>
      <vt:lpstr>Roles and Responsibilities</vt:lpstr>
      <vt:lpstr>Roles and Responsibilities</vt:lpstr>
      <vt:lpstr>Roles and Responsibilities</vt:lpstr>
      <vt:lpstr>PowerPoint Presentation</vt:lpstr>
      <vt:lpstr>Parameters to be monitored</vt:lpstr>
      <vt:lpstr>Parameters to be monitored </vt:lpstr>
      <vt:lpstr>Planning for waste management </vt:lpstr>
      <vt:lpstr>Waste management plans for health care facilities </vt:lpstr>
      <vt:lpstr>Planning for waste management </vt:lpstr>
      <vt:lpstr>Preparing for waste management Planning </vt:lpstr>
      <vt:lpstr>Preparing for waste management Planning </vt:lpstr>
      <vt:lpstr>Preparing for waste management Planning </vt:lpstr>
      <vt:lpstr>Preparing for waste management Planning </vt:lpstr>
      <vt:lpstr>Steps for Developing a WM Plan </vt:lpstr>
      <vt:lpstr>Steps for Developing a WM Plan </vt:lpstr>
      <vt:lpstr>Steps for Developing a WM Plan </vt:lpstr>
      <vt:lpstr>Steps for Developing a WM Plan </vt:lpstr>
      <vt:lpstr>Contents of the HCWM Plan </vt:lpstr>
      <vt:lpstr>Contents of the HCWM Plan </vt:lpstr>
      <vt:lpstr>Contents of the HCWM Plan </vt:lpstr>
      <vt:lpstr>Contents of the HCWM Plan </vt:lpstr>
      <vt:lpstr>Contents of the HCWM Plan </vt:lpstr>
      <vt:lpstr>Other considerations when developing the HCWM plan </vt:lpstr>
      <vt:lpstr>Sample sheet for assessing waste generation </vt:lpstr>
      <vt:lpstr>Tools for HCWM Planning </vt:lpstr>
      <vt:lpstr>Discussion questions </vt:lpstr>
      <vt:lpstr>Reporting system  </vt:lpstr>
      <vt:lpstr>Obstacles to HCWM </vt:lpstr>
      <vt:lpstr>HCW minimisation and recycling</vt:lpstr>
      <vt:lpstr>HCW minimisation and recycling</vt:lpstr>
      <vt:lpstr>HCW minimisation and recycling</vt:lpstr>
      <vt:lpstr>HCW minimisation and recycling</vt:lpstr>
      <vt:lpstr>HCW minimisation and recycling</vt:lpstr>
      <vt:lpstr>HCW minimisation and recycling</vt:lpstr>
      <vt:lpstr>References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MANAGEMENT TRAINING</dc:title>
  <dc:creator>user</dc:creator>
  <cp:lastModifiedBy>Trish</cp:lastModifiedBy>
  <cp:revision>70</cp:revision>
  <dcterms:created xsi:type="dcterms:W3CDTF">2018-09-05T19:24:57Z</dcterms:created>
  <dcterms:modified xsi:type="dcterms:W3CDTF">2018-09-13T16:38:45Z</dcterms:modified>
</cp:coreProperties>
</file>