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02" r:id="rId5"/>
    <p:sldId id="313" r:id="rId6"/>
    <p:sldId id="339" r:id="rId7"/>
    <p:sldId id="303" r:id="rId8"/>
    <p:sldId id="305" r:id="rId9"/>
    <p:sldId id="307" r:id="rId10"/>
    <p:sldId id="314" r:id="rId11"/>
    <p:sldId id="315" r:id="rId12"/>
    <p:sldId id="319" r:id="rId13"/>
    <p:sldId id="320" r:id="rId14"/>
    <p:sldId id="309" r:id="rId15"/>
    <p:sldId id="316" r:id="rId16"/>
    <p:sldId id="308" r:id="rId17"/>
    <p:sldId id="317" r:id="rId18"/>
    <p:sldId id="318" r:id="rId19"/>
    <p:sldId id="321" r:id="rId20"/>
    <p:sldId id="322" r:id="rId21"/>
    <p:sldId id="323" r:id="rId22"/>
    <p:sldId id="324" r:id="rId23"/>
    <p:sldId id="340" r:id="rId24"/>
    <p:sldId id="311" r:id="rId25"/>
    <p:sldId id="310" r:id="rId26"/>
    <p:sldId id="32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82B9-C8FC-403B-BEEF-BBF9074B2D0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FD04-4C12-4E2D-94C0-548974F718A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880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WASTE </a:t>
            </a:r>
            <a:r>
              <a:rPr lang="en-US" dirty="0" smtClean="0"/>
              <a:t>MANAGEMENT </a:t>
            </a: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GB" b="1" dirty="0"/>
              <a:t>Occupation Health and Safety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656184"/>
          </a:xfrm>
        </p:spPr>
        <p:txBody>
          <a:bodyPr>
            <a:normAutofit/>
          </a:bodyPr>
          <a:lstStyle/>
          <a:p>
            <a:pPr algn="r"/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Occupational health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Health care waste handlers are at greatest risk from infection hazards especially sharps not disposed off appropriately</a:t>
            </a:r>
          </a:p>
          <a:p>
            <a:endParaRPr lang="en-GB" dirty="0"/>
          </a:p>
          <a:p>
            <a:r>
              <a:rPr lang="en-GB" dirty="0" smtClean="0"/>
              <a:t>Types of occupational exposure include;</a:t>
            </a:r>
          </a:p>
          <a:p>
            <a:pPr lvl="1"/>
            <a:r>
              <a:rPr lang="en-GB" dirty="0" smtClean="0"/>
              <a:t>Sharps injuries from </a:t>
            </a:r>
            <a:r>
              <a:rPr lang="en-GB" dirty="0" err="1" smtClean="0"/>
              <a:t>bloodborne</a:t>
            </a:r>
            <a:r>
              <a:rPr lang="en-GB" dirty="0" smtClean="0"/>
              <a:t> pathogens 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/>
              <a:t>HIV, Hep B</a:t>
            </a:r>
            <a:r>
              <a:rPr lang="en-GB" dirty="0" smtClean="0"/>
              <a:t>, C</a:t>
            </a:r>
          </a:p>
          <a:p>
            <a:pPr lvl="1"/>
            <a:r>
              <a:rPr lang="en-GB" dirty="0" smtClean="0"/>
              <a:t>Other biologicals, </a:t>
            </a:r>
            <a:r>
              <a:rPr lang="en-GB" dirty="0" err="1" smtClean="0"/>
              <a:t>e.g</a:t>
            </a:r>
            <a:r>
              <a:rPr lang="en-GB" dirty="0" smtClean="0"/>
              <a:t> SARS, TB, Influenza </a:t>
            </a:r>
            <a:endParaRPr lang="en-GB" dirty="0"/>
          </a:p>
          <a:p>
            <a:pPr lvl="1"/>
            <a:r>
              <a:rPr lang="en-GB" dirty="0" smtClean="0"/>
              <a:t>Chemical exposures, </a:t>
            </a:r>
            <a:r>
              <a:rPr lang="en-GB" dirty="0" err="1" smtClean="0"/>
              <a:t>e.g</a:t>
            </a:r>
            <a:r>
              <a:rPr lang="en-GB" dirty="0" smtClean="0"/>
              <a:t> chemotherapeutic drugs, disinfectants</a:t>
            </a:r>
          </a:p>
          <a:p>
            <a:pPr lvl="1"/>
            <a:r>
              <a:rPr lang="en-GB" dirty="0" smtClean="0"/>
              <a:t>Physical </a:t>
            </a:r>
            <a:r>
              <a:rPr lang="en-GB" dirty="0" err="1" smtClean="0"/>
              <a:t>harzards</a:t>
            </a:r>
            <a:r>
              <a:rPr lang="en-GB" dirty="0" smtClean="0"/>
              <a:t>, </a:t>
            </a:r>
            <a:r>
              <a:rPr lang="en-GB" dirty="0" err="1" smtClean="0"/>
              <a:t>e.g</a:t>
            </a:r>
            <a:r>
              <a:rPr lang="en-GB" dirty="0" smtClean="0"/>
              <a:t> ionising radiation</a:t>
            </a:r>
          </a:p>
          <a:p>
            <a:pPr lvl="1"/>
            <a:r>
              <a:rPr lang="en-GB" dirty="0" smtClean="0"/>
              <a:t>Ergonomics </a:t>
            </a:r>
            <a:r>
              <a:rPr lang="en-GB" dirty="0" err="1" smtClean="0"/>
              <a:t>e.g</a:t>
            </a:r>
            <a:r>
              <a:rPr lang="en-GB" dirty="0" smtClean="0"/>
              <a:t> manual lifting and transporting heavy waste loads</a:t>
            </a: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06897"/>
              </p:ext>
            </p:extLst>
          </p:nvPr>
        </p:nvGraphicFramePr>
        <p:xfrm>
          <a:off x="8003755" y="4293096"/>
          <a:ext cx="1366090" cy="16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Clip" r:id="rId3" imgW="1628280" imgH="1494000" progId="MS_ClipArt_Gallery.5">
                  <p:embed/>
                </p:oleObj>
              </mc:Choice>
              <mc:Fallback>
                <p:oleObj name="Clip" r:id="rId3" imgW="1628280" imgH="14940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755" y="4293096"/>
                        <a:ext cx="1366090" cy="16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6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measures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Sharps injuries </a:t>
            </a:r>
          </a:p>
          <a:p>
            <a:pPr lvl="1"/>
            <a:r>
              <a:rPr lang="en-GB" dirty="0" smtClean="0"/>
              <a:t>Immunisation against hep B virus </a:t>
            </a:r>
          </a:p>
          <a:p>
            <a:pPr lvl="1"/>
            <a:r>
              <a:rPr lang="en-GB" dirty="0" smtClean="0"/>
              <a:t>Appropriate disposal of sharps</a:t>
            </a:r>
          </a:p>
          <a:p>
            <a:pPr lvl="1"/>
            <a:r>
              <a:rPr lang="en-GB" dirty="0" smtClean="0"/>
              <a:t>Use of engineered needles that automatically retract </a:t>
            </a:r>
          </a:p>
          <a:p>
            <a:pPr lvl="1"/>
            <a:r>
              <a:rPr lang="en-GB" dirty="0" smtClean="0"/>
              <a:t>Exhaust ventilation</a:t>
            </a:r>
          </a:p>
          <a:p>
            <a:r>
              <a:rPr lang="en-GB" dirty="0" smtClean="0"/>
              <a:t>Biologicals </a:t>
            </a:r>
          </a:p>
          <a:p>
            <a:pPr lvl="1"/>
            <a:r>
              <a:rPr lang="en-GB" dirty="0" smtClean="0"/>
              <a:t>Exhaust ventilation (natural or mechanical)</a:t>
            </a:r>
          </a:p>
          <a:p>
            <a:pPr lvl="1"/>
            <a:r>
              <a:rPr lang="en-GB" dirty="0" smtClean="0"/>
              <a:t>Respiratory protection with N95,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Autoclaving waste in lab before disposal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015827"/>
              </p:ext>
            </p:extLst>
          </p:nvPr>
        </p:nvGraphicFramePr>
        <p:xfrm>
          <a:off x="6372200" y="1417638"/>
          <a:ext cx="2187043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Clip" r:id="rId3" imgW="4733333" imgH="3428571" progId="MS_ClipArt_Gallery.2">
                  <p:embed/>
                </p:oleObj>
              </mc:Choice>
              <mc:Fallback>
                <p:oleObj name="Clip" r:id="rId3" imgW="4733333" imgH="342857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" t="2667" b="6668"/>
                      <a:stretch>
                        <a:fillRect/>
                      </a:stretch>
                    </p:blipFill>
                    <p:spPr bwMode="auto">
                      <a:xfrm>
                        <a:off x="6372200" y="1417638"/>
                        <a:ext cx="2187043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Image result for medical waste management ppt 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33" y="3573016"/>
            <a:ext cx="1555367" cy="16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Protective equipment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most effective PPE in reducing risk of injury are gloves to protect from exposure to blood and other materials </a:t>
            </a:r>
          </a:p>
          <a:p>
            <a:endParaRPr lang="en-GB" dirty="0" smtClean="0"/>
          </a:p>
          <a:p>
            <a:r>
              <a:rPr lang="en-GB" dirty="0" smtClean="0"/>
              <a:t>Particulate mask and respirators protect from respiratory infections </a:t>
            </a:r>
            <a:r>
              <a:rPr lang="en-GB" dirty="0" err="1" smtClean="0"/>
              <a:t>harzard</a:t>
            </a:r>
            <a:r>
              <a:rPr lang="en-GB" dirty="0" smtClean="0"/>
              <a:t> and particulate from burning waste</a:t>
            </a:r>
          </a:p>
          <a:p>
            <a:r>
              <a:rPr lang="en-GB" dirty="0" smtClean="0"/>
              <a:t>Boots for waste handlers to protect from sharps injuries to the foot</a:t>
            </a:r>
          </a:p>
          <a:p>
            <a:r>
              <a:rPr lang="en-GB" dirty="0" smtClean="0"/>
              <a:t>Access to soap and water, alcohol for hand rub, for hand hygiene </a:t>
            </a:r>
            <a:endParaRPr lang="en-GB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88656"/>
              </p:ext>
            </p:extLst>
          </p:nvPr>
        </p:nvGraphicFramePr>
        <p:xfrm>
          <a:off x="6732240" y="2492895"/>
          <a:ext cx="1589981" cy="90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Clip" r:id="rId3" imgW="1878840" imgH="1269000" progId="MS_ClipArt_Gallery.5">
                  <p:embed/>
                </p:oleObj>
              </mc:Choice>
              <mc:Fallback>
                <p:oleObj name="Clip" r:id="rId3" imgW="1878840" imgH="12690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492895"/>
                        <a:ext cx="1589981" cy="908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1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Protective equipment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The following should be made available to personnel who collect or handle waste </a:t>
            </a:r>
          </a:p>
          <a:p>
            <a:pPr lvl="1"/>
            <a:r>
              <a:rPr lang="en-GB" dirty="0" smtClean="0"/>
              <a:t>Obligatory </a:t>
            </a:r>
          </a:p>
          <a:p>
            <a:pPr lvl="2"/>
            <a:r>
              <a:rPr lang="en-GB" dirty="0" smtClean="0"/>
              <a:t>Disposable gloves or heavy duty gloves</a:t>
            </a:r>
          </a:p>
          <a:p>
            <a:pPr lvl="2"/>
            <a:r>
              <a:rPr lang="en-GB" dirty="0" smtClean="0"/>
              <a:t>Industrial aprons</a:t>
            </a:r>
          </a:p>
          <a:p>
            <a:pPr lvl="2"/>
            <a:r>
              <a:rPr lang="en-GB" dirty="0" smtClean="0"/>
              <a:t>Overalls</a:t>
            </a:r>
          </a:p>
          <a:p>
            <a:pPr lvl="2"/>
            <a:r>
              <a:rPr lang="en-GB" dirty="0" smtClean="0"/>
              <a:t>Leg protection and or industrial boots</a:t>
            </a:r>
          </a:p>
          <a:p>
            <a:pPr lvl="1"/>
            <a:r>
              <a:rPr lang="en-GB" dirty="0" smtClean="0"/>
              <a:t>Depending on type of operation </a:t>
            </a:r>
          </a:p>
          <a:p>
            <a:pPr lvl="2"/>
            <a:r>
              <a:rPr lang="en-GB" dirty="0" smtClean="0"/>
              <a:t>Eye protection </a:t>
            </a:r>
          </a:p>
          <a:p>
            <a:pPr lvl="2"/>
            <a:r>
              <a:rPr lang="en-GB" dirty="0" smtClean="0"/>
              <a:t>Face mask</a:t>
            </a:r>
          </a:p>
          <a:p>
            <a:pPr lvl="2"/>
            <a:r>
              <a:rPr lang="en-GB" dirty="0" smtClean="0"/>
              <a:t>Helmets </a:t>
            </a:r>
            <a:endParaRPr lang="en-GB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48525"/>
              </p:ext>
            </p:extLst>
          </p:nvPr>
        </p:nvGraphicFramePr>
        <p:xfrm>
          <a:off x="7020272" y="4725144"/>
          <a:ext cx="14859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Clip" r:id="rId3" imgW="1486080" imgH="1754640" progId="MS_ClipArt_Gallery.5">
                  <p:embed/>
                </p:oleObj>
              </mc:Choice>
              <mc:Fallback>
                <p:oleObj name="Clip" r:id="rId3" imgW="1486080" imgH="175464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725144"/>
                        <a:ext cx="14859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3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Controls framework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532373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b="1" i="1" dirty="0" smtClean="0"/>
              <a:t>Elimination </a:t>
            </a:r>
            <a:r>
              <a:rPr lang="en-GB" b="1" i="1" dirty="0"/>
              <a:t>of hazardous waste </a:t>
            </a:r>
            <a:endParaRPr lang="en-GB" dirty="0"/>
          </a:p>
          <a:p>
            <a:pPr lvl="1"/>
            <a:r>
              <a:rPr lang="en-GB" dirty="0"/>
              <a:t>Most preferred method should be used whenever possible</a:t>
            </a:r>
          </a:p>
          <a:p>
            <a:pPr lvl="1"/>
            <a:r>
              <a:rPr lang="en-GB" dirty="0"/>
              <a:t>Remove </a:t>
            </a:r>
            <a:r>
              <a:rPr lang="en-GB" dirty="0" smtClean="0"/>
              <a:t>hazards </a:t>
            </a:r>
            <a:r>
              <a:rPr lang="en-GB" dirty="0"/>
              <a:t>completely from work area if possible </a:t>
            </a:r>
          </a:p>
          <a:p>
            <a:pPr lvl="1"/>
            <a:r>
              <a:rPr lang="en-GB" dirty="0"/>
              <a:t>Avoid unnecessary injuries </a:t>
            </a:r>
          </a:p>
          <a:p>
            <a:pPr lvl="1"/>
            <a:r>
              <a:rPr lang="en-GB" dirty="0"/>
              <a:t>Reduce usage of </a:t>
            </a:r>
            <a:r>
              <a:rPr lang="en-GB" dirty="0" smtClean="0"/>
              <a:t>hazardous chemicals</a:t>
            </a:r>
            <a:endParaRPr lang="en-GB" dirty="0"/>
          </a:p>
          <a:p>
            <a:pPr lvl="0"/>
            <a:r>
              <a:rPr lang="en-GB" b="1" i="1" dirty="0"/>
              <a:t>Substitutions </a:t>
            </a:r>
            <a:endParaRPr lang="en-GB" dirty="0"/>
          </a:p>
          <a:p>
            <a:pPr lvl="1"/>
            <a:r>
              <a:rPr lang="en-GB" dirty="0"/>
              <a:t>Substitute hazardous chemicals with less hazardous chemical </a:t>
            </a:r>
          </a:p>
          <a:p>
            <a:pPr lvl="1"/>
            <a:r>
              <a:rPr lang="en-GB" dirty="0"/>
              <a:t>Jet injectors may substitute needles </a:t>
            </a:r>
          </a:p>
          <a:p>
            <a:pPr lvl="0"/>
            <a:r>
              <a:rPr lang="en-GB" b="1" i="1" dirty="0"/>
              <a:t>Engineering </a:t>
            </a:r>
            <a:r>
              <a:rPr lang="en-GB" b="1" i="1" dirty="0" smtClean="0"/>
              <a:t>controls – </a:t>
            </a:r>
            <a:r>
              <a:rPr lang="en-GB" dirty="0" smtClean="0"/>
              <a:t>controls that isolate a hazard from a workplace</a:t>
            </a:r>
            <a:endParaRPr lang="en-GB" dirty="0"/>
          </a:p>
          <a:p>
            <a:pPr lvl="1"/>
            <a:r>
              <a:rPr lang="en-GB" dirty="0"/>
              <a:t>Puncture resistant containers to isolate sharps </a:t>
            </a:r>
          </a:p>
          <a:p>
            <a:pPr lvl="1"/>
            <a:r>
              <a:rPr lang="en-GB" dirty="0"/>
              <a:t>Retractable needle syringes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Controls framework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pPr lvl="0"/>
            <a:r>
              <a:rPr lang="en-GB" b="1" i="1" dirty="0" smtClean="0"/>
              <a:t>Administrative control - </a:t>
            </a:r>
            <a:r>
              <a:rPr lang="en-GB" dirty="0" smtClean="0"/>
              <a:t>policies to limit exposure </a:t>
            </a:r>
            <a:r>
              <a:rPr lang="en-GB" dirty="0" err="1" smtClean="0"/>
              <a:t>e.g</a:t>
            </a:r>
            <a:r>
              <a:rPr lang="en-GB" dirty="0" smtClean="0"/>
              <a:t> universal precautions</a:t>
            </a:r>
            <a:endParaRPr lang="en-GB" dirty="0"/>
          </a:p>
          <a:p>
            <a:pPr lvl="1"/>
            <a:r>
              <a:rPr lang="en-GB" dirty="0"/>
              <a:t>Resources on PPE, exposure control plan, medical surveillance program, immunisation, Post Exposure Prophylaxis, training </a:t>
            </a:r>
            <a:endParaRPr lang="en-GB" dirty="0" smtClean="0"/>
          </a:p>
          <a:p>
            <a:pPr lvl="1"/>
            <a:endParaRPr lang="en-GB" dirty="0"/>
          </a:p>
          <a:p>
            <a:pPr lvl="0"/>
            <a:r>
              <a:rPr lang="en-GB" b="1" i="1" dirty="0"/>
              <a:t>Work practice controls </a:t>
            </a:r>
            <a:endParaRPr lang="en-GB" b="1" dirty="0"/>
          </a:p>
          <a:p>
            <a:pPr lvl="1"/>
            <a:r>
              <a:rPr lang="en-GB" dirty="0"/>
              <a:t>Good work practices, no recapping of </a:t>
            </a:r>
            <a:r>
              <a:rPr lang="en-GB" dirty="0" smtClean="0"/>
              <a:t>needles</a:t>
            </a:r>
            <a:endParaRPr lang="en-GB" dirty="0"/>
          </a:p>
          <a:p>
            <a:pPr lvl="1"/>
            <a:endParaRPr lang="en-GB" dirty="0"/>
          </a:p>
          <a:p>
            <a:pPr lvl="0"/>
            <a:r>
              <a:rPr lang="en-GB" b="1" i="1" dirty="0"/>
              <a:t>Personal protective equipment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867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78022"/>
            <a:ext cx="8229600" cy="5447321"/>
          </a:xfrm>
        </p:spPr>
        <p:txBody>
          <a:bodyPr>
            <a:normAutofit fontScale="62500" lnSpcReduction="20000"/>
          </a:bodyPr>
          <a:lstStyle/>
          <a:p>
            <a:pPr marL="571500" lvl="0" indent="-571500">
              <a:buFont typeface="+mj-lt"/>
              <a:buAutoNum type="romanLcPeriod"/>
            </a:pPr>
            <a:r>
              <a:rPr lang="en-GB" dirty="0" smtClean="0"/>
              <a:t>Periodic </a:t>
            </a:r>
            <a:r>
              <a:rPr lang="en-GB" dirty="0"/>
              <a:t>medical check-up tailored according to organisms employees are exposed to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GB" dirty="0"/>
              <a:t>Monitoring accidents and injuries by appropriate documentation (Incident reporting and reviewing incidents)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GB" dirty="0"/>
              <a:t>Need for availability of first aid kit</a:t>
            </a:r>
          </a:p>
          <a:p>
            <a:pPr marL="1028700" lvl="1" indent="-571500"/>
            <a:r>
              <a:rPr lang="en-GB" dirty="0"/>
              <a:t>What first aid material should be in the waste management area (eye wash, emergency, first aid box, spill kit)</a:t>
            </a:r>
          </a:p>
          <a:p>
            <a:pPr marL="1028700" lvl="1" indent="-571500"/>
            <a:r>
              <a:rPr lang="en-GB" dirty="0"/>
              <a:t>Availability of first aid material in the waste management area </a:t>
            </a:r>
          </a:p>
          <a:p>
            <a:pPr marL="1028700" lvl="1" indent="-571500"/>
            <a:r>
              <a:rPr lang="en-GB" dirty="0"/>
              <a:t>Inventory system of first aid box contents, PPE, spill kit contents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GB" dirty="0"/>
              <a:t>Display warning signs   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GB" dirty="0"/>
              <a:t>Medical surveillance plan for employees 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GB" dirty="0"/>
              <a:t>Availability of PPE</a:t>
            </a:r>
          </a:p>
          <a:p>
            <a:pPr marL="1028700" lvl="1" indent="-571500"/>
            <a:r>
              <a:rPr lang="en-GB" dirty="0"/>
              <a:t>Appropriate use of PPE 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GB" dirty="0"/>
              <a:t>Proper organisation and exist in the waste management area in case of emergency</a:t>
            </a:r>
          </a:p>
          <a:p>
            <a:pPr marL="1028700" lvl="1" indent="-571500"/>
            <a:r>
              <a:rPr lang="en-GB" dirty="0"/>
              <a:t>Exists should not be blocked 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GB" dirty="0"/>
              <a:t>Appropriate containers for transportation of waste should be available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2800" b="1" dirty="0" smtClean="0"/>
              <a:t>Other considerations for health </a:t>
            </a:r>
            <a:r>
              <a:rPr lang="en-US" sz="2800" b="1" dirty="0" smtClean="0"/>
              <a:t>&amp; Safety</a:t>
            </a:r>
            <a:endParaRPr lang="en-GB" sz="2800" b="1" dirty="0"/>
          </a:p>
        </p:txBody>
      </p:sp>
      <p:pic>
        <p:nvPicPr>
          <p:cNvPr id="5" name="Picture 2" descr="Image result for medical laboratory waste management training pp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284984"/>
            <a:ext cx="162590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accidents and incidents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waste-management staff should be trained in emergency response and made aware of the correct procedure for prompt </a:t>
            </a:r>
            <a:r>
              <a:rPr lang="en-GB" dirty="0" smtClean="0"/>
              <a:t>reporting</a:t>
            </a:r>
          </a:p>
          <a:p>
            <a:endParaRPr lang="en-GB" dirty="0" smtClean="0"/>
          </a:p>
          <a:p>
            <a:r>
              <a:rPr lang="en-GB" dirty="0" smtClean="0"/>
              <a:t>Accidents </a:t>
            </a:r>
            <a:r>
              <a:rPr lang="en-GB" dirty="0"/>
              <a:t>or incidents, including near misses, spillages, damaged containers, inappropriate segregation and any incidents involving </a:t>
            </a:r>
            <a:r>
              <a:rPr lang="en-GB" dirty="0" smtClean="0"/>
              <a:t>sharps</a:t>
            </a:r>
          </a:p>
          <a:p>
            <a:endParaRPr lang="en-GB" dirty="0" smtClean="0"/>
          </a:p>
          <a:p>
            <a:r>
              <a:rPr lang="en-GB" dirty="0" smtClean="0"/>
              <a:t>These should </a:t>
            </a:r>
            <a:r>
              <a:rPr lang="en-GB" dirty="0"/>
              <a:t>be reported to the waste-management officer (if waste is involved) or to another designated </a:t>
            </a:r>
            <a:r>
              <a:rPr lang="en-GB" dirty="0" smtClean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7206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accidents and incidents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report should include details of: </a:t>
            </a:r>
          </a:p>
          <a:p>
            <a:pPr lvl="1"/>
            <a:r>
              <a:rPr lang="en-GB" dirty="0"/>
              <a:t>the nature of the accident or incident </a:t>
            </a:r>
          </a:p>
          <a:p>
            <a:pPr lvl="1"/>
            <a:r>
              <a:rPr lang="en-GB" dirty="0"/>
              <a:t>the place and time of the accident or incident </a:t>
            </a:r>
          </a:p>
          <a:p>
            <a:pPr lvl="1"/>
            <a:r>
              <a:rPr lang="en-GB" dirty="0"/>
              <a:t>the staff who were directly involved </a:t>
            </a:r>
          </a:p>
          <a:p>
            <a:pPr lvl="1"/>
            <a:r>
              <a:rPr lang="en-GB" dirty="0"/>
              <a:t>any other relevant </a:t>
            </a:r>
            <a:r>
              <a:rPr lang="en-GB" dirty="0" smtClean="0"/>
              <a:t>circumstances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cause of the accident or incident should be investigated by the waste-management officer (in case of waste) or other responsible officer, who should also take action to prevent </a:t>
            </a:r>
            <a:r>
              <a:rPr lang="en-GB" dirty="0" smtClean="0"/>
              <a:t>recurrence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Records </a:t>
            </a:r>
            <a:r>
              <a:rPr lang="en-GB" dirty="0"/>
              <a:t>of the investigation and subsequent remedial measures should be </a:t>
            </a:r>
            <a:r>
              <a:rPr lang="en-GB" dirty="0" smtClean="0"/>
              <a:t>kept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4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Occupational post-exposure prophylaxis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Post-exposure prophylaxis (PEP) is short-term antiretroviral treatment (for HIV) or immunization (for hepatitis B) to reduce the likelihood of infection after potential </a:t>
            </a:r>
            <a:r>
              <a:rPr lang="en-GB" dirty="0" smtClean="0"/>
              <a:t>exposure</a:t>
            </a:r>
          </a:p>
          <a:p>
            <a:endParaRPr lang="en-GB" dirty="0"/>
          </a:p>
          <a:p>
            <a:r>
              <a:rPr lang="en-GB" dirty="0" smtClean="0"/>
              <a:t>PEP </a:t>
            </a:r>
            <a:r>
              <a:rPr lang="en-GB" dirty="0"/>
              <a:t>should be provided as part of a comprehensive universal precautions package that reduces staff exposure to infectious hazards at </a:t>
            </a:r>
            <a:r>
              <a:rPr lang="en-GB" dirty="0" smtClean="0"/>
              <a:t>work</a:t>
            </a:r>
          </a:p>
          <a:p>
            <a:endParaRPr lang="en-GB" dirty="0"/>
          </a:p>
          <a:p>
            <a:r>
              <a:rPr lang="en-GB" dirty="0"/>
              <a:t>PEP for HIV comprises a set of services to prevent development of the infection in the exposed person. These include first-aid care; </a:t>
            </a:r>
            <a:endParaRPr lang="en-GB" dirty="0" smtClean="0"/>
          </a:p>
          <a:p>
            <a:pPr lvl="1"/>
            <a:r>
              <a:rPr lang="en-GB" dirty="0" smtClean="0"/>
              <a:t>counselling </a:t>
            </a:r>
            <a:r>
              <a:rPr lang="en-GB" dirty="0"/>
              <a:t>and risk </a:t>
            </a:r>
            <a:r>
              <a:rPr lang="en-GB" dirty="0" smtClean="0"/>
              <a:t>assessment</a:t>
            </a:r>
          </a:p>
          <a:p>
            <a:pPr lvl="1"/>
            <a:r>
              <a:rPr lang="en-GB" dirty="0" smtClean="0"/>
              <a:t>HIV </a:t>
            </a:r>
            <a:r>
              <a:rPr lang="en-GB" dirty="0"/>
              <a:t>blood </a:t>
            </a:r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depending </a:t>
            </a:r>
            <a:r>
              <a:rPr lang="en-GB" dirty="0"/>
              <a:t>on the risk assessment, the provision of short-term (28 days) antiretroviral drugs, with follow-up and </a:t>
            </a:r>
            <a:r>
              <a:rPr lang="en-GB" dirty="0" smtClean="0"/>
              <a:t>support </a:t>
            </a:r>
          </a:p>
          <a:p>
            <a:r>
              <a:rPr lang="en-GB" dirty="0" smtClean="0"/>
              <a:t>Most </a:t>
            </a:r>
            <a:r>
              <a:rPr lang="en-GB" dirty="0"/>
              <a:t>incidents linked to occupational exposure to </a:t>
            </a:r>
            <a:r>
              <a:rPr lang="en-GB" dirty="0" err="1"/>
              <a:t>bloodborne</a:t>
            </a:r>
            <a:r>
              <a:rPr lang="en-GB" dirty="0"/>
              <a:t> pathogens occur in health-care </a:t>
            </a:r>
            <a:r>
              <a:rPr lang="en-GB" dirty="0" smtClean="0"/>
              <a:t>facilities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9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/>
              <a:t>At the end of this session, participants should be able to;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/>
          </a:bodyPr>
          <a:lstStyle/>
          <a:p>
            <a:pPr marL="514350" indent="-457200"/>
            <a:r>
              <a:rPr lang="en-GB" dirty="0"/>
              <a:t>Define occupational health and safety </a:t>
            </a:r>
          </a:p>
          <a:p>
            <a:pPr marL="514350" indent="-457200"/>
            <a:r>
              <a:rPr lang="en-GB" dirty="0" smtClean="0"/>
              <a:t>Explain </a:t>
            </a:r>
            <a:r>
              <a:rPr lang="en-GB" dirty="0"/>
              <a:t>responsibilities and obligations </a:t>
            </a:r>
            <a:r>
              <a:rPr lang="en-GB" dirty="0" smtClean="0"/>
              <a:t>of </a:t>
            </a:r>
            <a:r>
              <a:rPr lang="en-GB" dirty="0" smtClean="0"/>
              <a:t>occupation </a:t>
            </a:r>
            <a:r>
              <a:rPr lang="en-GB" dirty="0" smtClean="0"/>
              <a:t>health</a:t>
            </a:r>
            <a:endParaRPr lang="en-GB" dirty="0"/>
          </a:p>
          <a:p>
            <a:pPr marL="514350" indent="-457200"/>
            <a:r>
              <a:rPr lang="en-GB" dirty="0" smtClean="0"/>
              <a:t>Describe </a:t>
            </a:r>
            <a:r>
              <a:rPr lang="en-GB" dirty="0"/>
              <a:t>occupational health control procedures </a:t>
            </a:r>
            <a:endParaRPr lang="en-GB" dirty="0" smtClean="0"/>
          </a:p>
          <a:p>
            <a:pPr marL="514350" indent="-457200"/>
            <a:r>
              <a:rPr lang="en-GB" dirty="0" smtClean="0"/>
              <a:t>Apply </a:t>
            </a:r>
            <a:r>
              <a:rPr lang="en-GB" dirty="0"/>
              <a:t>health and safety techniques (conducting waste segregation, conducting first aid procedures, </a:t>
            </a:r>
            <a:r>
              <a:rPr lang="en-GB" dirty="0"/>
              <a:t>appropriate utilisation </a:t>
            </a:r>
            <a:r>
              <a:rPr lang="en-GB" dirty="0"/>
              <a:t>of </a:t>
            </a:r>
            <a:r>
              <a:rPr lang="en-GB" dirty="0" smtClean="0"/>
              <a:t>PPE)</a:t>
            </a:r>
          </a:p>
          <a:p>
            <a:pPr marL="514350" indent="-457200"/>
            <a:r>
              <a:rPr lang="en-GB" dirty="0" smtClean="0"/>
              <a:t>Understand </a:t>
            </a:r>
            <a:r>
              <a:rPr lang="en-GB" dirty="0" smtClean="0"/>
              <a:t>attitude </a:t>
            </a:r>
            <a:r>
              <a:rPr lang="en-GB" dirty="0"/>
              <a:t>and perception on use of appropriate PPE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Occupational post-exposure prophylaxis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World Health Organization (WHO) and the International Labour Organization </a:t>
            </a:r>
            <a:r>
              <a:rPr lang="en-GB" dirty="0" smtClean="0"/>
              <a:t>guidelines </a:t>
            </a:r>
            <a:r>
              <a:rPr lang="en-GB" dirty="0"/>
              <a:t>on PEP </a:t>
            </a:r>
            <a:endParaRPr lang="en-GB" dirty="0" smtClean="0"/>
          </a:p>
          <a:p>
            <a:pPr lvl="1"/>
            <a:r>
              <a:rPr lang="en-GB" dirty="0" smtClean="0"/>
              <a:t>PEP </a:t>
            </a:r>
            <a:r>
              <a:rPr lang="en-GB" dirty="0"/>
              <a:t>should be provided as part of a package of prevention measures that reduce staff exposure to infectious </a:t>
            </a:r>
            <a:r>
              <a:rPr lang="en-GB" dirty="0" smtClean="0"/>
              <a:t>hazards </a:t>
            </a:r>
            <a:endParaRPr lang="en-GB" dirty="0"/>
          </a:p>
          <a:p>
            <a:pPr lvl="1"/>
            <a:r>
              <a:rPr lang="en-GB" dirty="0"/>
              <a:t>PEP should be available to health-care workers and </a:t>
            </a:r>
            <a:r>
              <a:rPr lang="en-GB" dirty="0" smtClean="0"/>
              <a:t>patients</a:t>
            </a:r>
            <a:endParaRPr lang="en-GB" dirty="0"/>
          </a:p>
          <a:p>
            <a:pPr lvl="1"/>
            <a:r>
              <a:rPr lang="en-GB" dirty="0" smtClean="0"/>
              <a:t>Occupational </a:t>
            </a:r>
            <a:r>
              <a:rPr lang="en-GB" dirty="0"/>
              <a:t>PEP should also be available to all workers who could be exposed while performing their duties (such as social workers, law enforcement personnel, rescue workers, refuse collectors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Countries should include occupational PEP in national health-care </a:t>
            </a:r>
            <a:r>
              <a:rPr lang="en-GB" dirty="0" smtClean="0"/>
              <a:t>plans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57"/>
            <a:ext cx="8507288" cy="97187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Occupational post-exposure prophylaxis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</a:t>
            </a:r>
            <a:r>
              <a:rPr lang="en-GB" dirty="0"/>
              <a:t>World Health Organization (WHO) and the International Labour Organization </a:t>
            </a:r>
            <a:r>
              <a:rPr lang="en-GB" dirty="0" smtClean="0"/>
              <a:t>guidelines </a:t>
            </a:r>
            <a:r>
              <a:rPr lang="en-GB" dirty="0"/>
              <a:t>on PEP </a:t>
            </a:r>
            <a:endParaRPr lang="en-GB" dirty="0" smtClean="0"/>
          </a:p>
          <a:p>
            <a:pPr lvl="1"/>
            <a:r>
              <a:rPr lang="en-GB" dirty="0" smtClean="0"/>
              <a:t>Appropriate </a:t>
            </a:r>
            <a:r>
              <a:rPr lang="en-GB" dirty="0"/>
              <a:t>training to service providers should ensure the effective management and follow-up of </a:t>
            </a:r>
            <a:r>
              <a:rPr lang="en-GB" dirty="0" smtClean="0"/>
              <a:t>PEP</a:t>
            </a:r>
            <a:endParaRPr lang="en-GB" dirty="0"/>
          </a:p>
          <a:p>
            <a:pPr lvl="1"/>
            <a:r>
              <a:rPr lang="en-GB" dirty="0" smtClean="0"/>
              <a:t>PEP </a:t>
            </a:r>
            <a:r>
              <a:rPr lang="en-GB" dirty="0"/>
              <a:t>should be initiated as soon as possible within the first few hours and no later than 72 hours after exposure to potentially infected blood or body </a:t>
            </a:r>
            <a:r>
              <a:rPr lang="en-GB" dirty="0" smtClean="0"/>
              <a:t>fluids</a:t>
            </a:r>
            <a:endParaRPr lang="en-GB" dirty="0"/>
          </a:p>
          <a:p>
            <a:pPr lvl="1"/>
            <a:r>
              <a:rPr lang="en-GB" dirty="0" smtClean="0"/>
              <a:t>PEP </a:t>
            </a:r>
            <a:r>
              <a:rPr lang="en-GB" dirty="0"/>
              <a:t>should not be prescribed to a person already known to be infected with </a:t>
            </a:r>
            <a:r>
              <a:rPr lang="en-GB" dirty="0" smtClean="0"/>
              <a:t>HIV</a:t>
            </a:r>
            <a:endParaRPr lang="en-GB" dirty="0"/>
          </a:p>
          <a:p>
            <a:pPr lvl="1"/>
            <a:r>
              <a:rPr lang="en-GB" dirty="0"/>
              <a:t>R</a:t>
            </a:r>
            <a:r>
              <a:rPr lang="en-GB" dirty="0" smtClean="0"/>
              <a:t>isk </a:t>
            </a:r>
            <a:r>
              <a:rPr lang="en-GB" dirty="0"/>
              <a:t>evaluation, and counselling on side effects, and benefits of adherence and psychosocial support is </a:t>
            </a:r>
            <a:r>
              <a:rPr lang="en-GB" dirty="0" smtClean="0"/>
              <a:t>needed</a:t>
            </a:r>
            <a:endParaRPr lang="en-GB" dirty="0"/>
          </a:p>
          <a:p>
            <a:pPr lvl="1"/>
            <a:r>
              <a:rPr lang="en-GB" dirty="0" smtClean="0"/>
              <a:t>Any </a:t>
            </a:r>
            <a:r>
              <a:rPr lang="en-GB" dirty="0"/>
              <a:t>occupational exposure to HIV should lead to evaluation and, where relevant, strengthening of safety and working </a:t>
            </a:r>
            <a:r>
              <a:rPr lang="en-GB" dirty="0" smtClean="0"/>
              <a:t>conditions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GB" sz="3200" dirty="0"/>
              <a:t>Minimum approaches to health and safety practices 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56" y="1052736"/>
            <a:ext cx="8815132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The </a:t>
            </a:r>
            <a:r>
              <a:rPr lang="en-GB" sz="2800" dirty="0"/>
              <a:t>minimum approach to health and safety practices for health-care personnel and waste workers includes: </a:t>
            </a:r>
          </a:p>
          <a:p>
            <a:pPr lvl="1"/>
            <a:r>
              <a:rPr lang="en-GB" sz="2400" dirty="0"/>
              <a:t>I</a:t>
            </a:r>
            <a:r>
              <a:rPr lang="en-GB" sz="2400" dirty="0" smtClean="0"/>
              <a:t>mplementation </a:t>
            </a:r>
            <a:r>
              <a:rPr lang="en-GB" sz="2400" dirty="0"/>
              <a:t>of standardized management </a:t>
            </a:r>
            <a:r>
              <a:rPr lang="en-GB" sz="2400" dirty="0" smtClean="0"/>
              <a:t>procedures</a:t>
            </a:r>
            <a:endParaRPr lang="en-GB" sz="2400" dirty="0"/>
          </a:p>
          <a:p>
            <a:pPr lvl="1"/>
            <a:r>
              <a:rPr lang="en-GB" sz="2400" dirty="0" smtClean="0"/>
              <a:t>Hepatitis </a:t>
            </a:r>
            <a:r>
              <a:rPr lang="en-GB" sz="2400" dirty="0"/>
              <a:t>B vaccination (in addition to compulsory vaccinations) for all personnel who are at risk of exposure to blood </a:t>
            </a:r>
            <a:r>
              <a:rPr lang="en-GB" sz="2400" dirty="0" smtClean="0"/>
              <a:t>(cleaners </a:t>
            </a:r>
            <a:r>
              <a:rPr lang="en-GB" sz="2400" dirty="0"/>
              <a:t>and waste handlers</a:t>
            </a:r>
            <a:r>
              <a:rPr lang="en-GB" sz="2400" dirty="0" smtClean="0"/>
              <a:t>)</a:t>
            </a:r>
            <a:endParaRPr lang="en-GB" sz="2400" dirty="0"/>
          </a:p>
          <a:p>
            <a:pPr lvl="1"/>
            <a:r>
              <a:rPr lang="en-GB" sz="2400" dirty="0"/>
              <a:t>P</a:t>
            </a:r>
            <a:r>
              <a:rPr lang="en-GB" sz="2400" dirty="0" smtClean="0"/>
              <a:t>rovision </a:t>
            </a:r>
            <a:r>
              <a:rPr lang="en-GB" sz="2400" dirty="0"/>
              <a:t>of sharps boxes where injections are taking </a:t>
            </a:r>
            <a:r>
              <a:rPr lang="en-GB" sz="2400" dirty="0" smtClean="0"/>
              <a:t>place</a:t>
            </a:r>
            <a:endParaRPr lang="en-GB" sz="2400" dirty="0"/>
          </a:p>
          <a:p>
            <a:pPr lvl="1"/>
            <a:r>
              <a:rPr lang="en-GB" sz="2400" dirty="0"/>
              <a:t>I</a:t>
            </a:r>
            <a:r>
              <a:rPr lang="en-GB" sz="2400" dirty="0" smtClean="0"/>
              <a:t>mplementation </a:t>
            </a:r>
            <a:r>
              <a:rPr lang="en-GB" sz="2400" dirty="0"/>
              <a:t>of standard precautions, </a:t>
            </a:r>
            <a:r>
              <a:rPr lang="en-GB" sz="2400" dirty="0" err="1" smtClean="0"/>
              <a:t>e.g</a:t>
            </a:r>
            <a:r>
              <a:rPr lang="en-GB" sz="2400" dirty="0" smtClean="0"/>
              <a:t> no </a:t>
            </a:r>
            <a:r>
              <a:rPr lang="en-GB" sz="2400" dirty="0"/>
              <a:t>recapping of needles after </a:t>
            </a:r>
            <a:r>
              <a:rPr lang="en-GB" sz="2400" dirty="0" smtClean="0"/>
              <a:t>use</a:t>
            </a:r>
            <a:endParaRPr lang="en-GB" sz="2400" dirty="0"/>
          </a:p>
        </p:txBody>
      </p:sp>
      <p:pic>
        <p:nvPicPr>
          <p:cNvPr id="4" name="Picture 2" descr="Image result for medical waste management pp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98" y="4653136"/>
            <a:ext cx="347181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GB" sz="3200" dirty="0"/>
              <a:t>Minimum approaches to health and safety practices 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56" y="1052736"/>
            <a:ext cx="8815132" cy="5688632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Promotion </a:t>
            </a:r>
            <a:r>
              <a:rPr lang="en-GB" dirty="0"/>
              <a:t>of proper hand </a:t>
            </a:r>
            <a:r>
              <a:rPr lang="en-GB" dirty="0" smtClean="0"/>
              <a:t>hygiene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</a:t>
            </a:r>
            <a:r>
              <a:rPr lang="en-GB" dirty="0" smtClean="0"/>
              <a:t>vailability</a:t>
            </a:r>
            <a:r>
              <a:rPr lang="en-GB" dirty="0"/>
              <a:t>, as a minimum, of gloves to provide personal protection from patients’ body </a:t>
            </a:r>
            <a:r>
              <a:rPr lang="en-GB" dirty="0" smtClean="0"/>
              <a:t>fluids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</a:t>
            </a:r>
            <a:r>
              <a:rPr lang="en-GB" dirty="0" smtClean="0"/>
              <a:t>llocation </a:t>
            </a:r>
            <a:r>
              <a:rPr lang="en-GB" dirty="0"/>
              <a:t>of an additional role (e.g. for an infection-control nurse) to assume responsibility for promoting better worker </a:t>
            </a:r>
            <a:r>
              <a:rPr lang="en-GB" dirty="0" smtClean="0"/>
              <a:t>safety</a:t>
            </a:r>
            <a:endParaRPr lang="en-GB" dirty="0"/>
          </a:p>
        </p:txBody>
      </p:sp>
      <p:pic>
        <p:nvPicPr>
          <p:cNvPr id="4" name="Picture 23" descr="handwashD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3147" y="4509120"/>
            <a:ext cx="2986089" cy="2232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35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 smtClean="0"/>
              <a:t>Compensation of exposed workers staff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Facilities </a:t>
            </a:r>
            <a:r>
              <a:rPr lang="en-GB" dirty="0" smtClean="0"/>
              <a:t>should</a:t>
            </a:r>
            <a:r>
              <a:rPr lang="en-GB" dirty="0" smtClean="0"/>
              <a:t> </a:t>
            </a:r>
            <a:r>
              <a:rPr lang="en-GB" dirty="0"/>
              <a:t>develop guideline for workers compensation </a:t>
            </a:r>
            <a:r>
              <a:rPr lang="en-GB" dirty="0" smtClean="0"/>
              <a:t>of workers in </a:t>
            </a:r>
            <a:r>
              <a:rPr lang="en-GB" dirty="0"/>
              <a:t>case </a:t>
            </a:r>
            <a:r>
              <a:rPr lang="en-GB" dirty="0" smtClean="0"/>
              <a:t>of </a:t>
            </a:r>
            <a:r>
              <a:rPr lang="en-GB" dirty="0"/>
              <a:t>e</a:t>
            </a:r>
            <a:r>
              <a:rPr lang="en-GB" dirty="0" smtClean="0"/>
              <a:t>xposure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GB" sz="3200" b="1" dirty="0"/>
              <a:t>Application of health and safety techniques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Practical session</a:t>
            </a:r>
          </a:p>
          <a:p>
            <a:r>
              <a:rPr lang="en-GB" dirty="0" smtClean="0"/>
              <a:t>Hand washing technique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Putting on and removing gloves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60" y="1417638"/>
            <a:ext cx="8435280" cy="514116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WHO, ILO (International Labour Organization) (2007). </a:t>
            </a:r>
            <a:r>
              <a:rPr lang="en-GB" i="1" dirty="0"/>
              <a:t>Post-exposure prophylaxis to prevent HIV infection: joint WHO/ILO guidelines on post-exposure prophylaxis (PEP) to prevent HIV infection</a:t>
            </a:r>
            <a:r>
              <a:rPr lang="en-GB" dirty="0"/>
              <a:t>. Geneva, World Health Organization and International Labour </a:t>
            </a:r>
            <a:r>
              <a:rPr lang="en-GB" dirty="0" smtClean="0"/>
              <a:t>Organization</a:t>
            </a:r>
          </a:p>
          <a:p>
            <a:endParaRPr lang="en-GB" dirty="0" smtClean="0"/>
          </a:p>
          <a:p>
            <a:r>
              <a:rPr lang="en-GB" dirty="0"/>
              <a:t>WHO (2009c). </a:t>
            </a:r>
            <a:r>
              <a:rPr lang="en-GB" i="1" dirty="0"/>
              <a:t>WHO policy on TB infection control in health-care facilities, congregate settings and households</a:t>
            </a:r>
            <a:r>
              <a:rPr lang="en-GB" dirty="0"/>
              <a:t>. Geneva, World Health Organization 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WHO </a:t>
            </a:r>
            <a:r>
              <a:rPr lang="en-GB" dirty="0"/>
              <a:t>(2010). </a:t>
            </a:r>
            <a:r>
              <a:rPr lang="en-GB" i="1" dirty="0"/>
              <a:t>WHO best practices for injections and related procedures toolkit</a:t>
            </a:r>
            <a:r>
              <a:rPr lang="en-GB" dirty="0"/>
              <a:t>. Geneva, World Health Organization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42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r>
              <a:rPr lang="en-GB" dirty="0" smtClean="0"/>
              <a:t>It is the responsibility of health </a:t>
            </a:r>
            <a:r>
              <a:rPr lang="en-GB" dirty="0"/>
              <a:t>care </a:t>
            </a:r>
            <a:r>
              <a:rPr lang="en-GB" dirty="0" smtClean="0"/>
              <a:t>institutions to</a:t>
            </a:r>
            <a:r>
              <a:rPr lang="en-GB" dirty="0" smtClean="0"/>
              <a:t> </a:t>
            </a:r>
            <a:r>
              <a:rPr lang="en-GB" dirty="0" smtClean="0"/>
              <a:t>provide a safe and </a:t>
            </a:r>
            <a:r>
              <a:rPr lang="en-GB" dirty="0"/>
              <a:t>healthy </a:t>
            </a:r>
            <a:r>
              <a:rPr lang="en-GB" dirty="0" smtClean="0"/>
              <a:t>workplace for all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management of waste presents a number of potential hazards to employees requiring the appropriate measures of risk identification, risk assessment, and risk </a:t>
            </a:r>
            <a:r>
              <a:rPr lang="en-GB" dirty="0" smtClean="0"/>
              <a:t>control </a:t>
            </a:r>
            <a:endParaRPr lang="en-GB" dirty="0" smtClean="0"/>
          </a:p>
          <a:p>
            <a:r>
              <a:rPr lang="en-GB" dirty="0" smtClean="0"/>
              <a:t>Employees </a:t>
            </a:r>
            <a:r>
              <a:rPr lang="en-GB" dirty="0"/>
              <a:t>have an obligation to follow instructions regarding safe work </a:t>
            </a:r>
            <a:r>
              <a:rPr lang="en-GB" dirty="0" smtClean="0"/>
              <a:t>practices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GB" b="1" dirty="0"/>
              <a:t>O</a:t>
            </a:r>
            <a:r>
              <a:rPr lang="en-GB" b="1" dirty="0" smtClean="0"/>
              <a:t>ccupational </a:t>
            </a:r>
            <a:r>
              <a:rPr lang="en-GB" b="1" dirty="0"/>
              <a:t>health and safety </a:t>
            </a: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 smtClean="0"/>
              <a:t>Definition </a:t>
            </a:r>
          </a:p>
          <a:p>
            <a:pPr lvl="0"/>
            <a:r>
              <a:rPr lang="en-GB" dirty="0" smtClean="0"/>
              <a:t>The </a:t>
            </a:r>
            <a:r>
              <a:rPr lang="en-GB" dirty="0"/>
              <a:t>promotion and maintenance of the highest degree of physical, mental and social wellbeing of workers in all </a:t>
            </a:r>
            <a:r>
              <a:rPr lang="en-GB" dirty="0" smtClean="0"/>
              <a:t>occupations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Occupational health with regard to waste mgt deals with handling or exposure to waste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Guiding principles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Health care waste management policies and plans should cater for continuous monitoring of workers, health and safety</a:t>
            </a:r>
          </a:p>
          <a:p>
            <a:endParaRPr lang="en-GB" dirty="0" smtClean="0"/>
          </a:p>
          <a:p>
            <a:r>
              <a:rPr lang="en-GB" dirty="0" smtClean="0"/>
              <a:t>Correct handling, treatment, storage and disposal procedures should be followed by all workers</a:t>
            </a:r>
          </a:p>
          <a:p>
            <a:endParaRPr lang="en-GB" dirty="0" smtClean="0">
              <a:solidFill>
                <a:srgbClr val="3F3F41"/>
              </a:solidFill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18718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en-GB" dirty="0" smtClean="0"/>
              <a:t>Guiding principles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16" y="908720"/>
            <a:ext cx="8518648" cy="568863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To prevent and control risk of exposure of health care personnel and workers handling waste, the following health and safety measures should be considered; </a:t>
            </a:r>
          </a:p>
          <a:p>
            <a:pPr lvl="1"/>
            <a:r>
              <a:rPr lang="en-GB" dirty="0" smtClean="0"/>
              <a:t>Develop </a:t>
            </a:r>
            <a:r>
              <a:rPr lang="en-GB" dirty="0"/>
              <a:t>a standardized set of management rules and operating procedures for health-care </a:t>
            </a:r>
            <a:r>
              <a:rPr lang="en-GB" dirty="0" smtClean="0"/>
              <a:t>waste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Inform </a:t>
            </a:r>
            <a:r>
              <a:rPr lang="en-GB" dirty="0"/>
              <a:t>and train waste workers so that they perform their duties properly and </a:t>
            </a:r>
            <a:r>
              <a:rPr lang="en-GB" dirty="0" smtClean="0"/>
              <a:t>safely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Involve </a:t>
            </a:r>
            <a:r>
              <a:rPr lang="en-GB" dirty="0"/>
              <a:t>waste workers in the identification of hazards and recommendations for prevention and </a:t>
            </a:r>
            <a:r>
              <a:rPr lang="en-GB" dirty="0" smtClean="0"/>
              <a:t>control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Provide </a:t>
            </a:r>
            <a:r>
              <a:rPr lang="en-GB" dirty="0"/>
              <a:t>equipment and clothing for personal </a:t>
            </a:r>
            <a:r>
              <a:rPr lang="en-GB" dirty="0" smtClean="0"/>
              <a:t>protection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Establish </a:t>
            </a:r>
            <a:r>
              <a:rPr lang="en-GB" dirty="0"/>
              <a:t>an occupational health programme that includes information, training and medical measures when necessary, such as immunization, post-exposure prophylactic treatment and regular medical surveillance. </a:t>
            </a:r>
          </a:p>
          <a:p>
            <a:endParaRPr lang="en-GB" dirty="0" smtClean="0">
              <a:solidFill>
                <a:srgbClr val="3F3F41"/>
              </a:solidFill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4300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2800" b="1" dirty="0" smtClean="0"/>
              <a:t>Responsibilities on occupation health &amp; Safety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r>
              <a:rPr lang="en-GB" b="1" dirty="0"/>
              <a:t>Employer </a:t>
            </a:r>
            <a:r>
              <a:rPr lang="en-GB" b="1" dirty="0" smtClean="0"/>
              <a:t>Responsibilities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Health care institution is responsible for providing </a:t>
            </a:r>
            <a:r>
              <a:rPr lang="en-GB" dirty="0" smtClean="0"/>
              <a:t>appropriate information</a:t>
            </a:r>
            <a:r>
              <a:rPr lang="en-GB" dirty="0"/>
              <a:t>, </a:t>
            </a:r>
            <a:r>
              <a:rPr lang="en-GB" dirty="0" smtClean="0"/>
              <a:t>education </a:t>
            </a:r>
            <a:r>
              <a:rPr lang="en-GB" dirty="0" smtClean="0"/>
              <a:t>and training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Ensuring </a:t>
            </a:r>
            <a:r>
              <a:rPr lang="en-GB" dirty="0"/>
              <a:t>that safe systems of work are developed and </a:t>
            </a:r>
            <a:r>
              <a:rPr lang="en-GB" dirty="0" smtClean="0"/>
              <a:t>maintained</a:t>
            </a: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Promote utilisation and documentation of approved </a:t>
            </a:r>
            <a:r>
              <a:rPr lang="en-GB" dirty="0"/>
              <a:t>work practices </a:t>
            </a:r>
            <a:r>
              <a:rPr lang="en-GB" dirty="0" smtClean="0"/>
              <a:t> </a:t>
            </a: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Ensure multilingual </a:t>
            </a:r>
            <a:r>
              <a:rPr lang="en-GB" dirty="0"/>
              <a:t>translations </a:t>
            </a:r>
            <a:r>
              <a:rPr lang="en-GB" dirty="0" smtClean="0"/>
              <a:t>are </a:t>
            </a:r>
            <a:r>
              <a:rPr lang="en-GB" dirty="0"/>
              <a:t>provided to personnel as </a:t>
            </a:r>
            <a:r>
              <a:rPr lang="en-GB" dirty="0" smtClean="0"/>
              <a:t>required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Employees Responsibilities</a:t>
            </a:r>
            <a:endParaRPr lang="en-GB" dirty="0"/>
          </a:p>
          <a:p>
            <a:r>
              <a:rPr lang="en-GB" dirty="0"/>
              <a:t>Employees </a:t>
            </a:r>
            <a:r>
              <a:rPr lang="en-GB" dirty="0" smtClean="0"/>
              <a:t>should comply </a:t>
            </a:r>
            <a:r>
              <a:rPr lang="en-GB" dirty="0"/>
              <a:t>with health care waste management policies, </a:t>
            </a:r>
            <a:r>
              <a:rPr lang="en-GB" dirty="0" smtClean="0"/>
              <a:t>procedures </a:t>
            </a:r>
            <a:r>
              <a:rPr lang="en-GB" dirty="0"/>
              <a:t>and instructions given for the protection of their own health and safety and health and safety of </a:t>
            </a:r>
            <a:r>
              <a:rPr lang="en-GB" dirty="0" smtClean="0"/>
              <a:t>others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includes the correct use of safety and protective </a:t>
            </a:r>
            <a:r>
              <a:rPr lang="en-GB" dirty="0" smtClean="0"/>
              <a:t>equipment</a:t>
            </a:r>
          </a:p>
          <a:p>
            <a:r>
              <a:rPr lang="en-GB" dirty="0" smtClean="0"/>
              <a:t>Report all incidents using the provided structure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2800" b="1" dirty="0" smtClean="0"/>
              <a:t>Responsibilities on occupation health &amp; Safety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Employee Vaccination </a:t>
            </a:r>
            <a:r>
              <a:rPr lang="en-GB" b="1" dirty="0" smtClean="0"/>
              <a:t>Programs</a:t>
            </a:r>
          </a:p>
          <a:p>
            <a:pPr lvl="1"/>
            <a:r>
              <a:rPr lang="en-GB" dirty="0"/>
              <a:t>Each health care institution should have an employee vaccination program. </a:t>
            </a:r>
            <a:endParaRPr lang="en-GB" dirty="0" smtClean="0"/>
          </a:p>
          <a:p>
            <a:pPr lvl="1"/>
            <a:r>
              <a:rPr lang="en-GB" dirty="0" smtClean="0"/>
              <a:t>Maintain </a:t>
            </a:r>
            <a:r>
              <a:rPr lang="en-GB" dirty="0"/>
              <a:t>and keep long- term records to ensure booster injections are given as required.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2800" b="1" dirty="0" smtClean="0"/>
              <a:t>Responsibilities on occupation health &amp; Safety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1590</Words>
  <Application>Microsoft Office PowerPoint</Application>
  <PresentationFormat>On-screen Show (4:3)</PresentationFormat>
  <Paragraphs>181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Minion Pro</vt:lpstr>
      <vt:lpstr>Wingdings</vt:lpstr>
      <vt:lpstr>Office Theme</vt:lpstr>
      <vt:lpstr>Microsoft Clip Gallery</vt:lpstr>
      <vt:lpstr>WASTE MANAGEMENT TRAINING  Occupation Health and Safety </vt:lpstr>
      <vt:lpstr>At the end of this session, participants should be able to;</vt:lpstr>
      <vt:lpstr>Introduction</vt:lpstr>
      <vt:lpstr>Occupational health and safety  </vt:lpstr>
      <vt:lpstr>Guiding principles </vt:lpstr>
      <vt:lpstr>Guiding principles </vt:lpstr>
      <vt:lpstr>Responsibilities on occupation health &amp; Safety</vt:lpstr>
      <vt:lpstr>Responsibilities on occupation health &amp; Safety</vt:lpstr>
      <vt:lpstr>Responsibilities on occupation health &amp; Safety</vt:lpstr>
      <vt:lpstr>Occupational health risks</vt:lpstr>
      <vt:lpstr>Control measures </vt:lpstr>
      <vt:lpstr>Protective equipment </vt:lpstr>
      <vt:lpstr>Protective equipment </vt:lpstr>
      <vt:lpstr>Controls framework </vt:lpstr>
      <vt:lpstr>Controls framework </vt:lpstr>
      <vt:lpstr>Other considerations for health &amp; Safety</vt:lpstr>
      <vt:lpstr>Reporting accidents and incidents</vt:lpstr>
      <vt:lpstr>Reporting accidents and incidents</vt:lpstr>
      <vt:lpstr>Occupational post-exposure prophylaxis </vt:lpstr>
      <vt:lpstr>Occupational post-exposure prophylaxis </vt:lpstr>
      <vt:lpstr>Occupational post-exposure prophylaxis </vt:lpstr>
      <vt:lpstr>Minimum approaches to health and safety practices  </vt:lpstr>
      <vt:lpstr>Minimum approaches to health and safety practices  </vt:lpstr>
      <vt:lpstr>Compensation of exposed workers staff </vt:lpstr>
      <vt:lpstr>Application of health and safety techniques </vt:lpstr>
      <vt:lpstr>References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 TRAINING</dc:title>
  <dc:creator>Trish</dc:creator>
  <cp:lastModifiedBy>Trish</cp:lastModifiedBy>
  <cp:revision>61</cp:revision>
  <dcterms:created xsi:type="dcterms:W3CDTF">2018-09-05T19:24:57Z</dcterms:created>
  <dcterms:modified xsi:type="dcterms:W3CDTF">2018-09-13T16:53:13Z</dcterms:modified>
</cp:coreProperties>
</file>