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7" r:id="rId7"/>
    <p:sldId id="285" r:id="rId8"/>
    <p:sldId id="261" r:id="rId9"/>
    <p:sldId id="278" r:id="rId10"/>
    <p:sldId id="279" r:id="rId11"/>
    <p:sldId id="262" r:id="rId12"/>
    <p:sldId id="263" r:id="rId13"/>
    <p:sldId id="264" r:id="rId14"/>
    <p:sldId id="280" r:id="rId15"/>
    <p:sldId id="281" r:id="rId16"/>
    <p:sldId id="265" r:id="rId17"/>
    <p:sldId id="266" r:id="rId18"/>
    <p:sldId id="267" r:id="rId19"/>
    <p:sldId id="283" r:id="rId20"/>
    <p:sldId id="282" r:id="rId21"/>
    <p:sldId id="284" r:id="rId22"/>
    <p:sldId id="268" r:id="rId23"/>
    <p:sldId id="269" r:id="rId24"/>
    <p:sldId id="270"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0C47CEE-635C-4953-9E74-56475EEC4BDA}"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222548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0C47CEE-635C-4953-9E74-56475EEC4BDA}"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4908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0C47CEE-635C-4953-9E74-56475EEC4BDA}"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278919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0C47CEE-635C-4953-9E74-56475EEC4BDA}"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283862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47CEE-635C-4953-9E74-56475EEC4BDA}" type="datetimeFigureOut">
              <a:rPr lang="en-GB" smtClean="0"/>
              <a:t>13/09/2018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30784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0C47CEE-635C-4953-9E74-56475EEC4BDA}" type="datetimeFigureOut">
              <a:rPr lang="en-GB" smtClean="0"/>
              <a:t>13/09/2018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207424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0C47CEE-635C-4953-9E74-56475EEC4BDA}" type="datetimeFigureOut">
              <a:rPr lang="en-GB" smtClean="0"/>
              <a:t>13/09/2018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70399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0C47CEE-635C-4953-9E74-56475EEC4BDA}" type="datetimeFigureOut">
              <a:rPr lang="en-GB" smtClean="0"/>
              <a:t>13/09/2018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2299448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47CEE-635C-4953-9E74-56475EEC4BDA}" type="datetimeFigureOut">
              <a:rPr lang="en-GB" smtClean="0"/>
              <a:t>13/09/2018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91492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47CEE-635C-4953-9E74-56475EEC4BDA}" type="datetimeFigureOut">
              <a:rPr lang="en-GB" smtClean="0"/>
              <a:t>13/09/2018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64688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47CEE-635C-4953-9E74-56475EEC4BDA}" type="datetimeFigureOut">
              <a:rPr lang="en-GB" smtClean="0"/>
              <a:t>13/09/2018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58C8CA-3920-4AEB-9A47-B4A9B8DE7CF4}" type="slidenum">
              <a:rPr lang="en-GB" smtClean="0"/>
              <a:t>‹#›</a:t>
            </a:fld>
            <a:endParaRPr lang="en-GB"/>
          </a:p>
        </p:txBody>
      </p:sp>
    </p:spTree>
    <p:extLst>
      <p:ext uri="{BB962C8B-B14F-4D97-AF65-F5344CB8AC3E}">
        <p14:creationId xmlns:p14="http://schemas.microsoft.com/office/powerpoint/2010/main" val="297888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47CEE-635C-4953-9E74-56475EEC4BDA}" type="datetimeFigureOut">
              <a:rPr lang="en-GB" smtClean="0"/>
              <a:t>13/09/2018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8C8CA-3920-4AEB-9A47-B4A9B8DE7CF4}" type="slidenum">
              <a:rPr lang="en-GB" smtClean="0"/>
              <a:t>‹#›</a:t>
            </a:fld>
            <a:endParaRPr lang="en-GB"/>
          </a:p>
        </p:txBody>
      </p:sp>
    </p:spTree>
    <p:extLst>
      <p:ext uri="{BB962C8B-B14F-4D97-AF65-F5344CB8AC3E}">
        <p14:creationId xmlns:p14="http://schemas.microsoft.com/office/powerpoint/2010/main" val="34426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Training and Education </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6054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Steps in Planning </a:t>
            </a:r>
            <a:r>
              <a:rPr lang="en-GB" b="1" dirty="0"/>
              <a:t>and preparation </a:t>
            </a:r>
            <a:r>
              <a:rPr lang="en-GB" b="1" dirty="0" smtClean="0"/>
              <a:t>a </a:t>
            </a:r>
            <a:r>
              <a:rPr lang="en-GB" b="1" dirty="0"/>
              <a:t>training programme </a:t>
            </a:r>
            <a:endParaRPr lang="en-GB" dirty="0"/>
          </a:p>
        </p:txBody>
      </p:sp>
      <p:sp>
        <p:nvSpPr>
          <p:cNvPr id="3" name="Content Placeholder 2"/>
          <p:cNvSpPr>
            <a:spLocks noGrp="1"/>
          </p:cNvSpPr>
          <p:nvPr>
            <p:ph idx="1"/>
          </p:nvPr>
        </p:nvSpPr>
        <p:spPr>
          <a:xfrm>
            <a:off x="838199" y="1825624"/>
            <a:ext cx="11024937" cy="4863933"/>
          </a:xfrm>
        </p:spPr>
        <p:txBody>
          <a:bodyPr>
            <a:normAutofit/>
          </a:bodyPr>
          <a:lstStyle/>
          <a:p>
            <a:pPr lvl="0"/>
            <a:r>
              <a:rPr lang="en-GB" dirty="0" smtClean="0"/>
              <a:t>Identify </a:t>
            </a:r>
            <a:r>
              <a:rPr lang="en-GB" dirty="0"/>
              <a:t>potential trainers and build training </a:t>
            </a:r>
            <a:r>
              <a:rPr lang="en-GB" dirty="0" smtClean="0"/>
              <a:t>skills</a:t>
            </a:r>
          </a:p>
          <a:p>
            <a:pPr lvl="0"/>
            <a:endParaRPr lang="en-GB" dirty="0"/>
          </a:p>
          <a:p>
            <a:pPr lvl="0"/>
            <a:r>
              <a:rPr lang="en-GB" dirty="0"/>
              <a:t>Develop a budget and secure </a:t>
            </a:r>
            <a:r>
              <a:rPr lang="en-GB" dirty="0" smtClean="0"/>
              <a:t>funding</a:t>
            </a:r>
          </a:p>
          <a:p>
            <a:pPr lvl="0"/>
            <a:endParaRPr lang="en-GB" dirty="0"/>
          </a:p>
          <a:p>
            <a:pPr lvl="0"/>
            <a:r>
              <a:rPr lang="en-GB" dirty="0"/>
              <a:t>Explore incentives for training (e.g. training in collaboration with a health professional society or academic institution that can award certificates, academic credits or professional credentials</a:t>
            </a:r>
            <a:r>
              <a:rPr lang="en-GB" dirty="0" smtClean="0"/>
              <a:t>)</a:t>
            </a:r>
          </a:p>
          <a:p>
            <a:pPr lvl="0"/>
            <a:endParaRPr lang="en-GB" dirty="0"/>
          </a:p>
          <a:p>
            <a:pPr lvl="0"/>
            <a:r>
              <a:rPr lang="en-GB" dirty="0"/>
              <a:t>Send out announcements and build interest in the training programme among target participants.</a:t>
            </a:r>
          </a:p>
        </p:txBody>
      </p:sp>
    </p:spTree>
    <p:extLst>
      <p:ext uri="{BB962C8B-B14F-4D97-AF65-F5344CB8AC3E}">
        <p14:creationId xmlns:p14="http://schemas.microsoft.com/office/powerpoint/2010/main" val="42496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Employees to be trained </a:t>
            </a:r>
            <a:r>
              <a:rPr lang="en-GB" dirty="0" smtClean="0"/>
              <a:t/>
            </a:r>
            <a:br>
              <a:rPr lang="en-GB" dirty="0" smtClean="0"/>
            </a:br>
            <a:endParaRPr lang="en-GB" dirty="0"/>
          </a:p>
        </p:txBody>
      </p:sp>
      <p:sp>
        <p:nvSpPr>
          <p:cNvPr id="3" name="Content Placeholder 2"/>
          <p:cNvSpPr>
            <a:spLocks noGrp="1"/>
          </p:cNvSpPr>
          <p:nvPr>
            <p:ph idx="1"/>
          </p:nvPr>
        </p:nvSpPr>
        <p:spPr>
          <a:xfrm>
            <a:off x="838199" y="1825625"/>
            <a:ext cx="10976811" cy="4839870"/>
          </a:xfrm>
        </p:spPr>
        <p:txBody>
          <a:bodyPr/>
          <a:lstStyle/>
          <a:p>
            <a:r>
              <a:rPr lang="en-GB" dirty="0" smtClean="0"/>
              <a:t>All </a:t>
            </a:r>
            <a:r>
              <a:rPr lang="en-GB" dirty="0"/>
              <a:t>hospital personnel including senior staff and mangers should be trained. </a:t>
            </a:r>
            <a:endParaRPr lang="en-GB" dirty="0" smtClean="0"/>
          </a:p>
          <a:p>
            <a:endParaRPr lang="en-GB" dirty="0" smtClean="0"/>
          </a:p>
          <a:p>
            <a:r>
              <a:rPr lang="en-GB" dirty="0" smtClean="0"/>
              <a:t>Separate </a:t>
            </a:r>
            <a:r>
              <a:rPr lang="en-GB" dirty="0"/>
              <a:t>training activities can be designed for different categories of health care personnel:</a:t>
            </a:r>
          </a:p>
          <a:p>
            <a:pPr lvl="1"/>
            <a:r>
              <a:rPr lang="en-GB" dirty="0" smtClean="0"/>
              <a:t>Hospital </a:t>
            </a:r>
            <a:r>
              <a:rPr lang="en-GB" dirty="0"/>
              <a:t>managers and administrative staff responsible for implementing regulations on health-care waste management; </a:t>
            </a:r>
          </a:p>
          <a:p>
            <a:pPr lvl="1"/>
            <a:r>
              <a:rPr lang="en-GB" dirty="0" smtClean="0"/>
              <a:t>Medical </a:t>
            </a:r>
            <a:r>
              <a:rPr lang="en-GB" dirty="0"/>
              <a:t>doctors; </a:t>
            </a:r>
          </a:p>
          <a:p>
            <a:pPr lvl="1"/>
            <a:r>
              <a:rPr lang="en-GB" dirty="0" smtClean="0"/>
              <a:t>Nurses</a:t>
            </a:r>
            <a:r>
              <a:rPr lang="en-GB" dirty="0"/>
              <a:t>, nursing assistants and allied professions; </a:t>
            </a:r>
          </a:p>
          <a:p>
            <a:pPr lvl="1"/>
            <a:r>
              <a:rPr lang="en-GB" dirty="0" smtClean="0"/>
              <a:t>Cleaners</a:t>
            </a:r>
            <a:r>
              <a:rPr lang="en-GB" dirty="0"/>
              <a:t>, auxiliary staff and waste handlers. </a:t>
            </a:r>
          </a:p>
        </p:txBody>
      </p:sp>
    </p:spTree>
    <p:extLst>
      <p:ext uri="{BB962C8B-B14F-4D97-AF65-F5344CB8AC3E}">
        <p14:creationId xmlns:p14="http://schemas.microsoft.com/office/powerpoint/2010/main" val="4176152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GB" b="1" dirty="0" smtClean="0"/>
              <a:t>Content of education programmes</a:t>
            </a:r>
            <a:endParaRPr lang="en-GB" dirty="0"/>
          </a:p>
        </p:txBody>
      </p:sp>
      <p:sp>
        <p:nvSpPr>
          <p:cNvPr id="3" name="Content Placeholder 2"/>
          <p:cNvSpPr>
            <a:spLocks noGrp="1"/>
          </p:cNvSpPr>
          <p:nvPr>
            <p:ph idx="1"/>
          </p:nvPr>
        </p:nvSpPr>
        <p:spPr>
          <a:xfrm>
            <a:off x="583530" y="1325563"/>
            <a:ext cx="11024937" cy="5267742"/>
          </a:xfrm>
        </p:spPr>
        <p:txBody>
          <a:bodyPr>
            <a:normAutofit/>
          </a:bodyPr>
          <a:lstStyle/>
          <a:p>
            <a:r>
              <a:rPr lang="en-GB" dirty="0" smtClean="0"/>
              <a:t>Training </a:t>
            </a:r>
            <a:r>
              <a:rPr lang="en-GB" dirty="0"/>
              <a:t>should highlight the roles and responsibilities of each member of staff and how they contribute to the broader management policy to achieve good waste practices. </a:t>
            </a:r>
            <a:endParaRPr lang="en-GB" dirty="0" smtClean="0"/>
          </a:p>
          <a:p>
            <a:endParaRPr lang="en-GB" dirty="0"/>
          </a:p>
          <a:p>
            <a:r>
              <a:rPr lang="en-GB" dirty="0"/>
              <a:t>Staff education programmes should include:</a:t>
            </a:r>
          </a:p>
          <a:p>
            <a:pPr lvl="1"/>
            <a:r>
              <a:rPr lang="en-GB" dirty="0"/>
              <a:t>I</a:t>
            </a:r>
            <a:r>
              <a:rPr lang="en-GB" dirty="0" smtClean="0"/>
              <a:t>nformation </a:t>
            </a:r>
            <a:r>
              <a:rPr lang="en-GB" dirty="0"/>
              <a:t>on, and justification for, all aspects of the health-care waste policy;</a:t>
            </a:r>
          </a:p>
          <a:p>
            <a:pPr lvl="1"/>
            <a:r>
              <a:rPr lang="en-GB" dirty="0" smtClean="0"/>
              <a:t>Information </a:t>
            </a:r>
            <a:r>
              <a:rPr lang="en-GB" dirty="0"/>
              <a:t>on potential infection risks posed by health-care waste;</a:t>
            </a:r>
          </a:p>
          <a:p>
            <a:pPr lvl="1"/>
            <a:r>
              <a:rPr lang="en-GB" dirty="0" smtClean="0"/>
              <a:t>Information </a:t>
            </a:r>
            <a:r>
              <a:rPr lang="en-GB" dirty="0"/>
              <a:t>on the role and responsibilities of each staff member to follow waste-management procedures;</a:t>
            </a:r>
          </a:p>
          <a:p>
            <a:pPr lvl="1"/>
            <a:r>
              <a:rPr lang="en-GB" dirty="0" smtClean="0"/>
              <a:t>Technical </a:t>
            </a:r>
            <a:r>
              <a:rPr lang="en-GB" dirty="0"/>
              <a:t>instructions on the application of waste-management practices relevant to particular types of work by some medical or support staff;</a:t>
            </a:r>
          </a:p>
          <a:p>
            <a:pPr lvl="1"/>
            <a:r>
              <a:rPr lang="en-GB" dirty="0" smtClean="0"/>
              <a:t>Learning </a:t>
            </a:r>
            <a:r>
              <a:rPr lang="en-GB" dirty="0"/>
              <a:t>should be through practice. Hands-on training by small groups of personnel should be considered </a:t>
            </a:r>
          </a:p>
        </p:txBody>
      </p:sp>
    </p:spTree>
    <p:extLst>
      <p:ext uri="{BB962C8B-B14F-4D97-AF65-F5344CB8AC3E}">
        <p14:creationId xmlns:p14="http://schemas.microsoft.com/office/powerpoint/2010/main" val="426927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Training needs assessment </a:t>
            </a:r>
            <a:endParaRPr lang="en-GB" dirty="0"/>
          </a:p>
        </p:txBody>
      </p:sp>
      <p:sp>
        <p:nvSpPr>
          <p:cNvPr id="3" name="Content Placeholder 2"/>
          <p:cNvSpPr>
            <a:spLocks noGrp="1"/>
          </p:cNvSpPr>
          <p:nvPr>
            <p:ph idx="1"/>
          </p:nvPr>
        </p:nvSpPr>
        <p:spPr/>
        <p:txBody>
          <a:bodyPr/>
          <a:lstStyle/>
          <a:p>
            <a:r>
              <a:rPr lang="en-GB" dirty="0" smtClean="0"/>
              <a:t>To </a:t>
            </a:r>
            <a:r>
              <a:rPr lang="en-GB" dirty="0"/>
              <a:t>develop proper training </a:t>
            </a:r>
            <a:r>
              <a:rPr lang="en-GB" dirty="0" smtClean="0"/>
              <a:t>procedures, institutions should carry </a:t>
            </a:r>
            <a:r>
              <a:rPr lang="en-GB" dirty="0"/>
              <a:t>out training needs </a:t>
            </a:r>
            <a:r>
              <a:rPr lang="en-GB" dirty="0" smtClean="0"/>
              <a:t>assessment</a:t>
            </a:r>
          </a:p>
          <a:p>
            <a:endParaRPr lang="en-GB" dirty="0" smtClean="0"/>
          </a:p>
          <a:p>
            <a:r>
              <a:rPr lang="en-GB" dirty="0" smtClean="0"/>
              <a:t>A </a:t>
            </a:r>
            <a:r>
              <a:rPr lang="en-GB" dirty="0"/>
              <a:t>training need assessment is the process to establish a clear understanding of who </a:t>
            </a:r>
            <a:r>
              <a:rPr lang="en-GB" dirty="0" smtClean="0"/>
              <a:t>in an </a:t>
            </a:r>
            <a:r>
              <a:rPr lang="en-GB" dirty="0"/>
              <a:t>organization requires training and type(s) of </a:t>
            </a:r>
            <a:r>
              <a:rPr lang="en-GB" dirty="0" smtClean="0"/>
              <a:t>training need </a:t>
            </a:r>
            <a:endParaRPr lang="en-GB" dirty="0"/>
          </a:p>
          <a:p>
            <a:endParaRPr lang="en-GB" dirty="0"/>
          </a:p>
        </p:txBody>
      </p:sp>
    </p:spTree>
    <p:extLst>
      <p:ext uri="{BB962C8B-B14F-4D97-AF65-F5344CB8AC3E}">
        <p14:creationId xmlns:p14="http://schemas.microsoft.com/office/powerpoint/2010/main" val="38507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Training needs assessment </a:t>
            </a:r>
            <a:endParaRPr lang="en-GB" dirty="0"/>
          </a:p>
        </p:txBody>
      </p:sp>
      <p:sp>
        <p:nvSpPr>
          <p:cNvPr id="3" name="Content Placeholder 2"/>
          <p:cNvSpPr>
            <a:spLocks noGrp="1"/>
          </p:cNvSpPr>
          <p:nvPr>
            <p:ph idx="1"/>
          </p:nvPr>
        </p:nvSpPr>
        <p:spPr>
          <a:xfrm>
            <a:off x="597569" y="1690688"/>
            <a:ext cx="11193378" cy="4839870"/>
          </a:xfrm>
        </p:spPr>
        <p:txBody>
          <a:bodyPr>
            <a:normAutofit/>
          </a:bodyPr>
          <a:lstStyle/>
          <a:p>
            <a:pPr marL="0" indent="0">
              <a:buNone/>
            </a:pPr>
            <a:r>
              <a:rPr lang="en-GB" dirty="0" smtClean="0"/>
              <a:t>Steps in conducting a training needs assessment </a:t>
            </a:r>
          </a:p>
          <a:p>
            <a:pPr marL="514350" indent="-514350">
              <a:buAutoNum type="arabicPeriod"/>
            </a:pPr>
            <a:r>
              <a:rPr lang="en-GB" dirty="0" smtClean="0"/>
              <a:t>Conduct </a:t>
            </a:r>
            <a:r>
              <a:rPr lang="en-GB" dirty="0"/>
              <a:t>a training analysis to establish who </a:t>
            </a:r>
            <a:r>
              <a:rPr lang="en-GB" dirty="0" smtClean="0"/>
              <a:t>requires </a:t>
            </a:r>
            <a:r>
              <a:rPr lang="en-GB" dirty="0"/>
              <a:t>which type of training. Almost all personnel </a:t>
            </a:r>
            <a:r>
              <a:rPr lang="en-GB" dirty="0" smtClean="0"/>
              <a:t>will </a:t>
            </a:r>
            <a:r>
              <a:rPr lang="en-GB" dirty="0"/>
              <a:t>require some basic health care waste management awareness training. </a:t>
            </a:r>
            <a:r>
              <a:rPr lang="en-GB" dirty="0" smtClean="0"/>
              <a:t> </a:t>
            </a:r>
          </a:p>
          <a:p>
            <a:pPr lvl="1"/>
            <a:r>
              <a:rPr lang="en-GB" dirty="0" smtClean="0"/>
              <a:t>Clearly </a:t>
            </a:r>
            <a:r>
              <a:rPr lang="en-GB" dirty="0"/>
              <a:t>document the training </a:t>
            </a:r>
            <a:r>
              <a:rPr lang="en-GB" dirty="0" smtClean="0"/>
              <a:t>analysis</a:t>
            </a:r>
            <a:endParaRPr lang="en-GB" dirty="0"/>
          </a:p>
          <a:p>
            <a:pPr lvl="1"/>
            <a:r>
              <a:rPr lang="en-GB" dirty="0"/>
              <a:t>Review the health care waste management objectives and targets to determine the necessary training for each </a:t>
            </a:r>
            <a:r>
              <a:rPr lang="en-GB" dirty="0" smtClean="0"/>
              <a:t>employee</a:t>
            </a:r>
            <a:endParaRPr lang="en-GB" dirty="0"/>
          </a:p>
          <a:p>
            <a:pPr lvl="1"/>
            <a:r>
              <a:rPr lang="en-GB" dirty="0"/>
              <a:t>Review operational </a:t>
            </a:r>
            <a:r>
              <a:rPr lang="en-GB" dirty="0" smtClean="0"/>
              <a:t>procedures</a:t>
            </a:r>
            <a:endParaRPr lang="en-GB" dirty="0"/>
          </a:p>
          <a:p>
            <a:pPr lvl="1"/>
            <a:r>
              <a:rPr lang="en-GB" dirty="0"/>
              <a:t>Determine which employees have been given health care waste management </a:t>
            </a:r>
            <a:r>
              <a:rPr lang="en-GB" dirty="0" smtClean="0"/>
              <a:t>duties to ensure </a:t>
            </a:r>
            <a:r>
              <a:rPr lang="en-GB" dirty="0"/>
              <a:t>they receive proper training</a:t>
            </a:r>
          </a:p>
          <a:p>
            <a:endParaRPr lang="en-GB" dirty="0"/>
          </a:p>
        </p:txBody>
      </p:sp>
    </p:spTree>
    <p:extLst>
      <p:ext uri="{BB962C8B-B14F-4D97-AF65-F5344CB8AC3E}">
        <p14:creationId xmlns:p14="http://schemas.microsoft.com/office/powerpoint/2010/main" val="47370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Training needs assessment </a:t>
            </a:r>
            <a:endParaRPr lang="en-GB" dirty="0"/>
          </a:p>
        </p:txBody>
      </p:sp>
      <p:sp>
        <p:nvSpPr>
          <p:cNvPr id="3" name="Content Placeholder 2"/>
          <p:cNvSpPr>
            <a:spLocks noGrp="1"/>
          </p:cNvSpPr>
          <p:nvPr>
            <p:ph idx="1"/>
          </p:nvPr>
        </p:nvSpPr>
        <p:spPr>
          <a:xfrm>
            <a:off x="597569" y="1690688"/>
            <a:ext cx="11193378" cy="4839870"/>
          </a:xfrm>
        </p:spPr>
        <p:txBody>
          <a:bodyPr>
            <a:normAutofit/>
          </a:bodyPr>
          <a:lstStyle/>
          <a:p>
            <a:pPr marL="514350" indent="-514350">
              <a:buFont typeface="+mj-lt"/>
              <a:buAutoNum type="arabicPeriod" startAt="2"/>
            </a:pPr>
            <a:r>
              <a:rPr lang="en-GB" dirty="0" smtClean="0"/>
              <a:t>Prepare a training matrix with significant health care waste management aspects</a:t>
            </a:r>
          </a:p>
          <a:p>
            <a:pPr marL="514350" indent="-514350">
              <a:buFont typeface="+mj-lt"/>
              <a:buAutoNum type="arabicPeriod" startAt="2"/>
            </a:pPr>
            <a:r>
              <a:rPr lang="en-GB" dirty="0" smtClean="0"/>
              <a:t>Develop a training plan to implement the different training types and ensure training is carried out in a thorough and concise manner</a:t>
            </a:r>
            <a:endParaRPr lang="en-GB" dirty="0"/>
          </a:p>
          <a:p>
            <a:pPr lvl="1"/>
            <a:r>
              <a:rPr lang="en-GB" dirty="0"/>
              <a:t>Persons responsible for coordinating the training; </a:t>
            </a:r>
          </a:p>
          <a:p>
            <a:pPr lvl="1"/>
            <a:r>
              <a:rPr lang="en-GB" dirty="0"/>
              <a:t>Types of training necessary; </a:t>
            </a:r>
          </a:p>
          <a:p>
            <a:pPr lvl="1"/>
            <a:r>
              <a:rPr lang="en-GB" dirty="0"/>
              <a:t>The organization that will deliver the training (e.g. human resources, operations); </a:t>
            </a:r>
          </a:p>
          <a:p>
            <a:pPr lvl="1"/>
            <a:r>
              <a:rPr lang="en-GB" dirty="0"/>
              <a:t>Course and/ or training material to be provided; </a:t>
            </a:r>
          </a:p>
          <a:p>
            <a:pPr lvl="1"/>
            <a:r>
              <a:rPr lang="en-GB" dirty="0"/>
              <a:t>Examinations or certificates, if applicable; </a:t>
            </a:r>
          </a:p>
          <a:p>
            <a:pPr lvl="1"/>
            <a:r>
              <a:rPr lang="en-GB" dirty="0"/>
              <a:t>Where the training will take place (e.g. classroom, on-the-job; and </a:t>
            </a:r>
          </a:p>
          <a:p>
            <a:pPr lvl="1"/>
            <a:r>
              <a:rPr lang="en-GB" dirty="0"/>
              <a:t>Identification of the trainees.</a:t>
            </a:r>
          </a:p>
          <a:p>
            <a:endParaRPr lang="en-GB" dirty="0"/>
          </a:p>
        </p:txBody>
      </p:sp>
    </p:spTree>
    <p:extLst>
      <p:ext uri="{BB962C8B-B14F-4D97-AF65-F5344CB8AC3E}">
        <p14:creationId xmlns:p14="http://schemas.microsoft.com/office/powerpoint/2010/main" val="2772059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Training program </a:t>
            </a:r>
            <a:endParaRPr lang="en-GB" b="1" dirty="0"/>
          </a:p>
        </p:txBody>
      </p:sp>
      <p:sp>
        <p:nvSpPr>
          <p:cNvPr id="3" name="Content Placeholder 2"/>
          <p:cNvSpPr>
            <a:spLocks noGrp="1"/>
          </p:cNvSpPr>
          <p:nvPr>
            <p:ph idx="1"/>
          </p:nvPr>
        </p:nvSpPr>
        <p:spPr>
          <a:xfrm>
            <a:off x="838200" y="1825625"/>
            <a:ext cx="10928684" cy="4767680"/>
          </a:xfrm>
        </p:spPr>
        <p:txBody>
          <a:bodyPr/>
          <a:lstStyle/>
          <a:p>
            <a:r>
              <a:rPr lang="en-GB" dirty="0" smtClean="0"/>
              <a:t>Must </a:t>
            </a:r>
            <a:r>
              <a:rPr lang="en-GB" dirty="0"/>
              <a:t>be revised as new equipment is introduced or as technological change </a:t>
            </a:r>
            <a:r>
              <a:rPr lang="en-GB" dirty="0" smtClean="0"/>
              <a:t>occurs</a:t>
            </a:r>
          </a:p>
          <a:p>
            <a:endParaRPr lang="en-GB" dirty="0"/>
          </a:p>
          <a:p>
            <a:r>
              <a:rPr lang="en-GB" dirty="0"/>
              <a:t>All casual staff should be trained in waste management before starting </a:t>
            </a:r>
            <a:r>
              <a:rPr lang="en-GB" dirty="0" smtClean="0"/>
              <a:t>employment</a:t>
            </a:r>
          </a:p>
          <a:p>
            <a:endParaRPr lang="en-GB" dirty="0" smtClean="0"/>
          </a:p>
          <a:p>
            <a:r>
              <a:rPr lang="en-GB" dirty="0" smtClean="0"/>
              <a:t>Continuous </a:t>
            </a:r>
            <a:r>
              <a:rPr lang="en-GB" dirty="0"/>
              <a:t>improvement </a:t>
            </a:r>
            <a:r>
              <a:rPr lang="en-GB" dirty="0" smtClean="0"/>
              <a:t>is achieved </a:t>
            </a:r>
            <a:r>
              <a:rPr lang="en-GB" dirty="0"/>
              <a:t>by regularly reinforcing awareness of waste management </a:t>
            </a:r>
            <a:r>
              <a:rPr lang="en-GB" dirty="0" smtClean="0"/>
              <a:t>issues</a:t>
            </a:r>
            <a:endParaRPr lang="en-GB" dirty="0"/>
          </a:p>
          <a:p>
            <a:endParaRPr lang="en-GB" dirty="0"/>
          </a:p>
        </p:txBody>
      </p:sp>
    </p:spTree>
    <p:extLst>
      <p:ext uri="{BB962C8B-B14F-4D97-AF65-F5344CB8AC3E}">
        <p14:creationId xmlns:p14="http://schemas.microsoft.com/office/powerpoint/2010/main" val="4265108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Types of Training </a:t>
            </a:r>
            <a:endParaRPr lang="en-GB" b="1" dirty="0"/>
          </a:p>
        </p:txBody>
      </p:sp>
      <p:sp>
        <p:nvSpPr>
          <p:cNvPr id="3" name="Content Placeholder 2"/>
          <p:cNvSpPr>
            <a:spLocks noGrp="1"/>
          </p:cNvSpPr>
          <p:nvPr>
            <p:ph idx="1"/>
          </p:nvPr>
        </p:nvSpPr>
        <p:spPr>
          <a:xfrm>
            <a:off x="619626" y="1690688"/>
            <a:ext cx="10952747" cy="4815807"/>
          </a:xfrm>
        </p:spPr>
        <p:txBody>
          <a:bodyPr/>
          <a:lstStyle/>
          <a:p>
            <a:r>
              <a:rPr lang="en-GB" dirty="0" smtClean="0"/>
              <a:t>Health </a:t>
            </a:r>
            <a:r>
              <a:rPr lang="en-GB" dirty="0"/>
              <a:t>Care Waste Management Awareness Training </a:t>
            </a:r>
          </a:p>
          <a:p>
            <a:r>
              <a:rPr lang="en-GB" dirty="0"/>
              <a:t>Job Orientation Training </a:t>
            </a:r>
          </a:p>
          <a:p>
            <a:r>
              <a:rPr lang="en-GB" dirty="0"/>
              <a:t>Job Specific Training </a:t>
            </a:r>
          </a:p>
          <a:p>
            <a:r>
              <a:rPr lang="en-GB" dirty="0"/>
              <a:t>Regularly Required Training </a:t>
            </a:r>
          </a:p>
          <a:p>
            <a:pPr marL="0" indent="0">
              <a:buNone/>
            </a:pPr>
            <a:r>
              <a:rPr lang="en-GB" dirty="0"/>
              <a:t>Education and training should be provided at the induction of new employees, or an ongoing basis, with the introduction of new equipment, and at times of technological change. Approved work practices should be documented and promoted</a:t>
            </a:r>
          </a:p>
        </p:txBody>
      </p:sp>
      <p:graphicFrame>
        <p:nvGraphicFramePr>
          <p:cNvPr id="4" name="Object 3"/>
          <p:cNvGraphicFramePr>
            <a:graphicFrameLocks noChangeAspect="1"/>
          </p:cNvGraphicFramePr>
          <p:nvPr>
            <p:extLst>
              <p:ext uri="{D42A27DB-BD31-4B8C-83A1-F6EECF244321}">
                <p14:modId xmlns:p14="http://schemas.microsoft.com/office/powerpoint/2010/main" val="1853359579"/>
              </p:ext>
            </p:extLst>
          </p:nvPr>
        </p:nvGraphicFramePr>
        <p:xfrm>
          <a:off x="8855242" y="941806"/>
          <a:ext cx="2935705" cy="2631056"/>
        </p:xfrm>
        <a:graphic>
          <a:graphicData uri="http://schemas.openxmlformats.org/presentationml/2006/ole">
            <mc:AlternateContent xmlns:mc="http://schemas.openxmlformats.org/markup-compatibility/2006">
              <mc:Choice xmlns:v="urn:schemas-microsoft-com:vml" Requires="v">
                <p:oleObj spid="_x0000_s1027" name="Clip" r:id="rId3" imgW="1230480" imgH="1029600" progId="MS_ClipArt_Gallery.5">
                  <p:embed/>
                </p:oleObj>
              </mc:Choice>
              <mc:Fallback>
                <p:oleObj name="Clip" r:id="rId3" imgW="1230480" imgH="102960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5242" y="941806"/>
                        <a:ext cx="2935705" cy="26310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2301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Mandatory Employee Awareness Training and Education</a:t>
            </a:r>
            <a:endParaRPr lang="en-GB" dirty="0"/>
          </a:p>
        </p:txBody>
      </p:sp>
      <p:sp>
        <p:nvSpPr>
          <p:cNvPr id="3" name="Content Placeholder 2"/>
          <p:cNvSpPr>
            <a:spLocks noGrp="1"/>
          </p:cNvSpPr>
          <p:nvPr>
            <p:ph idx="1"/>
          </p:nvPr>
        </p:nvSpPr>
        <p:spPr>
          <a:xfrm>
            <a:off x="838200" y="1825625"/>
            <a:ext cx="11169316" cy="4839870"/>
          </a:xfrm>
        </p:spPr>
        <p:txBody>
          <a:bodyPr/>
          <a:lstStyle/>
          <a:p>
            <a:pPr lvl="0"/>
            <a:r>
              <a:rPr lang="en-GB" dirty="0" smtClean="0"/>
              <a:t>All </a:t>
            </a:r>
            <a:r>
              <a:rPr lang="en-GB" dirty="0"/>
              <a:t>employees who handle laboratory waste must receive training that covers the </a:t>
            </a:r>
            <a:r>
              <a:rPr lang="en-GB" i="1" dirty="0"/>
              <a:t>risks associated with all types of </a:t>
            </a:r>
            <a:r>
              <a:rPr lang="en-GB" i="1" dirty="0" smtClean="0"/>
              <a:t>waste</a:t>
            </a:r>
            <a:r>
              <a:rPr lang="en-GB" dirty="0" smtClean="0"/>
              <a:t> </a:t>
            </a:r>
          </a:p>
          <a:p>
            <a:pPr lvl="1"/>
            <a:r>
              <a:rPr lang="en-GB" dirty="0" smtClean="0"/>
              <a:t>Training </a:t>
            </a:r>
            <a:r>
              <a:rPr lang="en-GB" dirty="0"/>
              <a:t>must be implemented as per the waste management plans; when changes occur </a:t>
            </a:r>
            <a:r>
              <a:rPr lang="en-GB" dirty="0" smtClean="0"/>
              <a:t>(new </a:t>
            </a:r>
            <a:r>
              <a:rPr lang="en-GB" dirty="0"/>
              <a:t>chemical or a medical waste handling product is introduced); at the time of hire for new employees; and at least annually thereafter</a:t>
            </a:r>
            <a:r>
              <a:rPr lang="en-GB" dirty="0" smtClean="0"/>
              <a:t>.</a:t>
            </a:r>
          </a:p>
          <a:p>
            <a:pPr lvl="1"/>
            <a:endParaRPr lang="en-GB" dirty="0"/>
          </a:p>
          <a:p>
            <a:pPr lvl="0"/>
            <a:r>
              <a:rPr lang="en-GB" dirty="0"/>
              <a:t>All employees must be informed about the </a:t>
            </a:r>
            <a:r>
              <a:rPr lang="en-GB" i="1" dirty="0"/>
              <a:t>applicable regulations </a:t>
            </a:r>
            <a:r>
              <a:rPr lang="en-GB" dirty="0"/>
              <a:t>(international or national), copies of which should be available to </a:t>
            </a:r>
            <a:r>
              <a:rPr lang="en-GB" dirty="0" smtClean="0"/>
              <a:t>them</a:t>
            </a:r>
            <a:endParaRPr lang="en-GB" dirty="0"/>
          </a:p>
        </p:txBody>
      </p:sp>
    </p:spTree>
    <p:extLst>
      <p:ext uri="{BB962C8B-B14F-4D97-AF65-F5344CB8AC3E}">
        <p14:creationId xmlns:p14="http://schemas.microsoft.com/office/powerpoint/2010/main" val="1082129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Mandatory Employee Awareness Training and Education</a:t>
            </a:r>
            <a:endParaRPr lang="en-GB" dirty="0"/>
          </a:p>
        </p:txBody>
      </p:sp>
      <p:sp>
        <p:nvSpPr>
          <p:cNvPr id="3" name="Content Placeholder 2"/>
          <p:cNvSpPr>
            <a:spLocks noGrp="1"/>
          </p:cNvSpPr>
          <p:nvPr>
            <p:ph idx="1"/>
          </p:nvPr>
        </p:nvSpPr>
        <p:spPr>
          <a:xfrm>
            <a:off x="838200" y="1825625"/>
            <a:ext cx="11169316" cy="4839870"/>
          </a:xfrm>
        </p:spPr>
        <p:txBody>
          <a:bodyPr>
            <a:normAutofit/>
          </a:bodyPr>
          <a:lstStyle/>
          <a:p>
            <a:pPr lvl="0"/>
            <a:r>
              <a:rPr lang="en-GB" dirty="0"/>
              <a:t>All employees should be informed about the </a:t>
            </a:r>
            <a:r>
              <a:rPr lang="en-GB" i="1" dirty="0"/>
              <a:t>contents and location of the laboratory waste management </a:t>
            </a:r>
            <a:r>
              <a:rPr lang="en-GB" i="1" dirty="0" smtClean="0"/>
              <a:t>plan</a:t>
            </a:r>
            <a:endParaRPr lang="en-GB" dirty="0" smtClean="0"/>
          </a:p>
          <a:p>
            <a:pPr lvl="1"/>
            <a:r>
              <a:rPr lang="en-GB" dirty="0" smtClean="0"/>
              <a:t>The </a:t>
            </a:r>
            <a:r>
              <a:rPr lang="en-GB" dirty="0"/>
              <a:t>plan(s) must be explained and be available to everyone. </a:t>
            </a:r>
            <a:endParaRPr lang="en-GB" dirty="0" smtClean="0"/>
          </a:p>
          <a:p>
            <a:pPr lvl="1"/>
            <a:r>
              <a:rPr lang="en-GB" dirty="0" smtClean="0"/>
              <a:t>The </a:t>
            </a:r>
            <a:r>
              <a:rPr lang="en-GB" dirty="0"/>
              <a:t>location of lists of hazardous chemicals, their Material Safety Data Sheets (MSDS), and instructions for accessing them must be included. </a:t>
            </a:r>
            <a:endParaRPr lang="en-GB" dirty="0" smtClean="0"/>
          </a:p>
          <a:p>
            <a:pPr lvl="1"/>
            <a:r>
              <a:rPr lang="en-GB" dirty="0" smtClean="0"/>
              <a:t>The </a:t>
            </a:r>
            <a:r>
              <a:rPr lang="en-GB" dirty="0"/>
              <a:t>plan should also define the responsibilities of management, supervisors, and employees</a:t>
            </a:r>
            <a:r>
              <a:rPr lang="en-GB" dirty="0" smtClean="0"/>
              <a:t>.</a:t>
            </a:r>
          </a:p>
          <a:p>
            <a:pPr lvl="0"/>
            <a:endParaRPr lang="en-GB" dirty="0"/>
          </a:p>
          <a:p>
            <a:pPr lvl="0"/>
            <a:r>
              <a:rPr lang="en-GB" dirty="0"/>
              <a:t>Training should include </a:t>
            </a:r>
            <a:r>
              <a:rPr lang="en-GB" i="1" dirty="0"/>
              <a:t>injury prevention</a:t>
            </a:r>
            <a:r>
              <a:rPr lang="en-GB" dirty="0"/>
              <a:t>; </a:t>
            </a:r>
            <a:r>
              <a:rPr lang="en-GB" i="1" dirty="0"/>
              <a:t>waste avoidance </a:t>
            </a:r>
            <a:r>
              <a:rPr lang="en-GB" dirty="0"/>
              <a:t>and </a:t>
            </a:r>
            <a:r>
              <a:rPr lang="en-GB" i="1" dirty="0"/>
              <a:t>segregation</a:t>
            </a:r>
            <a:r>
              <a:rPr lang="en-GB" dirty="0"/>
              <a:t>; </a:t>
            </a:r>
            <a:r>
              <a:rPr lang="en-GB" i="1" dirty="0"/>
              <a:t>treatment/emergency procedures</a:t>
            </a:r>
            <a:r>
              <a:rPr lang="en-GB" dirty="0"/>
              <a:t>; </a:t>
            </a:r>
            <a:r>
              <a:rPr lang="en-GB" i="1" dirty="0" smtClean="0"/>
              <a:t>incident reporting</a:t>
            </a:r>
            <a:r>
              <a:rPr lang="en-GB" dirty="0"/>
              <a:t>; and </a:t>
            </a:r>
            <a:r>
              <a:rPr lang="en-GB" i="1" dirty="0"/>
              <a:t>follow-up </a:t>
            </a:r>
            <a:r>
              <a:rPr lang="en-GB" i="1" dirty="0" smtClean="0"/>
              <a:t>policies</a:t>
            </a:r>
            <a:endParaRPr lang="en-GB" dirty="0"/>
          </a:p>
        </p:txBody>
      </p:sp>
    </p:spTree>
    <p:extLst>
      <p:ext uri="{BB962C8B-B14F-4D97-AF65-F5344CB8AC3E}">
        <p14:creationId xmlns:p14="http://schemas.microsoft.com/office/powerpoint/2010/main" val="112238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By the end of this session, participants should be able to;</a:t>
            </a:r>
            <a:endParaRPr lang="en-GB" b="1" dirty="0"/>
          </a:p>
        </p:txBody>
      </p:sp>
      <p:sp>
        <p:nvSpPr>
          <p:cNvPr id="3" name="Content Placeholder 2"/>
          <p:cNvSpPr>
            <a:spLocks noGrp="1"/>
          </p:cNvSpPr>
          <p:nvPr>
            <p:ph idx="1"/>
          </p:nvPr>
        </p:nvSpPr>
        <p:spPr>
          <a:xfrm>
            <a:off x="838200" y="1825625"/>
            <a:ext cx="10928684" cy="4719554"/>
          </a:xfrm>
        </p:spPr>
        <p:txBody>
          <a:bodyPr>
            <a:normAutofit lnSpcReduction="10000"/>
          </a:bodyPr>
          <a:lstStyle/>
          <a:p>
            <a:pPr lvl="0"/>
            <a:r>
              <a:rPr lang="en-GB" dirty="0" smtClean="0"/>
              <a:t>Understand the requirements to </a:t>
            </a:r>
            <a:r>
              <a:rPr lang="en-GB" dirty="0"/>
              <a:t>build the capacity of personnel for effective management of waste (knowledge, skills, experiences and attitude</a:t>
            </a:r>
            <a:r>
              <a:rPr lang="en-GB" dirty="0" smtClean="0"/>
              <a:t>)</a:t>
            </a:r>
          </a:p>
          <a:p>
            <a:pPr lvl="0"/>
            <a:endParaRPr lang="en-GB" dirty="0"/>
          </a:p>
          <a:p>
            <a:pPr lvl="0"/>
            <a:r>
              <a:rPr lang="en-GB" dirty="0" smtClean="0"/>
              <a:t>Understand information that </a:t>
            </a:r>
            <a:r>
              <a:rPr lang="en-GB" dirty="0"/>
              <a:t>technical and support staff need to know to do their job </a:t>
            </a:r>
            <a:r>
              <a:rPr lang="en-GB" dirty="0" smtClean="0"/>
              <a:t>better in managing and handling health care waste </a:t>
            </a:r>
          </a:p>
          <a:p>
            <a:pPr lvl="0"/>
            <a:endParaRPr lang="en-GB" dirty="0"/>
          </a:p>
          <a:p>
            <a:pPr lvl="0"/>
            <a:r>
              <a:rPr lang="en-GB" dirty="0" smtClean="0"/>
              <a:t>Adequately prepare </a:t>
            </a:r>
            <a:r>
              <a:rPr lang="en-GB" dirty="0"/>
              <a:t>for different </a:t>
            </a:r>
            <a:r>
              <a:rPr lang="en-GB" dirty="0" smtClean="0"/>
              <a:t>train of HCWM for different categories of staff</a:t>
            </a:r>
          </a:p>
          <a:p>
            <a:pPr lvl="0"/>
            <a:endParaRPr lang="en-GB" dirty="0"/>
          </a:p>
          <a:p>
            <a:pPr lvl="0"/>
            <a:r>
              <a:rPr lang="en-GB" dirty="0"/>
              <a:t>Responsibility for organising a training program </a:t>
            </a:r>
          </a:p>
          <a:p>
            <a:endParaRPr lang="en-GB" dirty="0"/>
          </a:p>
        </p:txBody>
      </p:sp>
    </p:spTree>
    <p:extLst>
      <p:ext uri="{BB962C8B-B14F-4D97-AF65-F5344CB8AC3E}">
        <p14:creationId xmlns:p14="http://schemas.microsoft.com/office/powerpoint/2010/main" val="982229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Training requirements </a:t>
            </a:r>
            <a:endParaRPr lang="en-GB" b="1" dirty="0"/>
          </a:p>
        </p:txBody>
      </p:sp>
      <p:sp>
        <p:nvSpPr>
          <p:cNvPr id="3" name="Content Placeholder 2"/>
          <p:cNvSpPr>
            <a:spLocks noGrp="1"/>
          </p:cNvSpPr>
          <p:nvPr>
            <p:ph idx="1"/>
          </p:nvPr>
        </p:nvSpPr>
        <p:spPr>
          <a:xfrm>
            <a:off x="838200" y="1825624"/>
            <a:ext cx="11000874" cy="4791743"/>
          </a:xfrm>
        </p:spPr>
        <p:txBody>
          <a:bodyPr>
            <a:normAutofit/>
          </a:bodyPr>
          <a:lstStyle/>
          <a:p>
            <a:pPr lvl="0"/>
            <a:r>
              <a:rPr lang="en-GB" dirty="0" smtClean="0"/>
              <a:t>Trainings </a:t>
            </a:r>
            <a:r>
              <a:rPr lang="en-GB" dirty="0"/>
              <a:t>should be guided by international and national guidelines for waste management </a:t>
            </a:r>
            <a:endParaRPr lang="en-GB" dirty="0" smtClean="0"/>
          </a:p>
          <a:p>
            <a:pPr lvl="0"/>
            <a:endParaRPr lang="en-GB" dirty="0"/>
          </a:p>
          <a:p>
            <a:pPr lvl="0"/>
            <a:r>
              <a:rPr lang="en-GB" dirty="0"/>
              <a:t>Conduct training needs assessment, prioritize trainings </a:t>
            </a:r>
            <a:endParaRPr lang="en-GB" dirty="0" smtClean="0"/>
          </a:p>
          <a:p>
            <a:pPr lvl="0"/>
            <a:endParaRPr lang="en-GB" dirty="0"/>
          </a:p>
          <a:p>
            <a:pPr lvl="0"/>
            <a:r>
              <a:rPr lang="en-GB" dirty="0"/>
              <a:t>The training program must be directed by a person familiar with hazardous waste management procedures, and must include instruction in emergency response </a:t>
            </a:r>
            <a:r>
              <a:rPr lang="en-GB" dirty="0" smtClean="0"/>
              <a:t>management</a:t>
            </a:r>
            <a:endParaRPr lang="en-GB" dirty="0"/>
          </a:p>
        </p:txBody>
      </p:sp>
    </p:spTree>
    <p:extLst>
      <p:ext uri="{BB962C8B-B14F-4D97-AF65-F5344CB8AC3E}">
        <p14:creationId xmlns:p14="http://schemas.microsoft.com/office/powerpoint/2010/main" val="9984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505" y="292936"/>
            <a:ext cx="10515600" cy="1325563"/>
          </a:xfrm>
        </p:spPr>
        <p:txBody>
          <a:bodyPr/>
          <a:lstStyle/>
          <a:p>
            <a:r>
              <a:rPr lang="en-GB" b="1" dirty="0" smtClean="0"/>
              <a:t>Training requirements </a:t>
            </a:r>
            <a:endParaRPr lang="en-GB" b="1" dirty="0"/>
          </a:p>
        </p:txBody>
      </p:sp>
      <p:sp>
        <p:nvSpPr>
          <p:cNvPr id="3" name="Content Placeholder 2"/>
          <p:cNvSpPr>
            <a:spLocks noGrp="1"/>
          </p:cNvSpPr>
          <p:nvPr>
            <p:ph idx="1"/>
          </p:nvPr>
        </p:nvSpPr>
        <p:spPr>
          <a:xfrm>
            <a:off x="573505" y="1855955"/>
            <a:ext cx="10904621" cy="4839870"/>
          </a:xfrm>
        </p:spPr>
        <p:txBody>
          <a:bodyPr>
            <a:normAutofit lnSpcReduction="10000"/>
          </a:bodyPr>
          <a:lstStyle/>
          <a:p>
            <a:pPr lvl="0"/>
            <a:r>
              <a:rPr lang="en-GB" dirty="0" smtClean="0"/>
              <a:t>Training </a:t>
            </a:r>
            <a:r>
              <a:rPr lang="en-GB" dirty="0"/>
              <a:t>should cover waste management and emergency response procedures relative to the employee’s responsibilities at the various stages (Generation, segregation, collection, transportation and disposing</a:t>
            </a:r>
            <a:r>
              <a:rPr lang="en-GB" dirty="0" smtClean="0"/>
              <a:t>)</a:t>
            </a:r>
          </a:p>
          <a:p>
            <a:pPr lvl="0"/>
            <a:endParaRPr lang="en-GB" dirty="0"/>
          </a:p>
          <a:p>
            <a:pPr lvl="0"/>
            <a:r>
              <a:rPr lang="en-GB" dirty="0"/>
              <a:t>Staff should complete an on-job training program that teaches them to perform their duties in a way that ensures compliance with </a:t>
            </a:r>
            <a:r>
              <a:rPr lang="en-GB" dirty="0" smtClean="0"/>
              <a:t>international, national and local </a:t>
            </a:r>
            <a:r>
              <a:rPr lang="en-GB" dirty="0"/>
              <a:t>regulations </a:t>
            </a:r>
            <a:endParaRPr lang="en-GB" dirty="0" smtClean="0"/>
          </a:p>
          <a:p>
            <a:pPr lvl="0"/>
            <a:endParaRPr lang="en-GB" dirty="0"/>
          </a:p>
          <a:p>
            <a:pPr lvl="0"/>
            <a:r>
              <a:rPr lang="en-GB" dirty="0"/>
              <a:t>Training plan should including refresher </a:t>
            </a:r>
            <a:r>
              <a:rPr lang="en-GB" dirty="0" smtClean="0"/>
              <a:t>training, short </a:t>
            </a:r>
            <a:r>
              <a:rPr lang="en-GB" dirty="0"/>
              <a:t>term, long term, CME, support supervision, mentorship program, providing reading materials </a:t>
            </a:r>
          </a:p>
        </p:txBody>
      </p:sp>
    </p:spTree>
    <p:extLst>
      <p:ext uri="{BB962C8B-B14F-4D97-AF65-F5344CB8AC3E}">
        <p14:creationId xmlns:p14="http://schemas.microsoft.com/office/powerpoint/2010/main" val="69093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57" y="220746"/>
            <a:ext cx="10515600" cy="1325563"/>
          </a:xfrm>
        </p:spPr>
        <p:txBody>
          <a:bodyPr/>
          <a:lstStyle/>
          <a:p>
            <a:r>
              <a:rPr lang="en-GB" b="1" dirty="0" smtClean="0"/>
              <a:t>Training Program Evaluation</a:t>
            </a:r>
            <a:endParaRPr lang="en-GB" b="1" dirty="0"/>
          </a:p>
        </p:txBody>
      </p:sp>
      <p:sp>
        <p:nvSpPr>
          <p:cNvPr id="3" name="Content Placeholder 2"/>
          <p:cNvSpPr>
            <a:spLocks noGrp="1"/>
          </p:cNvSpPr>
          <p:nvPr>
            <p:ph idx="1"/>
          </p:nvPr>
        </p:nvSpPr>
        <p:spPr>
          <a:xfrm>
            <a:off x="391025" y="1546309"/>
            <a:ext cx="11073063" cy="4767680"/>
          </a:xfrm>
        </p:spPr>
        <p:txBody>
          <a:bodyPr>
            <a:normAutofit lnSpcReduction="10000"/>
          </a:bodyPr>
          <a:lstStyle/>
          <a:p>
            <a:pPr lvl="0"/>
            <a:r>
              <a:rPr lang="en-GB" dirty="0" smtClean="0"/>
              <a:t>The </a:t>
            </a:r>
            <a:r>
              <a:rPr lang="en-GB" dirty="0"/>
              <a:t>training program and its documentation should be reviewed at a defined frequency. All employees involved in generating or handling hazardous, radioactive, </a:t>
            </a:r>
            <a:r>
              <a:rPr lang="en-GB" dirty="0" err="1"/>
              <a:t>muilt</a:t>
            </a:r>
            <a:r>
              <a:rPr lang="en-GB" dirty="0"/>
              <a:t> hazardous, or medical waste must be included. The teaching materials should be regularly updated for new procedures, technologies, and </a:t>
            </a:r>
            <a:r>
              <a:rPr lang="en-GB" dirty="0" smtClean="0"/>
              <a:t>requirements </a:t>
            </a:r>
          </a:p>
          <a:p>
            <a:pPr lvl="0"/>
            <a:endParaRPr lang="en-GB" dirty="0"/>
          </a:p>
          <a:p>
            <a:pPr lvl="0"/>
            <a:r>
              <a:rPr lang="en-GB" dirty="0"/>
              <a:t>Special language or communication needs should be </a:t>
            </a:r>
            <a:r>
              <a:rPr lang="en-GB" dirty="0" smtClean="0"/>
              <a:t>accommodated</a:t>
            </a:r>
          </a:p>
          <a:p>
            <a:pPr lvl="0"/>
            <a:endParaRPr lang="en-GB" dirty="0"/>
          </a:p>
          <a:p>
            <a:pPr lvl="0"/>
            <a:r>
              <a:rPr lang="en-GB" dirty="0"/>
              <a:t>Employees should demonstrate competency in following </a:t>
            </a:r>
          </a:p>
          <a:p>
            <a:pPr lvl="1"/>
            <a:r>
              <a:rPr lang="en-GB" dirty="0"/>
              <a:t>contingency plans</a:t>
            </a:r>
          </a:p>
          <a:p>
            <a:pPr lvl="1"/>
            <a:r>
              <a:rPr lang="en-GB" dirty="0"/>
              <a:t>first aid and </a:t>
            </a:r>
          </a:p>
          <a:p>
            <a:pPr lvl="1"/>
            <a:r>
              <a:rPr lang="en-GB" dirty="0"/>
              <a:t>Emergency procedures in waste management</a:t>
            </a:r>
          </a:p>
        </p:txBody>
      </p:sp>
    </p:spTree>
    <p:extLst>
      <p:ext uri="{BB962C8B-B14F-4D97-AF65-F5344CB8AC3E}">
        <p14:creationId xmlns:p14="http://schemas.microsoft.com/office/powerpoint/2010/main" val="845200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Follow-up and refresher courses </a:t>
            </a:r>
            <a:endParaRPr lang="en-GB" dirty="0"/>
          </a:p>
        </p:txBody>
      </p:sp>
      <p:sp>
        <p:nvSpPr>
          <p:cNvPr id="3" name="Content Placeholder 2"/>
          <p:cNvSpPr>
            <a:spLocks noGrp="1"/>
          </p:cNvSpPr>
          <p:nvPr>
            <p:ph idx="1"/>
          </p:nvPr>
        </p:nvSpPr>
        <p:spPr/>
        <p:txBody>
          <a:bodyPr/>
          <a:lstStyle/>
          <a:p>
            <a:r>
              <a:rPr lang="en-GB" b="1" i="1" dirty="0" smtClean="0"/>
              <a:t>Periodic </a:t>
            </a:r>
            <a:r>
              <a:rPr lang="en-GB" b="1" i="1" dirty="0"/>
              <a:t>repetition </a:t>
            </a:r>
            <a:r>
              <a:rPr lang="en-GB" dirty="0"/>
              <a:t>of courses provide an opportunity to instruct new employees, and </a:t>
            </a:r>
            <a:r>
              <a:rPr lang="en-GB" b="1" i="1" dirty="0"/>
              <a:t>“refresher” </a:t>
            </a:r>
            <a:r>
              <a:rPr lang="en-GB" dirty="0"/>
              <a:t>courses for existing employees can remind them of practices and inform about changes or new responsibilities</a:t>
            </a:r>
          </a:p>
        </p:txBody>
      </p:sp>
      <p:pic>
        <p:nvPicPr>
          <p:cNvPr id="4" name="Picture 2" descr="Image result for medical waste management ppt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464050"/>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38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Training responsibility </a:t>
            </a:r>
            <a:endParaRPr lang="en-GB" dirty="0"/>
          </a:p>
        </p:txBody>
      </p:sp>
      <p:sp>
        <p:nvSpPr>
          <p:cNvPr id="3" name="Content Placeholder 2"/>
          <p:cNvSpPr>
            <a:spLocks noGrp="1"/>
          </p:cNvSpPr>
          <p:nvPr>
            <p:ph idx="1"/>
          </p:nvPr>
        </p:nvSpPr>
        <p:spPr>
          <a:xfrm>
            <a:off x="304800" y="1690688"/>
            <a:ext cx="11049000" cy="4767680"/>
          </a:xfrm>
        </p:spPr>
        <p:txBody>
          <a:bodyPr/>
          <a:lstStyle/>
          <a:p>
            <a:r>
              <a:rPr lang="en-GB" dirty="0" smtClean="0"/>
              <a:t>The </a:t>
            </a:r>
            <a:r>
              <a:rPr lang="en-GB" b="1" dirty="0"/>
              <a:t>waste-management officer</a:t>
            </a:r>
            <a:r>
              <a:rPr lang="en-GB" dirty="0"/>
              <a:t>, and/or the </a:t>
            </a:r>
            <a:r>
              <a:rPr lang="en-GB" b="1" dirty="0"/>
              <a:t>infection-control </a:t>
            </a:r>
            <a:r>
              <a:rPr lang="en-GB" b="1" dirty="0" smtClean="0"/>
              <a:t>officer</a:t>
            </a:r>
            <a:r>
              <a:rPr lang="en-GB" b="1" dirty="0"/>
              <a:t> </a:t>
            </a:r>
            <a:r>
              <a:rPr lang="en-GB" dirty="0" smtClean="0"/>
              <a:t>are </a:t>
            </a:r>
            <a:r>
              <a:rPr lang="en-GB" dirty="0"/>
              <a:t>responsible for all training related to health-care </a:t>
            </a:r>
            <a:r>
              <a:rPr lang="en-GB" dirty="0" smtClean="0"/>
              <a:t>waste</a:t>
            </a:r>
            <a:endParaRPr lang="en-GB" dirty="0"/>
          </a:p>
          <a:p>
            <a:endParaRPr lang="en-GB" dirty="0" smtClean="0"/>
          </a:p>
          <a:p>
            <a:r>
              <a:rPr lang="en-GB" dirty="0" smtClean="0"/>
              <a:t>The </a:t>
            </a:r>
            <a:r>
              <a:rPr lang="en-GB" dirty="0"/>
              <a:t>waste-management officer should ensure that staff at all levels are aware both of waste-management methods in use, and of their own responsibilities and </a:t>
            </a:r>
            <a:r>
              <a:rPr lang="en-GB" dirty="0" smtClean="0"/>
              <a:t>obligations</a:t>
            </a:r>
          </a:p>
          <a:p>
            <a:r>
              <a:rPr lang="en-GB" dirty="0" smtClean="0"/>
              <a:t> </a:t>
            </a:r>
          </a:p>
          <a:p>
            <a:r>
              <a:rPr lang="en-GB" dirty="0" smtClean="0"/>
              <a:t>A </a:t>
            </a:r>
            <a:r>
              <a:rPr lang="en-GB" dirty="0"/>
              <a:t>record should be kept of all training sessions and the members of staff who completed each course successfully</a:t>
            </a:r>
          </a:p>
        </p:txBody>
      </p:sp>
    </p:spTree>
    <p:extLst>
      <p:ext uri="{BB962C8B-B14F-4D97-AF65-F5344CB8AC3E}">
        <p14:creationId xmlns:p14="http://schemas.microsoft.com/office/powerpoint/2010/main" val="2707576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Training health-care waste handlers </a:t>
            </a:r>
            <a:endParaRPr lang="en-GB" dirty="0"/>
          </a:p>
        </p:txBody>
      </p:sp>
      <p:sp>
        <p:nvSpPr>
          <p:cNvPr id="3" name="Content Placeholder 2"/>
          <p:cNvSpPr>
            <a:spLocks noGrp="1"/>
          </p:cNvSpPr>
          <p:nvPr>
            <p:ph idx="1"/>
          </p:nvPr>
        </p:nvSpPr>
        <p:spPr>
          <a:xfrm>
            <a:off x="838200" y="1825624"/>
            <a:ext cx="10928684" cy="4695491"/>
          </a:xfrm>
        </p:spPr>
        <p:txBody>
          <a:bodyPr/>
          <a:lstStyle/>
          <a:p>
            <a:r>
              <a:rPr lang="en-GB" dirty="0" smtClean="0"/>
              <a:t>The </a:t>
            </a:r>
            <a:r>
              <a:rPr lang="en-GB" dirty="0"/>
              <a:t>minimum training for health-care waste handlers should include: </a:t>
            </a:r>
          </a:p>
          <a:p>
            <a:pPr lvl="1"/>
            <a:r>
              <a:rPr lang="en-GB" dirty="0" smtClean="0"/>
              <a:t>Information </a:t>
            </a:r>
            <a:r>
              <a:rPr lang="en-GB" dirty="0"/>
              <a:t>on the techniques and risks associated with the handling of health-care waste </a:t>
            </a:r>
            <a:endParaRPr lang="en-GB" dirty="0" smtClean="0"/>
          </a:p>
          <a:p>
            <a:pPr lvl="1"/>
            <a:endParaRPr lang="en-GB" dirty="0"/>
          </a:p>
          <a:p>
            <a:pPr lvl="1"/>
            <a:r>
              <a:rPr lang="en-GB" dirty="0" smtClean="0"/>
              <a:t>Procedures </a:t>
            </a:r>
            <a:r>
              <a:rPr lang="en-GB" dirty="0"/>
              <a:t>for dealing with spillages and other accidents </a:t>
            </a:r>
            <a:endParaRPr lang="en-GB" dirty="0" smtClean="0"/>
          </a:p>
          <a:p>
            <a:pPr lvl="1"/>
            <a:endParaRPr lang="en-GB" dirty="0"/>
          </a:p>
          <a:p>
            <a:pPr lvl="1"/>
            <a:r>
              <a:rPr lang="en-GB" dirty="0" smtClean="0"/>
              <a:t>Instructions </a:t>
            </a:r>
            <a:r>
              <a:rPr lang="en-GB" dirty="0"/>
              <a:t>on the use of protective clothing</a:t>
            </a:r>
          </a:p>
        </p:txBody>
      </p:sp>
    </p:spTree>
    <p:extLst>
      <p:ext uri="{BB962C8B-B14F-4D97-AF65-F5344CB8AC3E}">
        <p14:creationId xmlns:p14="http://schemas.microsoft.com/office/powerpoint/2010/main" val="2209857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References </a:t>
            </a:r>
            <a:r>
              <a:rPr lang="en-GB" dirty="0" smtClean="0"/>
              <a:t/>
            </a:r>
            <a:br>
              <a:rPr lang="en-GB" dirty="0" smtClean="0"/>
            </a:br>
            <a:endParaRPr lang="en-GB" dirty="0"/>
          </a:p>
        </p:txBody>
      </p:sp>
      <p:sp>
        <p:nvSpPr>
          <p:cNvPr id="3" name="Content Placeholder 2"/>
          <p:cNvSpPr>
            <a:spLocks noGrp="1"/>
          </p:cNvSpPr>
          <p:nvPr>
            <p:ph idx="1"/>
          </p:nvPr>
        </p:nvSpPr>
        <p:spPr>
          <a:xfrm>
            <a:off x="713874" y="1690688"/>
            <a:ext cx="11293642" cy="4671428"/>
          </a:xfrm>
        </p:spPr>
        <p:txBody>
          <a:bodyPr>
            <a:normAutofit/>
          </a:bodyPr>
          <a:lstStyle/>
          <a:p>
            <a:r>
              <a:rPr lang="en-GB" dirty="0" smtClean="0"/>
              <a:t>Agarwal </a:t>
            </a:r>
            <a:r>
              <a:rPr lang="en-GB" dirty="0"/>
              <a:t>AG, Singh R (2005). </a:t>
            </a:r>
            <a:r>
              <a:rPr lang="en-GB" i="1" dirty="0"/>
              <a:t>Understanding and simplifying bio-medical waste management: a training manual for trainers</a:t>
            </a:r>
            <a:r>
              <a:rPr lang="en-GB" dirty="0"/>
              <a:t>. India, Toxics Link. </a:t>
            </a:r>
          </a:p>
          <a:p>
            <a:endParaRPr lang="en-GB" dirty="0"/>
          </a:p>
          <a:p>
            <a:r>
              <a:rPr lang="en-GB" dirty="0"/>
              <a:t>Berman A, Nelson C (2005). </a:t>
            </a:r>
            <a:r>
              <a:rPr lang="en-GB" i="1" dirty="0"/>
              <a:t>Training health workers in the management of sharps waste</a:t>
            </a:r>
            <a:r>
              <a:rPr lang="en-GB" dirty="0"/>
              <a:t>. Seattle, PATH </a:t>
            </a:r>
          </a:p>
          <a:p>
            <a:pPr marL="0" indent="0">
              <a:buNone/>
            </a:pPr>
            <a:r>
              <a:rPr lang="en-GB" dirty="0"/>
              <a:t> </a:t>
            </a:r>
          </a:p>
          <a:p>
            <a:r>
              <a:rPr lang="en-GB" dirty="0"/>
              <a:t>Emmanuel J, </a:t>
            </a:r>
            <a:r>
              <a:rPr lang="en-GB" dirty="0" err="1"/>
              <a:t>Pratap</a:t>
            </a:r>
            <a:r>
              <a:rPr lang="en-GB" dirty="0"/>
              <a:t> P, Nickels L (2010). </a:t>
            </a:r>
            <a:r>
              <a:rPr lang="en-GB" i="1" dirty="0"/>
              <a:t>Sample master curriculum for healthcare waste management training</a:t>
            </a:r>
            <a:r>
              <a:rPr lang="en-GB" dirty="0"/>
              <a:t>. Geneva, GEF Global Healthcare Waste Project, United Nations Development Programme.</a:t>
            </a:r>
          </a:p>
          <a:p>
            <a:endParaRPr lang="en-GB" dirty="0"/>
          </a:p>
        </p:txBody>
      </p:sp>
    </p:spTree>
    <p:extLst>
      <p:ext uri="{BB962C8B-B14F-4D97-AF65-F5344CB8AC3E}">
        <p14:creationId xmlns:p14="http://schemas.microsoft.com/office/powerpoint/2010/main" val="400022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42" y="0"/>
            <a:ext cx="10515600" cy="1325563"/>
          </a:xfrm>
        </p:spPr>
        <p:txBody>
          <a:bodyPr/>
          <a:lstStyle/>
          <a:p>
            <a:r>
              <a:rPr lang="en-GB" dirty="0" smtClean="0"/>
              <a:t>Introduction </a:t>
            </a:r>
            <a:endParaRPr lang="en-GB" dirty="0"/>
          </a:p>
        </p:txBody>
      </p:sp>
      <p:sp>
        <p:nvSpPr>
          <p:cNvPr id="3" name="Content Placeholder 2"/>
          <p:cNvSpPr>
            <a:spLocks noGrp="1"/>
          </p:cNvSpPr>
          <p:nvPr>
            <p:ph idx="1"/>
          </p:nvPr>
        </p:nvSpPr>
        <p:spPr>
          <a:xfrm>
            <a:off x="549442" y="1536866"/>
            <a:ext cx="11049000" cy="5032375"/>
          </a:xfrm>
        </p:spPr>
        <p:txBody>
          <a:bodyPr>
            <a:normAutofit/>
          </a:bodyPr>
          <a:lstStyle/>
          <a:p>
            <a:r>
              <a:rPr lang="en-GB" dirty="0"/>
              <a:t>This </a:t>
            </a:r>
            <a:r>
              <a:rPr lang="en-GB" dirty="0" smtClean="0"/>
              <a:t>session </a:t>
            </a:r>
            <a:r>
              <a:rPr lang="en-GB" dirty="0"/>
              <a:t>explains the importance of training in the processes of achieving continuous improvement in waste management </a:t>
            </a:r>
          </a:p>
          <a:p>
            <a:pPr lvl="0"/>
            <a:r>
              <a:rPr lang="en-GB" dirty="0"/>
              <a:t>Education and training are critical elements of a successful waste management </a:t>
            </a:r>
            <a:r>
              <a:rPr lang="en-GB" dirty="0" smtClean="0"/>
              <a:t>system</a:t>
            </a:r>
            <a:endParaRPr lang="en-GB" dirty="0" smtClean="0"/>
          </a:p>
          <a:p>
            <a:pPr lvl="0"/>
            <a:r>
              <a:rPr lang="en-GB" dirty="0" smtClean="0"/>
              <a:t>Training provides information </a:t>
            </a:r>
            <a:r>
              <a:rPr lang="en-GB" dirty="0"/>
              <a:t>and skills to both management and employees at all levels in the organization and for all stages of waste </a:t>
            </a:r>
            <a:r>
              <a:rPr lang="en-GB" dirty="0" smtClean="0"/>
              <a:t>management</a:t>
            </a:r>
            <a:endParaRPr lang="en-GB" dirty="0"/>
          </a:p>
        </p:txBody>
      </p:sp>
      <p:pic>
        <p:nvPicPr>
          <p:cNvPr id="4" name="Picture 2" descr="Image result for medical laboratory waste management training ppt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9616" y="442611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61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p:txBody>
          <a:bodyPr/>
          <a:lstStyle/>
          <a:p>
            <a:pPr lvl="0"/>
            <a:r>
              <a:rPr lang="en-GB" dirty="0" smtClean="0"/>
              <a:t>The training programs needed depend on the laboratory's waste management plan, and should consider the following elements:</a:t>
            </a:r>
          </a:p>
          <a:p>
            <a:pPr lvl="1"/>
            <a:r>
              <a:rPr lang="en-GB" b="1" dirty="0" smtClean="0"/>
              <a:t>Who</a:t>
            </a:r>
            <a:r>
              <a:rPr lang="en-GB" dirty="0" smtClean="0"/>
              <a:t> needs training</a:t>
            </a:r>
          </a:p>
          <a:p>
            <a:pPr lvl="1"/>
            <a:r>
              <a:rPr lang="en-GB" b="1" dirty="0" smtClean="0"/>
              <a:t>What </a:t>
            </a:r>
            <a:r>
              <a:rPr lang="en-GB" dirty="0" smtClean="0"/>
              <a:t>needs to be taught</a:t>
            </a:r>
          </a:p>
          <a:p>
            <a:pPr lvl="1"/>
            <a:r>
              <a:rPr lang="en-GB" b="1" dirty="0" smtClean="0"/>
              <a:t>When</a:t>
            </a:r>
            <a:r>
              <a:rPr lang="en-GB" dirty="0" smtClean="0"/>
              <a:t> and how frequently training is needed</a:t>
            </a:r>
          </a:p>
          <a:p>
            <a:pPr lvl="1"/>
            <a:r>
              <a:rPr lang="en-GB" b="1" dirty="0" smtClean="0"/>
              <a:t>How</a:t>
            </a:r>
            <a:r>
              <a:rPr lang="en-GB" dirty="0" smtClean="0"/>
              <a:t> best to present the training</a:t>
            </a:r>
          </a:p>
          <a:p>
            <a:pPr lvl="1"/>
            <a:r>
              <a:rPr lang="en-GB" b="1" dirty="0" smtClean="0"/>
              <a:t>How </a:t>
            </a:r>
            <a:r>
              <a:rPr lang="en-GB" dirty="0" smtClean="0"/>
              <a:t>training conducted will be documented</a:t>
            </a:r>
            <a:endParaRPr lang="en-GB" dirty="0"/>
          </a:p>
        </p:txBody>
      </p:sp>
      <p:pic>
        <p:nvPicPr>
          <p:cNvPr id="4" name="Picture 4" descr="Image result for medical laboratory waste management training ppt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46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4"/>
          </a:xfrm>
        </p:spPr>
        <p:txBody>
          <a:bodyPr>
            <a:normAutofit/>
          </a:bodyPr>
          <a:lstStyle/>
          <a:p>
            <a:r>
              <a:rPr lang="en-GB" b="1" dirty="0" smtClean="0"/>
              <a:t>Importance of training staff in </a:t>
            </a:r>
            <a:r>
              <a:rPr lang="en-GB" b="1" dirty="0"/>
              <a:t>W</a:t>
            </a:r>
            <a:r>
              <a:rPr lang="en-GB" b="1" dirty="0" smtClean="0"/>
              <a:t>M  </a:t>
            </a:r>
            <a:endParaRPr lang="en-GB" dirty="0"/>
          </a:p>
        </p:txBody>
      </p:sp>
      <p:sp>
        <p:nvSpPr>
          <p:cNvPr id="3" name="Content Placeholder 2"/>
          <p:cNvSpPr>
            <a:spLocks noGrp="1"/>
          </p:cNvSpPr>
          <p:nvPr>
            <p:ph idx="1"/>
          </p:nvPr>
        </p:nvSpPr>
        <p:spPr>
          <a:xfrm>
            <a:off x="236620" y="1443790"/>
            <a:ext cx="11361821" cy="5149515"/>
          </a:xfrm>
        </p:spPr>
        <p:txBody>
          <a:bodyPr>
            <a:normAutofit/>
          </a:bodyPr>
          <a:lstStyle/>
          <a:p>
            <a:r>
              <a:rPr lang="en-GB" dirty="0" smtClean="0"/>
              <a:t>Staff </a:t>
            </a:r>
            <a:r>
              <a:rPr lang="en-GB" dirty="0"/>
              <a:t>training leads to a more informed work force which is the foundation for achieving higher standards of infection </a:t>
            </a:r>
            <a:r>
              <a:rPr lang="en-GB" dirty="0" smtClean="0"/>
              <a:t>control</a:t>
            </a:r>
            <a:endParaRPr lang="en-GB" dirty="0"/>
          </a:p>
          <a:p>
            <a:r>
              <a:rPr lang="en-GB" dirty="0"/>
              <a:t>Overall </a:t>
            </a:r>
            <a:r>
              <a:rPr lang="en-GB" dirty="0" smtClean="0"/>
              <a:t>goals </a:t>
            </a:r>
            <a:r>
              <a:rPr lang="en-GB" dirty="0"/>
              <a:t>of training are to;</a:t>
            </a:r>
          </a:p>
          <a:p>
            <a:pPr lvl="1"/>
            <a:r>
              <a:rPr lang="en-GB" dirty="0"/>
              <a:t>prevent occupational and public health exposures to the hazards associated with health-care waste; </a:t>
            </a:r>
          </a:p>
          <a:p>
            <a:pPr lvl="1"/>
            <a:r>
              <a:rPr lang="en-GB" dirty="0"/>
              <a:t>raise awareness of the health, safety and environmental issues relating to health-care waste; </a:t>
            </a:r>
          </a:p>
          <a:p>
            <a:pPr lvl="1"/>
            <a:r>
              <a:rPr lang="en-GB" dirty="0"/>
              <a:t>ensure that health-care staff are knowledgeable about best practices and technologies for health-care waste management and are able to apply them in their daily work; </a:t>
            </a:r>
          </a:p>
          <a:p>
            <a:pPr lvl="1"/>
            <a:r>
              <a:rPr lang="en-GB" dirty="0"/>
              <a:t>foster responsibility among all health-care workers for health-care waste management </a:t>
            </a:r>
          </a:p>
          <a:p>
            <a:endParaRPr lang="en-GB" dirty="0"/>
          </a:p>
        </p:txBody>
      </p:sp>
    </p:spTree>
    <p:extLst>
      <p:ext uri="{BB962C8B-B14F-4D97-AF65-F5344CB8AC3E}">
        <p14:creationId xmlns:p14="http://schemas.microsoft.com/office/powerpoint/2010/main" val="369597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4"/>
          </a:xfrm>
        </p:spPr>
        <p:txBody>
          <a:bodyPr>
            <a:normAutofit/>
          </a:bodyPr>
          <a:lstStyle/>
          <a:p>
            <a:r>
              <a:rPr lang="en-GB" b="1" dirty="0" smtClean="0"/>
              <a:t>Importance of training staff in </a:t>
            </a:r>
            <a:r>
              <a:rPr lang="en-GB" b="1" dirty="0"/>
              <a:t>W</a:t>
            </a:r>
            <a:r>
              <a:rPr lang="en-GB" b="1" dirty="0" smtClean="0"/>
              <a:t>M  </a:t>
            </a:r>
            <a:endParaRPr lang="en-GB" dirty="0"/>
          </a:p>
        </p:txBody>
      </p:sp>
      <p:sp>
        <p:nvSpPr>
          <p:cNvPr id="3" name="Content Placeholder 2"/>
          <p:cNvSpPr>
            <a:spLocks noGrp="1"/>
          </p:cNvSpPr>
          <p:nvPr>
            <p:ph idx="1"/>
          </p:nvPr>
        </p:nvSpPr>
        <p:spPr>
          <a:xfrm>
            <a:off x="236620" y="1443790"/>
            <a:ext cx="11361821" cy="5149515"/>
          </a:xfrm>
        </p:spPr>
        <p:txBody>
          <a:bodyPr>
            <a:normAutofit/>
          </a:bodyPr>
          <a:lstStyle/>
          <a:p>
            <a:r>
              <a:rPr lang="en-GB" dirty="0" smtClean="0"/>
              <a:t>Advantages of properly sensitizing healthcare </a:t>
            </a:r>
            <a:r>
              <a:rPr lang="en-GB" dirty="0"/>
              <a:t>personnel </a:t>
            </a:r>
            <a:r>
              <a:rPr lang="en-GB" dirty="0" smtClean="0"/>
              <a:t>to </a:t>
            </a:r>
            <a:r>
              <a:rPr lang="en-GB" dirty="0"/>
              <a:t>the importance of waste management, </a:t>
            </a:r>
            <a:endParaRPr lang="en-GB" dirty="0" smtClean="0"/>
          </a:p>
          <a:p>
            <a:pPr lvl="1"/>
            <a:r>
              <a:rPr lang="en-GB" dirty="0" smtClean="0"/>
              <a:t>They become advocates for best practices</a:t>
            </a:r>
          </a:p>
          <a:p>
            <a:pPr lvl="1"/>
            <a:r>
              <a:rPr lang="en-GB" dirty="0"/>
              <a:t>H</a:t>
            </a:r>
            <a:r>
              <a:rPr lang="en-GB" dirty="0" smtClean="0"/>
              <a:t>elp to improve and sustain a good waste-management </a:t>
            </a:r>
            <a:r>
              <a:rPr lang="en-GB" dirty="0" smtClean="0"/>
              <a:t>system</a:t>
            </a:r>
          </a:p>
          <a:p>
            <a:pPr lvl="1"/>
            <a:endParaRPr lang="en-GB" dirty="0" smtClean="0"/>
          </a:p>
          <a:p>
            <a:r>
              <a:rPr lang="en-GB" dirty="0" smtClean="0"/>
              <a:t>Training </a:t>
            </a:r>
            <a:r>
              <a:rPr lang="en-GB" dirty="0"/>
              <a:t>should be institutionalized and become part of the standard functions of the health-care </a:t>
            </a:r>
            <a:r>
              <a:rPr lang="en-GB" dirty="0" smtClean="0"/>
              <a:t>facility</a:t>
            </a:r>
            <a:endParaRPr lang="en-GB" dirty="0" smtClean="0"/>
          </a:p>
        </p:txBody>
      </p:sp>
      <p:pic>
        <p:nvPicPr>
          <p:cNvPr id="4" name="Picture 2" descr="Image result for medical waste management ppt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863" y="4018547"/>
            <a:ext cx="3437435" cy="257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1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4"/>
          </a:xfrm>
        </p:spPr>
        <p:txBody>
          <a:bodyPr>
            <a:normAutofit/>
          </a:bodyPr>
          <a:lstStyle/>
          <a:p>
            <a:r>
              <a:rPr lang="en-GB" b="1" dirty="0" smtClean="0"/>
              <a:t>Importance of training staff in </a:t>
            </a:r>
            <a:r>
              <a:rPr lang="en-GB" b="1" dirty="0"/>
              <a:t>W</a:t>
            </a:r>
            <a:r>
              <a:rPr lang="en-GB" b="1" dirty="0" smtClean="0"/>
              <a:t>M  </a:t>
            </a:r>
            <a:endParaRPr lang="en-GB" dirty="0"/>
          </a:p>
        </p:txBody>
      </p:sp>
      <p:sp>
        <p:nvSpPr>
          <p:cNvPr id="3" name="Content Placeholder 2"/>
          <p:cNvSpPr>
            <a:spLocks noGrp="1"/>
          </p:cNvSpPr>
          <p:nvPr>
            <p:ph idx="1"/>
          </p:nvPr>
        </p:nvSpPr>
        <p:spPr>
          <a:xfrm>
            <a:off x="236620" y="1443790"/>
            <a:ext cx="11361821" cy="5149515"/>
          </a:xfrm>
        </p:spPr>
        <p:txBody>
          <a:bodyPr>
            <a:normAutofit/>
          </a:bodyPr>
          <a:lstStyle/>
          <a:p>
            <a:r>
              <a:rPr lang="en-GB" dirty="0" smtClean="0"/>
              <a:t>Training </a:t>
            </a:r>
            <a:r>
              <a:rPr lang="en-GB" dirty="0" smtClean="0"/>
              <a:t>should be linked </a:t>
            </a:r>
            <a:r>
              <a:rPr lang="en-GB" dirty="0"/>
              <a:t>to health-care quality improvements, institutional policies and procedures, human resource </a:t>
            </a:r>
            <a:r>
              <a:rPr lang="en-GB" dirty="0" smtClean="0"/>
              <a:t>development, </a:t>
            </a:r>
            <a:r>
              <a:rPr lang="en-GB" dirty="0"/>
              <a:t>staff performance </a:t>
            </a:r>
            <a:r>
              <a:rPr lang="en-GB" dirty="0" smtClean="0"/>
              <a:t>evaluations</a:t>
            </a:r>
          </a:p>
          <a:p>
            <a:endParaRPr lang="en-GB" dirty="0" smtClean="0"/>
          </a:p>
          <a:p>
            <a:r>
              <a:rPr lang="en-GB" dirty="0" smtClean="0"/>
              <a:t>The </a:t>
            </a:r>
            <a:r>
              <a:rPr lang="en-GB" dirty="0"/>
              <a:t>costs of training should be incorporated into the health-care facility’s annual budget.</a:t>
            </a:r>
          </a:p>
        </p:txBody>
      </p:sp>
    </p:spTree>
    <p:extLst>
      <p:ext uri="{BB962C8B-B14F-4D97-AF65-F5344CB8AC3E}">
        <p14:creationId xmlns:p14="http://schemas.microsoft.com/office/powerpoint/2010/main" val="30351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Steps in Planning </a:t>
            </a:r>
            <a:r>
              <a:rPr lang="en-GB" b="1" dirty="0"/>
              <a:t>and preparation </a:t>
            </a:r>
            <a:r>
              <a:rPr lang="en-GB" b="1" dirty="0" smtClean="0"/>
              <a:t>a </a:t>
            </a:r>
            <a:r>
              <a:rPr lang="en-GB" b="1" dirty="0"/>
              <a:t>training programme </a:t>
            </a:r>
            <a:endParaRPr lang="en-GB" dirty="0"/>
          </a:p>
        </p:txBody>
      </p:sp>
      <p:sp>
        <p:nvSpPr>
          <p:cNvPr id="3" name="Content Placeholder 2"/>
          <p:cNvSpPr>
            <a:spLocks noGrp="1"/>
          </p:cNvSpPr>
          <p:nvPr>
            <p:ph idx="1"/>
          </p:nvPr>
        </p:nvSpPr>
        <p:spPr>
          <a:xfrm>
            <a:off x="838199" y="1825625"/>
            <a:ext cx="10904621" cy="4767680"/>
          </a:xfrm>
        </p:spPr>
        <p:txBody>
          <a:bodyPr>
            <a:normAutofit/>
          </a:bodyPr>
          <a:lstStyle/>
          <a:p>
            <a:pPr lvl="0"/>
            <a:r>
              <a:rPr lang="en-GB" i="1" dirty="0"/>
              <a:t>Identify</a:t>
            </a:r>
            <a:r>
              <a:rPr lang="en-GB" dirty="0"/>
              <a:t> and </a:t>
            </a:r>
            <a:r>
              <a:rPr lang="en-GB" i="1" dirty="0"/>
              <a:t>prioritize </a:t>
            </a:r>
            <a:r>
              <a:rPr lang="en-GB" i="1" dirty="0" smtClean="0"/>
              <a:t>employees </a:t>
            </a:r>
            <a:r>
              <a:rPr lang="en-GB" dirty="0"/>
              <a:t>to be </a:t>
            </a:r>
            <a:r>
              <a:rPr lang="en-GB" dirty="0" smtClean="0"/>
              <a:t>trained</a:t>
            </a:r>
            <a:endParaRPr lang="en-GB" dirty="0"/>
          </a:p>
          <a:p>
            <a:pPr lvl="0"/>
            <a:endParaRPr lang="en-GB" dirty="0"/>
          </a:p>
          <a:p>
            <a:pPr lvl="0"/>
            <a:r>
              <a:rPr lang="en-GB" dirty="0"/>
              <a:t>Define the specific learning </a:t>
            </a:r>
            <a:r>
              <a:rPr lang="en-GB" i="1" dirty="0"/>
              <a:t>objectives for each target </a:t>
            </a:r>
            <a:r>
              <a:rPr lang="en-GB" i="1" dirty="0" smtClean="0"/>
              <a:t>audience</a:t>
            </a:r>
            <a:endParaRPr lang="en-GB" i="1" dirty="0"/>
          </a:p>
          <a:p>
            <a:pPr lvl="0"/>
            <a:endParaRPr lang="en-GB" dirty="0"/>
          </a:p>
          <a:p>
            <a:pPr lvl="0"/>
            <a:r>
              <a:rPr lang="en-GB" dirty="0"/>
              <a:t>Explore multiple training </a:t>
            </a:r>
            <a:r>
              <a:rPr lang="en-GB" i="1" dirty="0"/>
              <a:t>delivery options </a:t>
            </a:r>
            <a:r>
              <a:rPr lang="en-GB" dirty="0"/>
              <a:t>to maximize outreach, considering the work schedules of the participants (e.g. short 30-minute or 1-hour in-service training sessions once a week for several weeks; on-the-job coaching and mentoring; an intensive three-day workshop</a:t>
            </a:r>
            <a:r>
              <a:rPr lang="en-GB" dirty="0" smtClean="0"/>
              <a:t>)</a:t>
            </a:r>
            <a:endParaRPr lang="en-GB" dirty="0"/>
          </a:p>
        </p:txBody>
      </p:sp>
    </p:spTree>
    <p:extLst>
      <p:ext uri="{BB962C8B-B14F-4D97-AF65-F5344CB8AC3E}">
        <p14:creationId xmlns:p14="http://schemas.microsoft.com/office/powerpoint/2010/main" val="275307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Steps in Planning </a:t>
            </a:r>
            <a:r>
              <a:rPr lang="en-GB" b="1" dirty="0"/>
              <a:t>and preparation </a:t>
            </a:r>
            <a:r>
              <a:rPr lang="en-GB" b="1" dirty="0" smtClean="0"/>
              <a:t>a </a:t>
            </a:r>
            <a:r>
              <a:rPr lang="en-GB" b="1" dirty="0"/>
              <a:t>training programme </a:t>
            </a:r>
            <a:endParaRPr lang="en-GB" dirty="0"/>
          </a:p>
        </p:txBody>
      </p:sp>
      <p:sp>
        <p:nvSpPr>
          <p:cNvPr id="3" name="Content Placeholder 2"/>
          <p:cNvSpPr>
            <a:spLocks noGrp="1"/>
          </p:cNvSpPr>
          <p:nvPr>
            <p:ph idx="1"/>
          </p:nvPr>
        </p:nvSpPr>
        <p:spPr>
          <a:xfrm>
            <a:off x="838199" y="1825624"/>
            <a:ext cx="11024937" cy="4839871"/>
          </a:xfrm>
        </p:spPr>
        <p:txBody>
          <a:bodyPr>
            <a:normAutofit/>
          </a:bodyPr>
          <a:lstStyle/>
          <a:p>
            <a:pPr lvl="0"/>
            <a:r>
              <a:rPr lang="en-GB" dirty="0" smtClean="0"/>
              <a:t>Develop </a:t>
            </a:r>
            <a:r>
              <a:rPr lang="en-GB" dirty="0"/>
              <a:t>a detailed curriculum specifying the following for each session: topic, expected outcomes, duration, teaching/learning method, teaching/learning aids, participant assignment before the session, facilitator/ learner activities, assessment, and </a:t>
            </a:r>
            <a:r>
              <a:rPr lang="en-GB" dirty="0" smtClean="0"/>
              <a:t>resources</a:t>
            </a:r>
          </a:p>
          <a:p>
            <a:pPr lvl="0"/>
            <a:endParaRPr lang="en-GB" dirty="0"/>
          </a:p>
          <a:p>
            <a:pPr lvl="0"/>
            <a:r>
              <a:rPr lang="en-GB" dirty="0"/>
              <a:t>Incorporate pre-evaluation and post-evaluation of learners, evaluation of trainers, follow-up activities, and documentation into the training </a:t>
            </a:r>
            <a:r>
              <a:rPr lang="en-GB" dirty="0" smtClean="0"/>
              <a:t>programme</a:t>
            </a:r>
          </a:p>
          <a:p>
            <a:pPr lvl="0"/>
            <a:endParaRPr lang="en-GB" dirty="0"/>
          </a:p>
          <a:p>
            <a:pPr lvl="0"/>
            <a:r>
              <a:rPr lang="en-GB" dirty="0"/>
              <a:t>Develop training content or adapt available training materials; tailor training content to specific target </a:t>
            </a:r>
            <a:r>
              <a:rPr lang="en-GB" dirty="0" smtClean="0"/>
              <a:t>audiences</a:t>
            </a:r>
            <a:endParaRPr lang="en-GB" dirty="0"/>
          </a:p>
        </p:txBody>
      </p:sp>
    </p:spTree>
    <p:extLst>
      <p:ext uri="{BB962C8B-B14F-4D97-AF65-F5344CB8AC3E}">
        <p14:creationId xmlns:p14="http://schemas.microsoft.com/office/powerpoint/2010/main" val="214663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1651</Words>
  <Application>Microsoft Office PowerPoint</Application>
  <PresentationFormat>Widescreen</PresentationFormat>
  <Paragraphs>161</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Calibri</vt:lpstr>
      <vt:lpstr>Calibri Light</vt:lpstr>
      <vt:lpstr>Office Theme</vt:lpstr>
      <vt:lpstr>Microsoft Clip Gallery</vt:lpstr>
      <vt:lpstr>Training and Education </vt:lpstr>
      <vt:lpstr>By the end of this session, participants should be able to;</vt:lpstr>
      <vt:lpstr>Introduction </vt:lpstr>
      <vt:lpstr>Introduction </vt:lpstr>
      <vt:lpstr>Importance of training staff in WM  </vt:lpstr>
      <vt:lpstr>Importance of training staff in WM  </vt:lpstr>
      <vt:lpstr>Importance of training staff in WM  </vt:lpstr>
      <vt:lpstr>Steps in Planning and preparation a training programme </vt:lpstr>
      <vt:lpstr>Steps in Planning and preparation a training programme </vt:lpstr>
      <vt:lpstr>Steps in Planning and preparation a training programme </vt:lpstr>
      <vt:lpstr>Employees to be trained  </vt:lpstr>
      <vt:lpstr>Content of education programmes</vt:lpstr>
      <vt:lpstr>Training needs assessment </vt:lpstr>
      <vt:lpstr>Training needs assessment </vt:lpstr>
      <vt:lpstr>Training needs assessment </vt:lpstr>
      <vt:lpstr>Training program </vt:lpstr>
      <vt:lpstr>Types of Training </vt:lpstr>
      <vt:lpstr>Mandatory Employee Awareness Training and Education</vt:lpstr>
      <vt:lpstr>Mandatory Employee Awareness Training and Education</vt:lpstr>
      <vt:lpstr>Training requirements </vt:lpstr>
      <vt:lpstr>Training requirements </vt:lpstr>
      <vt:lpstr>Training Program Evaluation</vt:lpstr>
      <vt:lpstr>Follow-up and refresher courses </vt:lpstr>
      <vt:lpstr>Training responsibility </vt:lpstr>
      <vt:lpstr>Training health-care waste handlers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and Education</dc:title>
  <dc:creator>Trish</dc:creator>
  <cp:lastModifiedBy>Trish</cp:lastModifiedBy>
  <cp:revision>16</cp:revision>
  <dcterms:created xsi:type="dcterms:W3CDTF">2018-09-12T09:46:33Z</dcterms:created>
  <dcterms:modified xsi:type="dcterms:W3CDTF">2018-09-13T16:38:38Z</dcterms:modified>
</cp:coreProperties>
</file>