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57" r:id="rId3"/>
    <p:sldId id="258" r:id="rId4"/>
    <p:sldId id="266" r:id="rId5"/>
    <p:sldId id="259" r:id="rId6"/>
    <p:sldId id="260" r:id="rId7"/>
    <p:sldId id="261" r:id="rId8"/>
    <p:sldId id="276" r:id="rId9"/>
    <p:sldId id="277" r:id="rId10"/>
    <p:sldId id="278" r:id="rId11"/>
    <p:sldId id="279" r:id="rId12"/>
    <p:sldId id="263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A4619-0815-44A9-99CC-9069ADD3AC72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C1E6C-DC9B-4AE8-A69E-EB394D7C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332CC7-1281-4281-A4D0-131D36BD517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130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8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ED5C-3866-46F2-BB3E-E63FF92A163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BBC3-7D77-493F-B468-4DF12C71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146" y="2634644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/>
              <a:t>BIORISK PERFORMANCE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27" y="1"/>
            <a:ext cx="9144000" cy="115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0" y="6143626"/>
            <a:ext cx="2486891" cy="54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814838"/>
            <a:ext cx="2290940" cy="913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37" y="5685383"/>
            <a:ext cx="1178420" cy="117261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15666"/>
            <a:ext cx="1066800" cy="109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1" descr="C:\Documents and Settings\ITO\Local Settings\Temporary Internet Files\Content.IE5\IVS9CHEL\edit pos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1402" r="801" b="83731"/>
          <a:stretch>
            <a:fillRect/>
          </a:stretch>
        </p:blipFill>
        <p:spPr bwMode="auto">
          <a:xfrm>
            <a:off x="9192521" y="5587587"/>
            <a:ext cx="1416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1" y="447676"/>
            <a:ext cx="85820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93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47838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2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Identification of </a:t>
            </a:r>
            <a:r>
              <a:rPr lang="en-US" b="1" dirty="0" err="1"/>
              <a:t>B</a:t>
            </a:r>
            <a:r>
              <a:rPr lang="en-US" b="1" dirty="0" err="1" smtClean="0"/>
              <a:t>iorisks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458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7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Laboratory Biorisk Management Standards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CWA 15793:2008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framework that integrates best practices and procedures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that an organization can effectively achieve all of its objectives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Frequently built around the plan, do check act cycle</a:t>
            </a:r>
          </a:p>
          <a:p>
            <a:r>
              <a:rPr lang="en-US" dirty="0" smtClean="0"/>
              <a:t>Consistent </a:t>
            </a:r>
            <a:r>
              <a:rPr lang="en-US" dirty="0"/>
              <a:t>with other international standards </a:t>
            </a:r>
            <a:r>
              <a:rPr lang="en-US" dirty="0" smtClean="0"/>
              <a:t>such </a:t>
            </a:r>
            <a:r>
              <a:rPr lang="en-US" dirty="0"/>
              <a:t>as ISO 9001/14001 and </a:t>
            </a:r>
            <a:r>
              <a:rPr lang="en-US" dirty="0" smtClean="0"/>
              <a:t>OSHAS 18001</a:t>
            </a:r>
          </a:p>
          <a:p>
            <a:r>
              <a:rPr lang="en-US" dirty="0" smtClean="0"/>
              <a:t>Performance based </a:t>
            </a:r>
          </a:p>
          <a:p>
            <a:r>
              <a:rPr lang="en-US" dirty="0" smtClean="0"/>
              <a:t>Voluntary </a:t>
            </a:r>
          </a:p>
          <a:p>
            <a:r>
              <a:rPr lang="en-US" dirty="0" smtClean="0"/>
              <a:t>PDCA 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Systematic Approach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59" y="1984819"/>
            <a:ext cx="1012024" cy="524301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 rot="5400000">
            <a:off x="7310620" y="358783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81" y="4403658"/>
            <a:ext cx="1012024" cy="530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28741" y="3643902"/>
            <a:ext cx="1012024" cy="5303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4356" y="1728307"/>
            <a:ext cx="5070362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FFC000"/>
                </a:solidFill>
              </a:rPr>
              <a:t>P</a:t>
            </a:r>
            <a:r>
              <a:rPr lang="en-US" sz="4000" b="1" i="1" dirty="0" smtClean="0"/>
              <a:t>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Identification of potential for improvement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Analysis of current situation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Development of new concepts</a:t>
            </a:r>
          </a:p>
          <a:p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901297" y="1904208"/>
            <a:ext cx="43599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FFC000"/>
                </a:solidFill>
              </a:rPr>
              <a:t>D</a:t>
            </a:r>
            <a:r>
              <a:rPr lang="en-US" sz="4000" b="1" i="1" dirty="0" smtClean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optimization of new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concepts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basic means at one working place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6078" y="4548449"/>
            <a:ext cx="55629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FFC000"/>
                </a:solidFill>
              </a:rPr>
              <a:t>C</a:t>
            </a:r>
            <a:r>
              <a:rPr lang="en-US" sz="4000" b="1" i="1" dirty="0" smtClean="0"/>
              <a:t>HECK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Careful checking of process and obtained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successful – full approval as a standard</a:t>
            </a:r>
          </a:p>
          <a:p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4883" y="4485475"/>
            <a:ext cx="4199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rgbClr val="FFC000"/>
                </a:solidFill>
              </a:rPr>
              <a:t>A</a:t>
            </a:r>
            <a:r>
              <a:rPr lang="en-US" sz="4000" b="1" i="1" dirty="0" smtClean="0"/>
              <a:t>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 implementation as a standard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periodically checked by audits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5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572944"/>
            <a:ext cx="11353801" cy="94413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performance improves risk management system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gives idea of the following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your </a:t>
            </a:r>
            <a:r>
              <a:rPr lang="en-US" sz="3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will work 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(control</a:t>
            </a:r>
            <a:r>
              <a:rPr lang="en-US" sz="3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your </a:t>
            </a:r>
            <a:r>
              <a:rPr lang="en-US" sz="3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is 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(assure)</a:t>
            </a:r>
          </a:p>
          <a:p>
            <a:pPr marL="914400"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risk is </a:t>
            </a:r>
            <a:r>
              <a:rPr lang="en-US" sz="3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assessable 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(improve</a:t>
            </a:r>
            <a:r>
              <a:rPr lang="en-US" sz="3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012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AMP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Assessment = </a:t>
            </a:r>
            <a:r>
              <a:rPr lang="en-US" sz="4000" dirty="0">
                <a:solidFill>
                  <a:prstClr val="black"/>
                </a:solidFill>
              </a:rPr>
              <a:t>Plan, Do, Check, Act</a:t>
            </a:r>
            <a:endParaRPr lang="en-US" sz="4000" dirty="0" smtClean="0"/>
          </a:p>
          <a:p>
            <a:r>
              <a:rPr lang="en-US" sz="4000" dirty="0" smtClean="0"/>
              <a:t>Mitigation = </a:t>
            </a:r>
            <a:r>
              <a:rPr lang="en-US" sz="4000" dirty="0">
                <a:solidFill>
                  <a:prstClr val="black"/>
                </a:solidFill>
              </a:rPr>
              <a:t>Plan, Do, Check, Act</a:t>
            </a:r>
            <a:endParaRPr lang="en-US" sz="4000" dirty="0" smtClean="0"/>
          </a:p>
          <a:p>
            <a:r>
              <a:rPr lang="en-US" sz="4000" dirty="0" smtClean="0"/>
              <a:t>Performance = Plan, Do, Check, Act</a:t>
            </a:r>
          </a:p>
          <a:p>
            <a:pPr marL="0" indent="0">
              <a:buNone/>
            </a:pPr>
            <a:r>
              <a:rPr lang="en-US" sz="4000" dirty="0" smtClean="0"/>
              <a:t>Mitigation is improved and sustained when performance measures are included</a:t>
            </a:r>
          </a:p>
          <a:p>
            <a:r>
              <a:rPr lang="en-US" sz="4000" dirty="0" smtClean="0"/>
              <a:t>PDCA = Tool of quality control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46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Role of management in </a:t>
            </a:r>
            <a:r>
              <a:rPr lang="en-US" b="1" dirty="0"/>
              <a:t>B</a:t>
            </a:r>
            <a:r>
              <a:rPr lang="en-US" b="1" dirty="0" smtClean="0"/>
              <a:t>iorisk </a:t>
            </a:r>
            <a:r>
              <a:rPr lang="en-US" b="1" dirty="0" err="1"/>
              <a:t>M</a:t>
            </a:r>
            <a:r>
              <a:rPr lang="en-US" b="1" dirty="0" err="1" smtClean="0"/>
              <a:t>anagment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Management </a:t>
            </a:r>
            <a:r>
              <a:rPr lang="en-US" dirty="0">
                <a:latin typeface="Arial" panose="020B0604020202020204" pitchFamily="34" charset="0"/>
              </a:rPr>
              <a:t>shall be designated </a:t>
            </a:r>
            <a:r>
              <a:rPr lang="en-US" dirty="0" smtClean="0">
                <a:latin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</a:rPr>
              <a:t>overall responsibility for overseeing the </a:t>
            </a:r>
            <a:r>
              <a:rPr lang="en-US" dirty="0" smtClean="0">
                <a:latin typeface="Arial" panose="020B0604020202020204" pitchFamily="34" charset="0"/>
              </a:rPr>
              <a:t>system for </a:t>
            </a:r>
            <a:r>
              <a:rPr lang="en-US" dirty="0">
                <a:latin typeface="Arial" panose="020B0604020202020204" pitchFamily="34" charset="0"/>
              </a:rPr>
              <a:t>management of </a:t>
            </a:r>
            <a:r>
              <a:rPr lang="en-US" dirty="0" smtClean="0">
                <a:latin typeface="Arial" panose="020B0604020202020204" pitchFamily="34" charset="0"/>
              </a:rPr>
              <a:t>biorisk by;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a. Providing </a:t>
            </a:r>
            <a:r>
              <a:rPr lang="en-US" dirty="0"/>
              <a:t>appropriate </a:t>
            </a:r>
            <a:r>
              <a:rPr lang="en-US" dirty="0" smtClean="0"/>
              <a:t>resources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personnel, facilities and other </a:t>
            </a:r>
            <a:r>
              <a:rPr lang="en-US" dirty="0" smtClean="0"/>
              <a:t>resources </a:t>
            </a:r>
            <a:r>
              <a:rPr lang="en-US" dirty="0"/>
              <a:t>deemed necessary for the safe and secure </a:t>
            </a:r>
            <a:r>
              <a:rPr lang="en-US" dirty="0" smtClean="0"/>
              <a:t>operation </a:t>
            </a:r>
            <a:r>
              <a:rPr lang="en-US" dirty="0"/>
              <a:t>of the facility; </a:t>
            </a:r>
          </a:p>
          <a:p>
            <a:pPr marL="0" indent="0">
              <a:buNone/>
            </a:pPr>
            <a:r>
              <a:rPr lang="en-US" dirty="0"/>
              <a:t>b. Reporting to top management on the performance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biorisk</a:t>
            </a:r>
            <a:r>
              <a:rPr lang="en-US" dirty="0"/>
              <a:t> management system and any need </a:t>
            </a:r>
            <a:r>
              <a:rPr lang="en-US" dirty="0" smtClean="0"/>
              <a:t>for </a:t>
            </a:r>
            <a:r>
              <a:rPr lang="en-US" dirty="0"/>
              <a:t>improvement; </a:t>
            </a:r>
          </a:p>
          <a:p>
            <a:pPr marL="0" indent="0">
              <a:buNone/>
            </a:pPr>
            <a:r>
              <a:rPr lang="en-US" dirty="0"/>
              <a:t>c. Ensuring promotion of the B</a:t>
            </a:r>
            <a:r>
              <a:rPr lang="en-US" dirty="0" smtClean="0"/>
              <a:t>iorisk </a:t>
            </a:r>
            <a:r>
              <a:rPr lang="en-US" dirty="0"/>
              <a:t>management </a:t>
            </a:r>
            <a:r>
              <a:rPr lang="en-US" dirty="0" smtClean="0"/>
              <a:t>system </a:t>
            </a:r>
            <a:r>
              <a:rPr lang="en-US" dirty="0"/>
              <a:t>throughout the </a:t>
            </a:r>
            <a:r>
              <a:rPr lang="en-US" dirty="0" err="1"/>
              <a:t>organisation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d. Instituting review, audit and reporting </a:t>
            </a:r>
            <a:r>
              <a:rPr lang="en-US" dirty="0" smtClean="0"/>
              <a:t>measures to </a:t>
            </a:r>
            <a:r>
              <a:rPr lang="en-US" dirty="0"/>
              <a:t>provide assurance that the </a:t>
            </a:r>
            <a:r>
              <a:rPr lang="en-US" dirty="0" smtClean="0"/>
              <a:t>necessary requirements are </a:t>
            </a:r>
            <a:r>
              <a:rPr lang="en-US" dirty="0"/>
              <a:t>being implemented and </a:t>
            </a:r>
            <a:r>
              <a:rPr lang="en-US" dirty="0" smtClean="0"/>
              <a:t>maintained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Role of biosafety officer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Provides </a:t>
            </a:r>
            <a:r>
              <a:rPr lang="en-US" sz="3200" dirty="0">
                <a:latin typeface="Times New Roman" panose="02020603050405020304" pitchFamily="18" charset="0"/>
              </a:rPr>
              <a:t>guidance and oversight to the </a:t>
            </a:r>
            <a:r>
              <a:rPr lang="en-US" sz="3200" dirty="0" smtClean="0">
                <a:latin typeface="Times New Roman" panose="02020603050405020304" pitchFamily="18" charset="0"/>
              </a:rPr>
              <a:t>biorisk </a:t>
            </a:r>
            <a:r>
              <a:rPr lang="en-US" sz="3200" dirty="0">
                <a:latin typeface="Times New Roman" panose="02020603050405020304" pitchFamily="18" charset="0"/>
              </a:rPr>
              <a:t>management </a:t>
            </a:r>
            <a:r>
              <a:rPr lang="en-US" sz="3200" dirty="0" smtClean="0">
                <a:latin typeface="Times New Roman" panose="02020603050405020304" pitchFamily="18" charset="0"/>
              </a:rPr>
              <a:t>program. </a:t>
            </a:r>
            <a:r>
              <a:rPr lang="en-US" sz="3200" dirty="0">
                <a:latin typeface="Times New Roman" panose="02020603050405020304" pitchFamily="18" charset="0"/>
              </a:rPr>
              <a:t>This person </a:t>
            </a:r>
            <a:r>
              <a:rPr lang="en-US" sz="3200" dirty="0" smtClean="0">
                <a:latin typeface="Times New Roman" panose="02020603050405020304" pitchFamily="18" charset="0"/>
              </a:rPr>
              <a:t>has delegated authority from </a:t>
            </a:r>
            <a:r>
              <a:rPr lang="en-US" sz="3200" dirty="0">
                <a:latin typeface="Times New Roman" panose="02020603050405020304" pitchFamily="18" charset="0"/>
              </a:rPr>
              <a:t>senior </a:t>
            </a:r>
            <a:r>
              <a:rPr lang="en-US" sz="3200" dirty="0" smtClean="0">
                <a:latin typeface="Times New Roman" panose="02020603050405020304" pitchFamily="18" charset="0"/>
              </a:rPr>
              <a:t>management </a:t>
            </a:r>
            <a:r>
              <a:rPr lang="en-US" sz="3200" dirty="0">
                <a:latin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Times New Roman" panose="02020603050405020304" pitchFamily="18" charset="0"/>
              </a:rPr>
              <a:t>audit</a:t>
            </a:r>
            <a:r>
              <a:rPr lang="en-US" sz="3200" dirty="0">
                <a:latin typeface="Times New Roman" panose="02020603050405020304" pitchFamily="18" charset="0"/>
              </a:rPr>
              <a:t>, </a:t>
            </a:r>
            <a:r>
              <a:rPr lang="en-US" sz="3200" dirty="0" smtClean="0">
                <a:latin typeface="Times New Roman" panose="02020603050405020304" pitchFamily="18" charset="0"/>
              </a:rPr>
              <a:t>review, and, where needed, to </a:t>
            </a:r>
            <a:r>
              <a:rPr lang="en-US" sz="3200" dirty="0">
                <a:latin typeface="Times New Roman" panose="02020603050405020304" pitchFamily="18" charset="0"/>
              </a:rPr>
              <a:t>stop </a:t>
            </a:r>
            <a:r>
              <a:rPr lang="en-US" sz="3200" dirty="0" smtClean="0">
                <a:latin typeface="Times New Roman" panose="02020603050405020304" pitchFamily="18" charset="0"/>
              </a:rPr>
              <a:t>work in the </a:t>
            </a:r>
            <a:r>
              <a:rPr lang="en-US" sz="3200" dirty="0">
                <a:latin typeface="Times New Roman" panose="02020603050405020304" pitchFamily="18" charset="0"/>
              </a:rPr>
              <a:t>event the </a:t>
            </a:r>
            <a:r>
              <a:rPr lang="en-US" sz="3200" dirty="0" smtClean="0">
                <a:latin typeface="Times New Roman" panose="02020603050405020304" pitchFamily="18" charset="0"/>
              </a:rPr>
              <a:t>work does not </a:t>
            </a:r>
            <a:r>
              <a:rPr lang="en-US" sz="3200" dirty="0">
                <a:latin typeface="Times New Roman" panose="02020603050405020304" pitchFamily="18" charset="0"/>
              </a:rPr>
              <a:t>comply with the </a:t>
            </a:r>
            <a:r>
              <a:rPr lang="en-US" sz="3200" dirty="0" smtClean="0">
                <a:latin typeface="Times New Roman" panose="02020603050405020304" pitchFamily="18" charset="0"/>
              </a:rPr>
              <a:t>organizational policies </a:t>
            </a:r>
            <a:r>
              <a:rPr lang="en-US" sz="3200" dirty="0">
                <a:latin typeface="Times New Roman" panose="02020603050405020304" pitchFamily="18" charset="0"/>
              </a:rPr>
              <a:t>and guidance defined to </a:t>
            </a:r>
            <a:r>
              <a:rPr lang="en-US" sz="3200" dirty="0" smtClean="0">
                <a:latin typeface="Times New Roman" panose="02020603050405020304" pitchFamily="18" charset="0"/>
              </a:rPr>
              <a:t>ensure </a:t>
            </a:r>
            <a:r>
              <a:rPr lang="en-US" sz="3200" dirty="0">
                <a:latin typeface="Times New Roman" panose="02020603050405020304" pitchFamily="18" charset="0"/>
              </a:rPr>
              <a:t>biosafety and </a:t>
            </a:r>
            <a:r>
              <a:rPr lang="en-US" sz="3200" dirty="0" smtClean="0">
                <a:latin typeface="Times New Roman" panose="02020603050405020304" pitchFamily="18" charset="0"/>
              </a:rPr>
              <a:t>biosecurity.</a:t>
            </a:r>
            <a:endParaRPr lang="en-US" sz="3200" dirty="0">
              <a:latin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en-GB" b="1" dirty="0" smtClean="0"/>
              <a:t>Key Messages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087751"/>
          </a:xfrm>
        </p:spPr>
        <p:txBody>
          <a:bodyPr/>
          <a:lstStyle/>
          <a:p>
            <a:pPr algn="just"/>
            <a:r>
              <a:rPr lang="en-US" dirty="0" smtClean="0"/>
              <a:t>Biorisk management is about assessment of the risk, mitigation and </a:t>
            </a:r>
            <a:r>
              <a:rPr lang="en-US" dirty="0" smtClean="0"/>
              <a:t>monitor </a:t>
            </a:r>
            <a:r>
              <a:rPr lang="en-US" dirty="0" smtClean="0"/>
              <a:t>performance for improved </a:t>
            </a:r>
            <a:r>
              <a:rPr lang="en-US" dirty="0" err="1"/>
              <a:t>biorisk</a:t>
            </a:r>
            <a:r>
              <a:rPr lang="en-US" dirty="0"/>
              <a:t> </a:t>
            </a:r>
            <a:r>
              <a:rPr lang="en-US" dirty="0" smtClean="0"/>
              <a:t>management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risk is </a:t>
            </a:r>
            <a:r>
              <a:rPr lang="en-US" dirty="0" smtClean="0"/>
              <a:t>controlled can only if </a:t>
            </a:r>
            <a:r>
              <a:rPr lang="en-US" dirty="0"/>
              <a:t>your system works </a:t>
            </a:r>
            <a:r>
              <a:rPr lang="en-US" dirty="0" smtClean="0"/>
              <a:t>thus </a:t>
            </a:r>
            <a:r>
              <a:rPr lang="en-US" dirty="0" smtClean="0"/>
              <a:t>performance </a:t>
            </a:r>
            <a:r>
              <a:rPr lang="en-US" dirty="0"/>
              <a:t>of </a:t>
            </a:r>
            <a:r>
              <a:rPr lang="en-US" dirty="0" err="1"/>
              <a:t>biorisk</a:t>
            </a:r>
            <a:r>
              <a:rPr lang="en-US" dirty="0"/>
              <a:t> </a:t>
            </a:r>
            <a:r>
              <a:rPr lang="en-US" dirty="0" smtClean="0"/>
              <a:t>management is vital</a:t>
            </a:r>
            <a:endParaRPr lang="en-US" dirty="0"/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your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(control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it should be sustainable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(assure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is assessable (improve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3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3413" y="1825625"/>
            <a:ext cx="11349316" cy="4351338"/>
          </a:xfrm>
        </p:spPr>
        <p:txBody>
          <a:bodyPr>
            <a:normAutofit/>
          </a:bodyPr>
          <a:lstStyle/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 the end of this topic you should be able to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Explain 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role of performance in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Biorisk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Identify 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 elements of </a:t>
            </a:r>
            <a:r>
              <a:rPr lang="en-GB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performance concepts to 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Biorisk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scenarios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Evaluate 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performance can improve </a:t>
            </a:r>
            <a:r>
              <a:rPr lang="en-GB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Biorisk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management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describe how 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Biorisk management program is organized and the roles of different players in a Biorisk management program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endParaRPr lang="en-GB" dirty="0" smtClean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b="1" dirty="0" smtClean="0"/>
              <a:t>Contents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58"/>
            <a:ext cx="10515600" cy="5116087"/>
          </a:xfrm>
        </p:spPr>
        <p:txBody>
          <a:bodyPr>
            <a:no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 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performance </a:t>
            </a:r>
            <a:r>
              <a:rPr lang="en-GB" sz="26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Components 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performance:</a:t>
            </a:r>
            <a:r>
              <a:rPr lang="en-US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Controls</a:t>
            </a:r>
            <a:r>
              <a:rPr lang="en-US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Assurance (audits and inspections)</a:t>
            </a:r>
            <a:r>
              <a:rPr lang="en-US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Improvement based on </a:t>
            </a:r>
            <a:r>
              <a:rPr lang="en-GB" sz="26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feedback</a:t>
            </a:r>
            <a:endParaRPr lang="en-US" sz="2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performance in validation of sustainability of assessment and mitigation measures</a:t>
            </a:r>
            <a:endParaRPr lang="en-GB" sz="2600" dirty="0" smtClean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Codes, Regulations, Standards, policies and guidelines for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Biorisk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GB" sz="2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Plan, Do, Check, Act concept and how it relates to the AMP model</a:t>
            </a:r>
            <a:endParaRPr lang="en-US" sz="2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 </a:t>
            </a:r>
            <a:r>
              <a:rPr lang="en-GB" sz="2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management, administration, biosafety officers and personnel in </a:t>
            </a:r>
            <a:r>
              <a:rPr lang="en-GB" sz="2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Biorisk</a:t>
            </a:r>
            <a:r>
              <a:rPr lang="en-GB" sz="2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  <a:endParaRPr lang="en-US" sz="2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34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82575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sz="3200" b="1" u="sng" dirty="0">
                <a:solidFill>
                  <a:prstClr val="black"/>
                </a:solidFill>
                <a:latin typeface="Gill Sans MT"/>
              </a:rPr>
              <a:t>Performance 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is the way in which someone or something functions</a:t>
            </a:r>
          </a:p>
          <a:p>
            <a:pPr marL="365125" lvl="0" indent="-282575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sz="3200" b="1" u="sng" dirty="0">
                <a:solidFill>
                  <a:prstClr val="black"/>
                </a:solidFill>
                <a:latin typeface="Gill Sans MT"/>
              </a:rPr>
              <a:t>Performance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is the result of all the efforts of a company or organization</a:t>
            </a:r>
          </a:p>
          <a:p>
            <a:pPr marL="365125" lvl="0" indent="-282575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891A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sz="3200" b="1" u="sng" dirty="0">
                <a:solidFill>
                  <a:prstClr val="black"/>
                </a:solidFill>
                <a:latin typeface="Gill Sans MT"/>
              </a:rPr>
              <a:t>Performance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improves biorisk management</a:t>
            </a:r>
            <a:r>
              <a:rPr lang="en-US" sz="3200" dirty="0" smtClean="0">
                <a:solidFill>
                  <a:prstClr val="black"/>
                </a:solidFill>
                <a:latin typeface="Gill Sans MT"/>
              </a:rPr>
              <a:t>:: You 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know that your system works and the risk is controlled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BIORISK PERFORMANCE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96" y="1839273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ct val="70000"/>
              </a:spcBef>
              <a:buNone/>
              <a:tabLst>
                <a:tab pos="271463" algn="l"/>
              </a:tabLst>
            </a:pPr>
            <a:r>
              <a:rPr lang="en-GB" sz="3200" dirty="0">
                <a:solidFill>
                  <a:prstClr val="black"/>
                </a:solidFill>
                <a:cs typeface="Arial" pitchFamily="34" charset="0"/>
              </a:rPr>
              <a:t>The implementation of the entire </a:t>
            </a:r>
            <a:r>
              <a:rPr lang="en-GB" sz="3200" dirty="0" err="1">
                <a:solidFill>
                  <a:prstClr val="black"/>
                </a:solidFill>
                <a:cs typeface="Arial" pitchFamily="34" charset="0"/>
              </a:rPr>
              <a:t>biorisk</a:t>
            </a:r>
            <a:r>
              <a:rPr lang="en-GB" sz="3200" dirty="0">
                <a:solidFill>
                  <a:prstClr val="black"/>
                </a:solidFill>
                <a:cs typeface="Arial" pitchFamily="34" charset="0"/>
              </a:rPr>
              <a:t> management system, including evaluating and ensuring that the system is working the way it was designed. Another aspect of performance is the process of continually improving the system.</a:t>
            </a:r>
            <a:endParaRPr lang="en-US" sz="32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Biorisk</a:t>
            </a:r>
            <a:r>
              <a:rPr lang="en-US" b="1" dirty="0" smtClean="0"/>
              <a:t> Management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0" indent="-28346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defRPr/>
            </a:pPr>
            <a:r>
              <a:rPr lang="en-US" sz="2700" b="1" dirty="0">
                <a:solidFill>
                  <a:prstClr val="black"/>
                </a:solidFill>
                <a:latin typeface="Gill Sans MT"/>
              </a:rPr>
              <a:t>Control: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Gill Sans MT"/>
              </a:rPr>
              <a:t>Processes, procedures, structures, and responsibilities to manage </a:t>
            </a:r>
            <a:r>
              <a:rPr lang="en-US" sz="2700" dirty="0" err="1">
                <a:solidFill>
                  <a:prstClr val="black"/>
                </a:solidFill>
                <a:latin typeface="Gill Sans MT"/>
              </a:rPr>
              <a:t>biorisk</a:t>
            </a:r>
            <a:endParaRPr lang="en-US" sz="2700" dirty="0">
              <a:solidFill>
                <a:prstClr val="black"/>
              </a:solidFill>
              <a:latin typeface="Gill Sans MT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None/>
              <a:defRPr/>
            </a:pPr>
            <a:endParaRPr lang="en-US" sz="2700" b="1" dirty="0">
              <a:solidFill>
                <a:prstClr val="black"/>
              </a:solidFill>
              <a:latin typeface="Gill Sans MT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None/>
              <a:defRPr/>
            </a:pPr>
            <a:r>
              <a:rPr lang="en-US" sz="2700" b="1" dirty="0">
                <a:solidFill>
                  <a:prstClr val="black"/>
                </a:solidFill>
                <a:latin typeface="Gill Sans MT"/>
              </a:rPr>
              <a:t>Assurance:</a:t>
            </a:r>
          </a:p>
          <a:p>
            <a:pPr marL="365760" lvl="0" indent="-28346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defRPr/>
            </a:pPr>
            <a:r>
              <a:rPr lang="en-US" sz="2700" dirty="0">
                <a:solidFill>
                  <a:prstClr val="black"/>
                </a:solidFill>
                <a:latin typeface="Gill Sans MT"/>
              </a:rPr>
              <a:t>Systematic process of checking the system through audits and inspections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None/>
              <a:defRPr/>
            </a:pPr>
            <a:endParaRPr lang="en-US" sz="2700" dirty="0">
              <a:solidFill>
                <a:prstClr val="black"/>
              </a:solidFill>
              <a:latin typeface="Gill Sans MT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None/>
              <a:defRPr/>
            </a:pPr>
            <a:r>
              <a:rPr lang="en-US" sz="2700" b="1" dirty="0">
                <a:solidFill>
                  <a:prstClr val="black"/>
                </a:solidFill>
                <a:latin typeface="Gill Sans MT"/>
              </a:rPr>
              <a:t>Improvement:</a:t>
            </a:r>
          </a:p>
          <a:p>
            <a:pPr marL="365760" lvl="0" indent="-28346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defRPr/>
            </a:pPr>
            <a:r>
              <a:rPr lang="en-US" sz="2700" dirty="0">
                <a:solidFill>
                  <a:prstClr val="black"/>
                </a:solidFill>
                <a:latin typeface="Gill Sans MT"/>
              </a:rPr>
              <a:t>Setting and achieving goals based on internal and external feedback to further improve the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Performance: The relevance of time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976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422776"/>
            <a:ext cx="6640738" cy="506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6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334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08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2750"/>
            <a:ext cx="8953500" cy="621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0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681</Words>
  <Application>Microsoft Office PowerPoint</Application>
  <PresentationFormat>Widescreen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Times New Roman</vt:lpstr>
      <vt:lpstr>Wingdings 2</vt:lpstr>
      <vt:lpstr>Office Theme</vt:lpstr>
      <vt:lpstr>BIORISK PERFORMANCE</vt:lpstr>
      <vt:lpstr>Learning Outcomes</vt:lpstr>
      <vt:lpstr>Contents </vt:lpstr>
      <vt:lpstr>Performance</vt:lpstr>
      <vt:lpstr>BIORISK PERFORMANCE </vt:lpstr>
      <vt:lpstr>Biorisk Management Performance</vt:lpstr>
      <vt:lpstr>Performance: The relevance of time</vt:lpstr>
      <vt:lpstr>PowerPoint Presentation</vt:lpstr>
      <vt:lpstr>PowerPoint Presentation</vt:lpstr>
      <vt:lpstr>PowerPoint Presentation</vt:lpstr>
      <vt:lpstr>PowerPoint Presentation</vt:lpstr>
      <vt:lpstr>Identification of Biorisks</vt:lpstr>
      <vt:lpstr>Laboratory Biorisk Management Standards</vt:lpstr>
      <vt:lpstr>Systematic Approach </vt:lpstr>
      <vt:lpstr>How performance improves risk management system  </vt:lpstr>
      <vt:lpstr>The AMP Model</vt:lpstr>
      <vt:lpstr>Role of management in Biorisk Managment </vt:lpstr>
      <vt:lpstr>Role of biosafety officer</vt:lpstr>
      <vt:lpstr>Key Messages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BIORISK MITIGATION</dc:title>
  <dc:creator>user</dc:creator>
  <cp:lastModifiedBy>Manyonge</cp:lastModifiedBy>
  <cp:revision>30</cp:revision>
  <dcterms:created xsi:type="dcterms:W3CDTF">2014-05-21T09:12:14Z</dcterms:created>
  <dcterms:modified xsi:type="dcterms:W3CDTF">2017-07-14T13:47:55Z</dcterms:modified>
</cp:coreProperties>
</file>