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  <p:sldMasterId id="2147483816" r:id="rId2"/>
  </p:sldMasterIdLst>
  <p:notesMasterIdLst>
    <p:notesMasterId r:id="rId59"/>
  </p:notesMasterIdLst>
  <p:handoutMasterIdLst>
    <p:handoutMasterId r:id="rId60"/>
  </p:handoutMasterIdLst>
  <p:sldIdLst>
    <p:sldId id="610" r:id="rId3"/>
    <p:sldId id="601" r:id="rId4"/>
    <p:sldId id="568" r:id="rId5"/>
    <p:sldId id="569" r:id="rId6"/>
    <p:sldId id="571" r:id="rId7"/>
    <p:sldId id="572" r:id="rId8"/>
    <p:sldId id="584" r:id="rId9"/>
    <p:sldId id="585" r:id="rId10"/>
    <p:sldId id="586" r:id="rId11"/>
    <p:sldId id="587" r:id="rId12"/>
    <p:sldId id="588" r:id="rId13"/>
    <p:sldId id="589" r:id="rId14"/>
    <p:sldId id="602" r:id="rId15"/>
    <p:sldId id="603" r:id="rId16"/>
    <p:sldId id="604" r:id="rId17"/>
    <p:sldId id="605" r:id="rId18"/>
    <p:sldId id="606" r:id="rId19"/>
    <p:sldId id="607" r:id="rId20"/>
    <p:sldId id="608" r:id="rId21"/>
    <p:sldId id="609" r:id="rId22"/>
    <p:sldId id="590" r:id="rId23"/>
    <p:sldId id="591" r:id="rId24"/>
    <p:sldId id="592" r:id="rId25"/>
    <p:sldId id="593" r:id="rId26"/>
    <p:sldId id="594" r:id="rId27"/>
    <p:sldId id="574" r:id="rId28"/>
    <p:sldId id="599" r:id="rId29"/>
    <p:sldId id="600" r:id="rId30"/>
    <p:sldId id="576" r:id="rId31"/>
    <p:sldId id="577" r:id="rId32"/>
    <p:sldId id="578" r:id="rId33"/>
    <p:sldId id="579" r:id="rId34"/>
    <p:sldId id="595" r:id="rId35"/>
    <p:sldId id="597" r:id="rId36"/>
    <p:sldId id="582" r:id="rId37"/>
    <p:sldId id="583" r:id="rId38"/>
    <p:sldId id="549" r:id="rId39"/>
    <p:sldId id="550" r:id="rId40"/>
    <p:sldId id="551" r:id="rId41"/>
    <p:sldId id="552" r:id="rId42"/>
    <p:sldId id="553" r:id="rId43"/>
    <p:sldId id="554" r:id="rId44"/>
    <p:sldId id="555" r:id="rId45"/>
    <p:sldId id="556" r:id="rId46"/>
    <p:sldId id="557" r:id="rId47"/>
    <p:sldId id="558" r:id="rId48"/>
    <p:sldId id="560" r:id="rId49"/>
    <p:sldId id="561" r:id="rId50"/>
    <p:sldId id="562" r:id="rId51"/>
    <p:sldId id="563" r:id="rId52"/>
    <p:sldId id="564" r:id="rId53"/>
    <p:sldId id="565" r:id="rId54"/>
    <p:sldId id="566" r:id="rId55"/>
    <p:sldId id="567" r:id="rId56"/>
    <p:sldId id="612" r:id="rId57"/>
    <p:sldId id="613" r:id="rId58"/>
  </p:sldIdLst>
  <p:sldSz cx="12188825" cy="6858000"/>
  <p:notesSz cx="7010400" cy="9296400"/>
  <p:custDataLst>
    <p:tags r:id="rId6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079AF"/>
    <a:srgbClr val="1D6B9B"/>
    <a:srgbClr val="2476AE"/>
    <a:srgbClr val="EEF7FE"/>
    <a:srgbClr val="BFD9EF"/>
    <a:srgbClr val="000000"/>
    <a:srgbClr val="D6A300"/>
    <a:srgbClr val="C876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06" autoAdjust="0"/>
    <p:restoredTop sz="91398" autoAdjust="0"/>
  </p:normalViewPr>
  <p:slideViewPr>
    <p:cSldViewPr>
      <p:cViewPr varScale="1">
        <p:scale>
          <a:sx n="63" d="100"/>
          <a:sy n="63" d="100"/>
        </p:scale>
        <p:origin x="-930" y="-10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11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7D96E77-6570-4AC8-86C1-C997FB3A7D11}" type="datetimeFigureOut">
              <a:rPr lang="en-GB" smtClean="0"/>
              <a:pPr/>
              <a:t>16/01/2017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E7620A0-0640-4C1E-BFFC-5A17CCDE325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0318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B21F1F3-73F2-42CE-A90F-06D8D7FCE6B5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A835BE9-61CA-4851-9BF6-FA4D24C2D9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41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 smtClean="0"/>
          </a:p>
          <a:p>
            <a:endParaRPr lang="en-US" b="0" baseline="0" dirty="0" smtClean="0"/>
          </a:p>
          <a:p>
            <a:endParaRPr lang="en-US" b="0" baseline="0" dirty="0" smtClean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A3B50-C5AE-46F4-933B-CAE6ACCE8D9B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Module 13: Environmental Cleaning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600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EAEDD-0209-4237-A3AA-EA0512538C7E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91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EAEDD-0209-4237-A3AA-EA0512538C7E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12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fld id="{65901483-98DA-4CCB-B9C0-E590D8307D7F}" type="slidenum">
              <a:rPr lang="en-US">
                <a:latin typeface="Calibri" panose="020F0502020204030204" pitchFamily="34" charset="0"/>
              </a:rPr>
              <a:pPr/>
              <a:t>16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410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fld id="{B01C203A-047A-4ED1-93FD-D71CDC33121E}" type="slidenum">
              <a:rPr lang="en-US">
                <a:latin typeface="Calibri" panose="020F0502020204030204" pitchFamily="34" charset="0"/>
              </a:rPr>
              <a:pPr/>
              <a:t>17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16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fld id="{1A891192-0B0A-425B-AA11-EA3904720640}" type="slidenum">
              <a:rPr lang="en-US">
                <a:latin typeface="Calibri" panose="020F0502020204030204" pitchFamily="34" charset="0"/>
              </a:rPr>
              <a:pPr/>
              <a:t>18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765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EAEDD-0209-4237-A3AA-EA0512538C7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18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EAEDD-0209-4237-A3AA-EA0512538C7E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8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EAEDD-0209-4237-A3AA-EA0512538C7E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56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</a:t>
            </a:r>
            <a:r>
              <a:rPr lang="en-US" u="sng" dirty="0" smtClean="0"/>
              <a:t>not</a:t>
            </a:r>
            <a:r>
              <a:rPr lang="en-US" dirty="0" smtClean="0"/>
              <a:t> use mops for spills of body fluids until:</a:t>
            </a:r>
          </a:p>
          <a:p>
            <a:pPr lvl="1"/>
            <a:r>
              <a:rPr lang="en-US" dirty="0" smtClean="0"/>
              <a:t>Visible debris has been removed, and </a:t>
            </a:r>
          </a:p>
          <a:p>
            <a:pPr lvl="1"/>
            <a:r>
              <a:rPr lang="en-US" dirty="0" smtClean="0"/>
              <a:t>Surface has been disinfected after removal of contamination</a:t>
            </a:r>
          </a:p>
          <a:p>
            <a:endParaRPr lang="en-US" b="0" baseline="0" dirty="0" smtClean="0"/>
          </a:p>
          <a:p>
            <a:endParaRPr lang="en-US" b="0" baseline="0" dirty="0" smtClean="0"/>
          </a:p>
          <a:p>
            <a:endParaRPr lang="en-US" b="0" baseline="0" dirty="0" smtClean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A3B50-C5AE-46F4-933B-CAE6ACCE8D9B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Module 13: Environmental Cleaning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833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3B0F2-264D-4D99-93A6-4D2FA843577D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Environmental Cleaning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811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-3696125" y="4653136"/>
            <a:ext cx="2742486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01E5F50-E2C4-451D-8D41-9795ED489B34}" type="datetimeFigureOut">
              <a:rPr lang="en-GB" smtClean="0"/>
              <a:pPr/>
              <a:t>16/01/2017</a:t>
            </a:fld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" y="0"/>
            <a:ext cx="12188825" cy="50378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524" y="6777974"/>
            <a:ext cx="12185778" cy="914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6"/>
          <a:stretch/>
        </p:blipFill>
        <p:spPr>
          <a:xfrm>
            <a:off x="10283945" y="5290224"/>
            <a:ext cx="1714429" cy="128169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28"/>
          <a:stretch/>
        </p:blipFill>
        <p:spPr>
          <a:xfrm>
            <a:off x="149104" y="5321128"/>
            <a:ext cx="1520947" cy="128016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5037856"/>
            <a:ext cx="12185778" cy="914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2476500" y="5487254"/>
            <a:ext cx="723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Infectious Diseases Institute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College of Health Sciences, Makerere University, Uganda</a:t>
            </a:r>
          </a:p>
          <a:p>
            <a:pPr algn="ctr"/>
            <a:r>
              <a:rPr lang="en-US" dirty="0" smtClean="0">
                <a:solidFill>
                  <a:schemeClr val="accent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Investing In The Future – Impacting Real Lives</a:t>
            </a:r>
            <a:endParaRPr lang="en-US" dirty="0">
              <a:solidFill>
                <a:schemeClr val="accent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60228" y="1862336"/>
            <a:ext cx="10868369" cy="990600"/>
          </a:xfrm>
        </p:spPr>
        <p:txBody>
          <a:bodyPr>
            <a:noAutofit/>
          </a:bodyPr>
          <a:lstStyle>
            <a:lvl1pPr algn="ctr">
              <a:defRPr sz="60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5324" y="609602"/>
            <a:ext cx="2742486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609600"/>
            <a:ext cx="7414869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8126307" y="0"/>
            <a:ext cx="426609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8187251" y="609600"/>
            <a:ext cx="304721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8187251" y="0"/>
            <a:ext cx="304721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3050-5F47-438F-9A6F-5ED0077D9634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1/16/2017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>
                    <a:tint val="75000"/>
                  </a:prstClr>
                </a:solidFill>
              </a:rPr>
              <a:t>Safe Facility Management Practices</a:t>
            </a:r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15A9-6269-4FA7-B833-2B4CE2A80A4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869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22E6-6C74-4CCA-95DE-019EA100A9EC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1/16/2017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tint val="75000"/>
                  </a:prstClr>
                </a:solidFill>
              </a:rPr>
              <a:t>Safe Facility Management Practices</a:t>
            </a: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15A9-6269-4FA7-B833-2B4CE2A80A4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836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C467B-D436-423B-830A-1FF8D6265CC8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1/16/2017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tint val="75000"/>
                  </a:prstClr>
                </a:solidFill>
              </a:rPr>
              <a:t>Safe Facility Management Practices</a:t>
            </a: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15A9-6269-4FA7-B833-2B4CE2A80A4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912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B38F4-F171-4A72-9667-1F65F7128F68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1/16/2017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tint val="75000"/>
                  </a:prstClr>
                </a:solidFill>
              </a:rPr>
              <a:t>Safe Facility Management Practices</a:t>
            </a: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15A9-6269-4FA7-B833-2B4CE2A80A4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679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6EC6-0BA7-4EDE-B4BB-0C2FB56F48FC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1/16/2017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tint val="75000"/>
                  </a:prstClr>
                </a:solidFill>
              </a:rPr>
              <a:t>Safe Facility Management Practices</a:t>
            </a: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15A9-6269-4FA7-B833-2B4CE2A80A4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969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323B6-6035-4B70-B009-FDC0101B975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1/16/2017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tint val="75000"/>
                  </a:prstClr>
                </a:solidFill>
              </a:rPr>
              <a:t>Safe Facility Management Practices</a:t>
            </a: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15A9-6269-4FA7-B833-2B4CE2A80A4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488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CE58-9162-4267-8A90-110150BD5FF2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1/16/2017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tint val="75000"/>
                  </a:prstClr>
                </a:solidFill>
              </a:rPr>
              <a:t>Safe Facility Management Practices</a:t>
            </a: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15A9-6269-4FA7-B833-2B4CE2A80A4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1660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1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2" y="1435101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55E3-0084-4EF0-A3B2-99CAAB0FF05B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1/16/2017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tint val="75000"/>
                  </a:prstClr>
                </a:solidFill>
              </a:rPr>
              <a:t>Safe Facility Management Practices</a:t>
            </a: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15A9-6269-4FA7-B833-2B4CE2A80A4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6687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6F564-9E35-4F3C-93CA-CAA0FCD90975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1/16/2017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tint val="75000"/>
                  </a:prstClr>
                </a:solidFill>
              </a:rPr>
              <a:t>Safe Facility Management Practices</a:t>
            </a: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15A9-6269-4FA7-B833-2B4CE2A80A4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11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651" y="1412776"/>
            <a:ext cx="10868369" cy="4495800"/>
          </a:xfrm>
        </p:spPr>
        <p:txBody>
          <a:bodyPr/>
          <a:lstStyle>
            <a:lvl1pPr marL="320040" indent="-320040"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  <a:defRPr sz="2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40080" indent="-274320"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-228600"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-228600"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</p:txBody>
      </p:sp>
      <p:sp>
        <p:nvSpPr>
          <p:cNvPr id="12" name="Title Placeholder 21"/>
          <p:cNvSpPr>
            <a:spLocks noGrp="1"/>
          </p:cNvSpPr>
          <p:nvPr>
            <p:ph type="title"/>
          </p:nvPr>
        </p:nvSpPr>
        <p:spPr>
          <a:xfrm>
            <a:off x="266603" y="87536"/>
            <a:ext cx="10868369" cy="736476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8A31-3691-41A3-B9DD-FA98D3F457D6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1/16/2017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tint val="75000"/>
                  </a:prstClr>
                </a:solidFill>
              </a:rPr>
              <a:t>Safe Facility Management Practices</a:t>
            </a: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15A9-6269-4FA7-B833-2B4CE2A80A4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1525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BEECC-4321-49F6-AF89-BABFB434AAA3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1/16/2017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tint val="75000"/>
                  </a:prstClr>
                </a:solidFill>
              </a:rPr>
              <a:t>Safe Facility Management Practices</a:t>
            </a: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15A9-6269-4FA7-B833-2B4CE2A80A4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767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7" y="2743200"/>
            <a:ext cx="9495011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3" y="1524000"/>
            <a:ext cx="12188825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675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828327" y="1600200"/>
            <a:ext cx="10360501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600200"/>
            <a:ext cx="10157354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custDataLst>
      <p:tags r:id="rId1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588" y="1412776"/>
            <a:ext cx="5180251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8189" y="1412776"/>
            <a:ext cx="5180251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6" name="Title Placeholder 21"/>
          <p:cNvSpPr>
            <a:spLocks noGrp="1"/>
          </p:cNvSpPr>
          <p:nvPr>
            <p:ph type="title"/>
          </p:nvPr>
        </p:nvSpPr>
        <p:spPr>
          <a:xfrm>
            <a:off x="266603" y="87536"/>
            <a:ext cx="10868369" cy="736476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588" y="2242592"/>
            <a:ext cx="5180251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399136" y="2242592"/>
            <a:ext cx="5180251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588" y="1556792"/>
            <a:ext cx="5180251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399136" y="1556792"/>
            <a:ext cx="5180251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1" name="Title Placeholder 21"/>
          <p:cNvSpPr>
            <a:spLocks noGrp="1"/>
          </p:cNvSpPr>
          <p:nvPr>
            <p:ph type="title"/>
          </p:nvPr>
        </p:nvSpPr>
        <p:spPr>
          <a:xfrm>
            <a:off x="266603" y="87536"/>
            <a:ext cx="10868369" cy="736476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21"/>
          <p:cNvSpPr>
            <a:spLocks noGrp="1"/>
          </p:cNvSpPr>
          <p:nvPr>
            <p:ph type="title"/>
          </p:nvPr>
        </p:nvSpPr>
        <p:spPr>
          <a:xfrm>
            <a:off x="266603" y="87536"/>
            <a:ext cx="10868369" cy="736476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589" y="1628800"/>
            <a:ext cx="2133044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8783" y="1628800"/>
            <a:ext cx="8532178" cy="44196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3" name="Title Placeholder 21"/>
          <p:cNvSpPr>
            <a:spLocks noGrp="1"/>
          </p:cNvSpPr>
          <p:nvPr>
            <p:ph type="title"/>
          </p:nvPr>
        </p:nvSpPr>
        <p:spPr>
          <a:xfrm>
            <a:off x="266603" y="87536"/>
            <a:ext cx="10868369" cy="736476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044" y="5486400"/>
            <a:ext cx="975106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89" y="4572000"/>
            <a:ext cx="12188825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12189" y="4663440"/>
            <a:ext cx="195021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2059911" y="4654296"/>
            <a:ext cx="1012891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044" y="4648200"/>
            <a:ext cx="975106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929897" y="0"/>
            <a:ext cx="134077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226" y="0"/>
            <a:ext cx="10108599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Title Placeholder 21"/>
          <p:cNvSpPr>
            <a:spLocks noGrp="1"/>
          </p:cNvSpPr>
          <p:nvPr>
            <p:ph type="title"/>
          </p:nvPr>
        </p:nvSpPr>
        <p:spPr>
          <a:xfrm>
            <a:off x="266603" y="87536"/>
            <a:ext cx="10868369" cy="736476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  <p:custDataLst>
      <p:tags r:id="rId1"/>
    </p:custData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66603" y="87536"/>
            <a:ext cx="10868369" cy="736476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651" y="1412776"/>
            <a:ext cx="10868369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3" y="908720"/>
            <a:ext cx="711015" cy="228600"/>
          </a:xfrm>
          <a:prstGeom prst="rect">
            <a:avLst/>
          </a:prstGeom>
          <a:solidFill>
            <a:schemeClr val="accent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787195" y="908720"/>
            <a:ext cx="11401630" cy="228600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  <p:custDataLst>
      <p:tags r:id="rId12"/>
    </p:custData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2" r:id="rId7"/>
    <p:sldLayoutId id="2147483813" r:id="rId8"/>
    <p:sldLayoutId id="2147483814" r:id="rId9"/>
    <p:sldLayoutId id="2147483815" r:id="rId10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bg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6"/>
        </a:buClr>
        <a:buSzPct val="100000"/>
        <a:buFont typeface="Wingdings" panose="05000000000000000000" pitchFamily="2" charset="2"/>
        <a:buChar char="§"/>
        <a:defRPr kumimoji="0" sz="280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40080" indent="-274320" algn="l" rtl="0" eaLnBrk="1" latinLnBrk="0" hangingPunct="1">
        <a:spcBef>
          <a:spcPts val="550"/>
        </a:spcBef>
        <a:buClr>
          <a:schemeClr val="accent6"/>
        </a:buClr>
        <a:buSzPct val="100000"/>
        <a:buFont typeface="Arial" panose="020B0604020202020204" pitchFamily="34" charset="0"/>
        <a:buChar char="•"/>
        <a:defRPr kumimoji="0" sz="260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100000"/>
        <a:buFont typeface="Wingdings" panose="05000000000000000000" pitchFamily="2" charset="2"/>
        <a:buChar char="§"/>
        <a:defRPr kumimoji="0" sz="240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371600" indent="-228600" algn="l" rtl="0" eaLnBrk="1" latinLnBrk="0" hangingPunct="1">
        <a:spcBef>
          <a:spcPts val="400"/>
        </a:spcBef>
        <a:buClr>
          <a:schemeClr val="accent2"/>
        </a:buClr>
        <a:buSzPct val="100000"/>
        <a:buFont typeface="Arial" panose="020B0604020202020204" pitchFamily="34" charset="0"/>
        <a:buChar char="•"/>
        <a:defRPr kumimoji="0" sz="220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100000"/>
        <a:buFont typeface="Wingdings" panose="05000000000000000000" pitchFamily="2" charset="2"/>
        <a:buChar char="§"/>
        <a:defRPr kumimoji="0" sz="200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646E3-1223-4047-B828-C38E2FD7BD23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1/16/2017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prstClr val="white">
                    <a:tint val="75000"/>
                  </a:prstClr>
                </a:solidFill>
              </a:rPr>
              <a:t>Safe Facility Management Practices</a:t>
            </a:r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A15A9-6269-4FA7-B833-2B4CE2A80A4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2136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pro.who.int/publications/docs/practical_guidelines_infection_control.pdf" TargetMode="External"/><Relationship Id="rId4" Type="http://schemas.openxmlformats.org/officeDocument/2006/relationships/image" Target="../media/image10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 txBox="1">
            <a:spLocks/>
          </p:cNvSpPr>
          <p:nvPr/>
        </p:nvSpPr>
        <p:spPr>
          <a:xfrm>
            <a:off x="836612" y="1447800"/>
            <a:ext cx="10411169" cy="3276600"/>
          </a:xfrm>
          <a:prstGeom prst="rect">
            <a:avLst/>
          </a:prstGeom>
          <a:solidFill>
            <a:schemeClr val="accent2"/>
          </a:solidFill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  <a:defRPr kumimoji="0" sz="2800" kern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kumimoji="0" sz="2600" kern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 kumimoji="0" sz="2400" kern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kumimoji="0" sz="2200" kern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kumimoji="0" sz="2000" kern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GB" sz="3600" b="1" dirty="0" smtClean="0">
                <a:solidFill>
                  <a:schemeClr val="tx1"/>
                </a:solidFill>
                <a:latin typeface="Calibri" pitchFamily="34" charset="0"/>
              </a:rPr>
              <a:t>INFECTION PREVENTION AND CONTROL </a:t>
            </a:r>
            <a:r>
              <a:rPr lang="en-GB" sz="4400" b="1" dirty="0" smtClean="0">
                <a:solidFill>
                  <a:schemeClr val="tx1"/>
                </a:solidFill>
                <a:latin typeface="Calibri" pitchFamily="34" charset="0"/>
              </a:rPr>
              <a:t/>
            </a:r>
            <a:br>
              <a:rPr lang="en-GB" sz="4400" b="1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GB" sz="7800" b="1" dirty="0" smtClean="0">
                <a:solidFill>
                  <a:schemeClr val="tx1"/>
                </a:solidFill>
                <a:latin typeface="Calibri" pitchFamily="34" charset="0"/>
              </a:rPr>
              <a:t>DECONTAMINATION </a:t>
            </a:r>
            <a:r>
              <a:rPr lang="en-GB" dirty="0" smtClean="0">
                <a:solidFill>
                  <a:schemeClr val="tx1"/>
                </a:solidFill>
                <a:latin typeface="Calibri" pitchFamily="34" charset="0"/>
              </a:rPr>
              <a:t/>
            </a:r>
            <a:br>
              <a:rPr lang="en-GB" dirty="0" smtClean="0">
                <a:solidFill>
                  <a:schemeClr val="tx1"/>
                </a:solidFill>
                <a:latin typeface="Calibri" pitchFamily="34" charset="0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79412" y="1295400"/>
            <a:ext cx="10868369" cy="449580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227012" y="1295400"/>
            <a:ext cx="11458009" cy="4613176"/>
          </a:xfrm>
        </p:spPr>
        <p:txBody>
          <a:bodyPr/>
          <a:lstStyle/>
          <a:p>
            <a:r>
              <a:rPr lang="en-US" sz="3600" dirty="0" smtClean="0">
                <a:latin typeface="Calibri" panose="020F0502020204030204" pitchFamily="34" charset="0"/>
              </a:rPr>
              <a:t>Observe </a:t>
            </a:r>
            <a:r>
              <a:rPr lang="en-US" sz="3600" dirty="0">
                <a:latin typeface="Calibri" panose="020F0502020204030204" pitchFamily="34" charset="0"/>
              </a:rPr>
              <a:t>the minimum contact time for each disinfectant used</a:t>
            </a:r>
            <a:r>
              <a:rPr lang="en-US" sz="3600" dirty="0" smtClean="0">
                <a:latin typeface="Calibri" panose="020F0502020204030204" pitchFamily="34" charset="0"/>
              </a:rPr>
              <a:t>.</a:t>
            </a:r>
          </a:p>
          <a:p>
            <a:endParaRPr lang="en-US" sz="3600" dirty="0">
              <a:latin typeface="Calibri" panose="020F0502020204030204" pitchFamily="34" charset="0"/>
            </a:endParaRPr>
          </a:p>
          <a:p>
            <a:r>
              <a:rPr lang="en-US" sz="3600" dirty="0" smtClean="0">
                <a:latin typeface="Calibri" panose="020F0502020204030204" pitchFamily="34" charset="0"/>
              </a:rPr>
              <a:t>Disinfectants </a:t>
            </a:r>
            <a:r>
              <a:rPr lang="en-US" sz="3600" dirty="0">
                <a:latin typeface="Calibri" panose="020F0502020204030204" pitchFamily="34" charset="0"/>
              </a:rPr>
              <a:t>are not recommended for damp dusting unless there is spillage of blood or body secretions</a:t>
            </a:r>
            <a:r>
              <a:rPr lang="en-US" sz="3600" dirty="0" smtClean="0">
                <a:latin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sz="3600" dirty="0">
              <a:latin typeface="Calibri" panose="020F0502020204030204" pitchFamily="34" charset="0"/>
            </a:endParaRPr>
          </a:p>
          <a:p>
            <a:r>
              <a:rPr lang="en-US" sz="3600" dirty="0">
                <a:latin typeface="Calibri" panose="020F0502020204030204" pitchFamily="34" charset="0"/>
              </a:rPr>
              <a:t>Use freshly prepared disinfectants.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Disinfectant  use </a:t>
            </a:r>
            <a:r>
              <a:rPr lang="en-US" b="1" dirty="0" smtClean="0">
                <a:latin typeface="Calibri" panose="020F0502020204030204" pitchFamily="34" charset="0"/>
              </a:rPr>
              <a:t>(2)</a:t>
            </a:r>
            <a:endParaRPr lang="en-GB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84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0" y="1219200"/>
            <a:ext cx="12188825" cy="5638800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dirty="0" smtClean="0">
                <a:latin typeface="Calibri" panose="020F0502020204030204" pitchFamily="34" charset="0"/>
              </a:rPr>
              <a:t>The choice of disinfectant will depend on the following:</a:t>
            </a:r>
          </a:p>
          <a:p>
            <a:pPr algn="just">
              <a:buNone/>
            </a:pPr>
            <a:endParaRPr lang="en-US" dirty="0" smtClean="0">
              <a:latin typeface="Calibri" panose="020F0502020204030204" pitchFamily="34" charset="0"/>
            </a:endParaRPr>
          </a:p>
          <a:p>
            <a:pPr algn="just">
              <a:buNone/>
            </a:pPr>
            <a:r>
              <a:rPr lang="en-US" b="1" dirty="0" smtClean="0">
                <a:latin typeface="Calibri" panose="020F0502020204030204" pitchFamily="34" charset="0"/>
              </a:rPr>
              <a:t>1. Patient susceptibility to infection</a:t>
            </a:r>
          </a:p>
          <a:p>
            <a:pPr algn="just"/>
            <a:r>
              <a:rPr lang="en-US" dirty="0" err="1" smtClean="0">
                <a:latin typeface="Calibri" panose="020F0502020204030204" pitchFamily="34" charset="0"/>
              </a:rPr>
              <a:t>Immuno</a:t>
            </a:r>
            <a:r>
              <a:rPr lang="en-US" dirty="0" smtClean="0">
                <a:latin typeface="Calibri" panose="020F0502020204030204" pitchFamily="34" charset="0"/>
              </a:rPr>
              <a:t>-compromised patients will need high level disinfection or sterilization for the</a:t>
            </a:r>
          </a:p>
          <a:p>
            <a:pPr algn="just">
              <a:buNone/>
            </a:pPr>
            <a:r>
              <a:rPr lang="en-US" dirty="0" smtClean="0">
                <a:latin typeface="Calibri" panose="020F0502020204030204" pitchFamily="34" charset="0"/>
              </a:rPr>
              <a:t>devices used on them.</a:t>
            </a:r>
          </a:p>
          <a:p>
            <a:pPr algn="just">
              <a:buNone/>
            </a:pPr>
            <a:endParaRPr lang="en-US" dirty="0" smtClean="0">
              <a:latin typeface="Calibri" panose="020F0502020204030204" pitchFamily="34" charset="0"/>
            </a:endParaRPr>
          </a:p>
          <a:p>
            <a:pPr algn="just">
              <a:buNone/>
            </a:pPr>
            <a:r>
              <a:rPr lang="en-US" b="1" dirty="0" smtClean="0">
                <a:latin typeface="Calibri" panose="020F0502020204030204" pitchFamily="34" charset="0"/>
              </a:rPr>
              <a:t>2. Tolerance of device to heat, chemical, pressure, moisture.</a:t>
            </a:r>
          </a:p>
          <a:p>
            <a:pPr algn="just"/>
            <a:r>
              <a:rPr lang="en-US" dirty="0" smtClean="0">
                <a:latin typeface="Calibri" panose="020F0502020204030204" pitchFamily="34" charset="0"/>
              </a:rPr>
              <a:t>Devices such as endoscopes and other fiber-optic equipment cannot withstand temperatures required to achieve high-level disinfection and therefore chemical are used.</a:t>
            </a:r>
          </a:p>
          <a:p>
            <a:pPr marL="0" indent="0" algn="just">
              <a:buNone/>
            </a:pPr>
            <a:endParaRPr lang="en-US" dirty="0" smtClean="0">
              <a:latin typeface="Calibri" panose="020F0502020204030204" pitchFamily="34" charset="0"/>
            </a:endParaRPr>
          </a:p>
          <a:p>
            <a:pPr algn="just">
              <a:buNone/>
            </a:pPr>
            <a:r>
              <a:rPr lang="en-US" b="1" dirty="0" smtClean="0">
                <a:latin typeface="Calibri" panose="020F0502020204030204" pitchFamily="34" charset="0"/>
              </a:rPr>
              <a:t>3. Nature of contamination/micro-organisms suspected.</a:t>
            </a:r>
          </a:p>
          <a:p>
            <a:pPr algn="just"/>
            <a:r>
              <a:rPr lang="en-US" dirty="0" smtClean="0">
                <a:latin typeface="Calibri" panose="020F0502020204030204" pitchFamily="34" charset="0"/>
              </a:rPr>
              <a:t>More resistant organisms and spore forming organisms will require sterilization instead of chemical disinfection.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" y="87536"/>
            <a:ext cx="11134972" cy="736476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Calibri" panose="020F0502020204030204" pitchFamily="34" charset="0"/>
              </a:rPr>
              <a:t>Choice of disinfectant(1)</a:t>
            </a:r>
            <a:endParaRPr lang="en-US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00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150812" y="1371600"/>
            <a:ext cx="11534208" cy="514042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4. </a:t>
            </a:r>
            <a:r>
              <a:rPr lang="en-US" b="1" dirty="0">
                <a:latin typeface="Calibri" panose="020F0502020204030204" pitchFamily="34" charset="0"/>
              </a:rPr>
              <a:t>Time available for processing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Chemical disinfection is quicker than heat method although heat is the preferred option.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When choosing a chemical method, it should be effective (see table on choices</a:t>
            </a:r>
          </a:p>
          <a:p>
            <a:pPr marL="320040" lvl="1" indent="0">
              <a:buNone/>
            </a:pPr>
            <a:r>
              <a:rPr lang="en-US" dirty="0">
                <a:latin typeface="Calibri" panose="020F0502020204030204" pitchFamily="34" charset="0"/>
              </a:rPr>
              <a:t>of disinfectant</a:t>
            </a:r>
            <a:r>
              <a:rPr lang="en-US" dirty="0" smtClean="0">
                <a:latin typeface="Calibri" panose="020F0502020204030204" pitchFamily="34" charset="0"/>
              </a:rPr>
              <a:t>).</a:t>
            </a:r>
            <a:endParaRPr lang="en-US" b="1" dirty="0" smtClean="0">
              <a:latin typeface="Calibri" panose="020F0502020204030204" pitchFamily="34" charset="0"/>
            </a:endParaRPr>
          </a:p>
          <a:p>
            <a:pPr>
              <a:buNone/>
            </a:pPr>
            <a:endParaRPr lang="en-US" b="1" dirty="0">
              <a:latin typeface="Calibri" panose="020F0502020204030204" pitchFamily="34" charset="0"/>
            </a:endParaRPr>
          </a:p>
          <a:p>
            <a:pPr>
              <a:buNone/>
            </a:pPr>
            <a:r>
              <a:rPr lang="en-US" b="1" dirty="0" smtClean="0">
                <a:latin typeface="Calibri" panose="020F0502020204030204" pitchFamily="34" charset="0"/>
              </a:rPr>
              <a:t>5. Risks to processing staff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Some chemicals are highly toxic and can adversely affect the staff using them.</a:t>
            </a:r>
          </a:p>
          <a:p>
            <a:pPr>
              <a:buNone/>
            </a:pPr>
            <a:endParaRPr lang="en-US" dirty="0" smtClean="0">
              <a:latin typeface="Calibri" panose="020F0502020204030204" pitchFamily="34" charset="0"/>
            </a:endParaRPr>
          </a:p>
          <a:p>
            <a:pPr>
              <a:buNone/>
            </a:pPr>
            <a:r>
              <a:rPr lang="en-US" b="1" dirty="0" smtClean="0">
                <a:latin typeface="Calibri" panose="020F0502020204030204" pitchFamily="34" charset="0"/>
              </a:rPr>
              <a:t>6. Cost of processing</a:t>
            </a:r>
          </a:p>
          <a:p>
            <a:pPr>
              <a:buNone/>
            </a:pPr>
            <a:endParaRPr lang="en-US" b="1" dirty="0" smtClean="0">
              <a:latin typeface="Calibri" panose="020F0502020204030204" pitchFamily="34" charset="0"/>
            </a:endParaRPr>
          </a:p>
          <a:p>
            <a:pPr>
              <a:buNone/>
            </a:pPr>
            <a:r>
              <a:rPr lang="en-US" b="1" dirty="0" smtClean="0">
                <a:latin typeface="Calibri" panose="020F0502020204030204" pitchFamily="34" charset="0"/>
              </a:rPr>
              <a:t>7. Availability of processing equipment</a:t>
            </a:r>
            <a:endParaRPr lang="en-US" dirty="0" smtClean="0">
              <a:latin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0813" y="87536"/>
            <a:ext cx="10984160" cy="736476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Calibri" panose="020F0502020204030204" pitchFamily="34" charset="0"/>
              </a:rPr>
              <a:t>Choice of disinfectant cont’d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24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Properties of ideal Chemical Disinfectant 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5814101"/>
              </p:ext>
            </p:extLst>
          </p:nvPr>
        </p:nvGraphicFramePr>
        <p:xfrm>
          <a:off x="379412" y="1676400"/>
          <a:ext cx="9982200" cy="45243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65205"/>
                <a:gridCol w="6716995"/>
              </a:tblGrid>
              <a:tr h="10565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Broad spectrum:</a:t>
                      </a:r>
                      <a:endParaRPr lang="en-US" sz="2800" b="1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28575" marR="28575" marT="28578" marB="28578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should have a wide antimicrobial spectrum</a:t>
                      </a:r>
                      <a:endParaRPr lang="en-US" sz="2800" b="1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28575" marR="28575" marT="28578" marB="28578" anchor="ctr"/>
                </a:tc>
              </a:tr>
              <a:tr h="9504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Fast acting:</a:t>
                      </a:r>
                      <a:endParaRPr lang="en-US" sz="2400" b="1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28575" marR="28575" marT="28578" marB="28578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should produce a rapid kill</a:t>
                      </a:r>
                      <a:endParaRPr lang="en-US" sz="2400" b="1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28575" marR="28575" marT="28578" marB="28578" anchor="ctr"/>
                </a:tc>
              </a:tr>
              <a:tr h="25173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Not </a:t>
                      </a:r>
                      <a:r>
                        <a:rPr lang="en-US" sz="2400" b="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affected by environmental factors:</a:t>
                      </a:r>
                      <a:endParaRPr lang="en-US" sz="2400" b="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28575" marR="28575" marT="28578" marB="28578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should be active in the presence of organic matter (e.g., blood, sputum, feces) and compatible with soaps, detergents, and other chemicals encountered in use</a:t>
                      </a:r>
                      <a:endParaRPr lang="en-US" sz="2400" b="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28575" marR="28575" marT="28578" marB="28578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130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5134874"/>
              </p:ext>
            </p:extLst>
          </p:nvPr>
        </p:nvGraphicFramePr>
        <p:xfrm>
          <a:off x="379413" y="1482725"/>
          <a:ext cx="10287000" cy="50434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25615"/>
                <a:gridCol w="7561385"/>
              </a:tblGrid>
              <a:tr h="7886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Nontoxic: </a:t>
                      </a:r>
                      <a:endParaRPr lang="en-US" sz="24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28575" marR="28575" marT="28573" marB="28573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should not be harmful to the user or patient</a:t>
                      </a:r>
                      <a:endParaRPr lang="en-US" sz="24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28575" marR="28575" marT="28573" marB="28573" anchor="ctr"/>
                </a:tc>
              </a:tr>
              <a:tr h="16168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Surface compatibility: </a:t>
                      </a:r>
                      <a:endParaRPr lang="en-US" sz="24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28575" marR="28575" marT="28573" marB="28573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should not corrode instruments and metallic surfaces and should not cause the deterioration of cloth, rubber, plastics, and other materials</a:t>
                      </a:r>
                      <a:endParaRPr lang="en-US" sz="24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28575" marR="28575" marT="28573" marB="28573" anchor="ctr"/>
                </a:tc>
              </a:tr>
              <a:tr h="17396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Residual effect on treated surfaces: </a:t>
                      </a:r>
                      <a:endParaRPr lang="en-US" sz="24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28575" marR="28575" marT="28573" marB="28573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should leave an antimicrobial film on the treated surface Easy to use with clear label directions</a:t>
                      </a:r>
                      <a:endParaRPr lang="en-US" sz="24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28575" marR="28575" marT="28573" marB="28573" anchor="ctr"/>
                </a:tc>
              </a:tr>
              <a:tr h="8983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itchFamily="34" charset="0"/>
                          <a:cs typeface="Calibri" pitchFamily="34" charset="0"/>
                        </a:rPr>
                        <a:t>Odorless:</a:t>
                      </a:r>
                      <a:endParaRPr lang="en-US" sz="24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28575" marR="28575" marT="28573" marB="28573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should have a pleasant odor or no odor to facilitate its routine use</a:t>
                      </a:r>
                      <a:endParaRPr lang="en-US" sz="24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28575" marR="28575" marT="28573" marB="28573" anchor="ctr"/>
                </a:tc>
              </a:tr>
            </a:tbl>
          </a:graphicData>
        </a:graphic>
      </p:graphicFrame>
      <p:sp>
        <p:nvSpPr>
          <p:cNvPr id="4200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Properties of ideal Chemical Disinfectant </a:t>
            </a:r>
          </a:p>
        </p:txBody>
      </p:sp>
    </p:spTree>
    <p:extLst>
      <p:ext uri="{BB962C8B-B14F-4D97-AF65-F5344CB8AC3E}">
        <p14:creationId xmlns:p14="http://schemas.microsoft.com/office/powerpoint/2010/main" val="215235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Properties of ideal Chemical Disinfectant 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79413" y="1371600"/>
          <a:ext cx="9906000" cy="45099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14799"/>
                <a:gridCol w="5791201"/>
              </a:tblGrid>
              <a:tr h="89850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Economical:</a:t>
                      </a:r>
                      <a:endParaRPr lang="en-US" sz="24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28576" marR="28576" marT="28578" marB="28578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should not be prohibitively high in cost</a:t>
                      </a:r>
                      <a:endParaRPr lang="en-US" sz="24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28576" marR="28576" marT="28578" marB="28578" anchor="ctr"/>
                </a:tc>
              </a:tr>
              <a:tr h="4953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Solubility:</a:t>
                      </a:r>
                      <a:endParaRPr lang="en-US" sz="24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28576" marR="28576" marT="28578" marB="28578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should be soluble in water</a:t>
                      </a:r>
                      <a:endParaRPr lang="en-US" sz="24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28576" marR="28576" marT="28578" marB="28578" anchor="ctr"/>
                </a:tc>
              </a:tr>
              <a:tr h="89850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itchFamily="34" charset="0"/>
                          <a:cs typeface="Calibri" pitchFamily="34" charset="0"/>
                        </a:rPr>
                        <a:t>Stability: </a:t>
                      </a:r>
                      <a:endParaRPr lang="en-US" sz="24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28576" marR="28576" marT="28578" marB="28578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should be stable in concentrate and use-dilution</a:t>
                      </a:r>
                      <a:endParaRPr lang="en-US" sz="24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28576" marR="28576" marT="28578" marB="28578" anchor="ctr"/>
                </a:tc>
              </a:tr>
              <a:tr h="89850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Cleaner: </a:t>
                      </a:r>
                      <a:endParaRPr lang="en-US" sz="24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28576" marR="28576" marT="28578" marB="28578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should have good cleaning properties</a:t>
                      </a:r>
                      <a:endParaRPr lang="en-US" sz="24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28576" marR="28576" marT="28578" marB="28578" anchor="ctr"/>
                </a:tc>
              </a:tr>
              <a:tr h="8985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Environmentally friendly:</a:t>
                      </a:r>
                      <a:endParaRPr lang="en-US" sz="2400" dirty="0" smtClean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28576" marR="28576" marT="28578" marB="28578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should not damage the environment on disposal</a:t>
                      </a:r>
                      <a:endParaRPr lang="en-US" sz="2400" dirty="0" smtClean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28576" marR="28576" marT="28578" marB="28578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77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5612" y="1600201"/>
            <a:ext cx="5943600" cy="4525963"/>
          </a:xfrm>
        </p:spPr>
        <p:txBody>
          <a:bodyPr rtlCol="0"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Environmental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Factors 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r>
              <a:rPr lang="en-US" b="1" i="1" dirty="0" smtClean="0">
                <a:latin typeface="Calibri" pitchFamily="34" charset="0"/>
                <a:cs typeface="Calibri" pitchFamily="34" charset="0"/>
              </a:rPr>
              <a:t>Dried </a:t>
            </a:r>
            <a:r>
              <a:rPr lang="en-US" b="1" i="1" dirty="0">
                <a:latin typeface="Calibri" pitchFamily="34" charset="0"/>
                <a:cs typeface="Calibri" pitchFamily="34" charset="0"/>
              </a:rPr>
              <a:t>spills </a:t>
            </a:r>
            <a:r>
              <a:rPr lang="en-US" dirty="0">
                <a:latin typeface="Calibri" pitchFamily="34" charset="0"/>
                <a:cs typeface="Calibri" pitchFamily="34" charset="0"/>
              </a:rPr>
              <a:t>(from media, buffers) may limit contact between the disinfectant and the target organism. </a:t>
            </a:r>
          </a:p>
          <a:p>
            <a:pPr lvl="1">
              <a:defRPr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Pre-cleaning </a:t>
            </a:r>
            <a:r>
              <a:rPr lang="en-US" dirty="0">
                <a:latin typeface="Calibri" pitchFamily="34" charset="0"/>
                <a:cs typeface="Calibri" pitchFamily="34" charset="0"/>
              </a:rPr>
              <a:t>usually necessary for spills </a:t>
            </a:r>
          </a:p>
          <a:p>
            <a:pPr>
              <a:defRPr/>
            </a:pPr>
            <a:r>
              <a:rPr lang="en-US" b="1" i="1" dirty="0" smtClean="0">
                <a:latin typeface="Calibri" pitchFamily="34" charset="0"/>
                <a:cs typeface="Calibri" pitchFamily="34" charset="0"/>
              </a:rPr>
              <a:t>Dirt</a:t>
            </a:r>
            <a:r>
              <a:rPr lang="en-US" b="1" i="1" dirty="0">
                <a:latin typeface="Calibri" pitchFamily="34" charset="0"/>
                <a:cs typeface="Calibri" pitchFamily="34" charset="0"/>
              </a:rPr>
              <a:t>, grease and oils </a:t>
            </a:r>
            <a:r>
              <a:rPr lang="en-US" dirty="0">
                <a:latin typeface="Calibri" pitchFamily="34" charset="0"/>
                <a:cs typeface="Calibri" pitchFamily="34" charset="0"/>
              </a:rPr>
              <a:t>- all can protect the organisms. </a:t>
            </a:r>
          </a:p>
          <a:p>
            <a:pPr lvl="1">
              <a:defRPr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Grease </a:t>
            </a:r>
            <a:r>
              <a:rPr lang="en-US" dirty="0">
                <a:latin typeface="Calibri" pitchFamily="34" charset="0"/>
                <a:cs typeface="Calibri" pitchFamily="34" charset="0"/>
              </a:rPr>
              <a:t>and oils will repel water based disinfectants</a:t>
            </a:r>
            <a:r>
              <a:rPr lang="en-US" dirty="0"/>
              <a:t>. 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4608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2" y="1881188"/>
            <a:ext cx="2895600" cy="375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7"/>
          <p:cNvSpPr>
            <a:spLocks noGrp="1"/>
          </p:cNvSpPr>
          <p:nvPr>
            <p:ph type="ftr" sz="quarter" idx="4294967295"/>
          </p:nvPr>
        </p:nvSpPr>
        <p:spPr>
          <a:xfrm>
            <a:off x="3656012" y="6356351"/>
            <a:ext cx="5257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UGANDA NATIONAL BIORISK MANAGEMENT TRAINING MATERIALS </a:t>
            </a:r>
            <a:endParaRPr lang="en-US"/>
          </a:p>
        </p:txBody>
      </p:sp>
      <p:sp>
        <p:nvSpPr>
          <p:cNvPr id="46087" name="AutoShape 2"/>
          <p:cNvSpPr>
            <a:spLocks noGrp="1" noChangeArrowheads="1"/>
          </p:cNvSpPr>
          <p:nvPr>
            <p:ph type="title"/>
          </p:nvPr>
        </p:nvSpPr>
        <p:spPr>
          <a:xfrm>
            <a:off x="227012" y="274638"/>
            <a:ext cx="96012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Factors affecting Disinfection </a:t>
            </a:r>
          </a:p>
        </p:txBody>
      </p:sp>
    </p:spTree>
    <p:extLst>
      <p:ext uri="{BB962C8B-B14F-4D97-AF65-F5344CB8AC3E}">
        <p14:creationId xmlns:p14="http://schemas.microsoft.com/office/powerpoint/2010/main" val="263717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303212" y="0"/>
            <a:ext cx="10515600" cy="1143000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Calibri" pitchFamily="34" charset="0"/>
                <a:cs typeface="Calibri" pitchFamily="34" charset="0"/>
              </a:rPr>
              <a:t>Factors affecting disinfection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1524000"/>
            <a:ext cx="9982200" cy="4602163"/>
          </a:xfrm>
        </p:spPr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Product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Factors </a:t>
            </a: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  <a:defRPr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r>
              <a:rPr lang="en-US" b="1" i="1" dirty="0" smtClean="0">
                <a:latin typeface="Calibri" pitchFamily="34" charset="0"/>
                <a:cs typeface="Calibri" pitchFamily="34" charset="0"/>
              </a:rPr>
              <a:t>Age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>
                <a:latin typeface="Calibri" pitchFamily="34" charset="0"/>
                <a:cs typeface="Calibri" pitchFamily="34" charset="0"/>
              </a:rPr>
              <a:t>of the product/solution </a:t>
            </a:r>
          </a:p>
          <a:p>
            <a:pPr>
              <a:defRPr/>
            </a:pPr>
            <a:r>
              <a:rPr lang="en-US" b="1" i="1" dirty="0" smtClean="0">
                <a:latin typeface="Calibri" pitchFamily="34" charset="0"/>
                <a:cs typeface="Calibri" pitchFamily="34" charset="0"/>
              </a:rPr>
              <a:t>Method </a:t>
            </a:r>
            <a:r>
              <a:rPr lang="en-US" dirty="0">
                <a:latin typeface="Calibri" pitchFamily="34" charset="0"/>
                <a:cs typeface="Calibri" pitchFamily="34" charset="0"/>
              </a:rPr>
              <a:t>of application </a:t>
            </a:r>
          </a:p>
          <a:p>
            <a:pPr lvl="1">
              <a:buFont typeface="Courier New" pitchFamily="49" charset="0"/>
              <a:buChar char="o"/>
              <a:defRPr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spray </a:t>
            </a:r>
            <a:r>
              <a:rPr lang="en-US" dirty="0">
                <a:latin typeface="Calibri" pitchFamily="34" charset="0"/>
                <a:cs typeface="Calibri" pitchFamily="34" charset="0"/>
              </a:rPr>
              <a:t>vs. wipe </a:t>
            </a:r>
          </a:p>
          <a:p>
            <a:pPr>
              <a:defRPr/>
            </a:pPr>
            <a:r>
              <a:rPr lang="en-US" b="1" i="1" dirty="0" smtClean="0">
                <a:latin typeface="Calibri" pitchFamily="34" charset="0"/>
                <a:cs typeface="Calibri" pitchFamily="34" charset="0"/>
              </a:rPr>
              <a:t>Rate </a:t>
            </a:r>
            <a:r>
              <a:rPr lang="en-US" dirty="0">
                <a:latin typeface="Calibri" pitchFamily="34" charset="0"/>
                <a:cs typeface="Calibri" pitchFamily="34" charset="0"/>
              </a:rPr>
              <a:t>of application </a:t>
            </a:r>
          </a:p>
          <a:p>
            <a:pPr>
              <a:defRPr/>
            </a:pPr>
            <a:r>
              <a:rPr lang="en-US" b="1" i="1" dirty="0" smtClean="0">
                <a:latin typeface="Calibri" pitchFamily="34" charset="0"/>
                <a:cs typeface="Calibri" pitchFamily="34" charset="0"/>
              </a:rPr>
              <a:t>Storage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>
                <a:latin typeface="Calibri" pitchFamily="34" charset="0"/>
                <a:cs typeface="Calibri" pitchFamily="34" charset="0"/>
              </a:rPr>
              <a:t>conditions </a:t>
            </a:r>
          </a:p>
          <a:p>
            <a:pPr lvl="1">
              <a:buFont typeface="Courier New" pitchFamily="49" charset="0"/>
              <a:buChar char="o"/>
              <a:defRPr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Opaque </a:t>
            </a:r>
            <a:r>
              <a:rPr lang="en-US" dirty="0">
                <a:latin typeface="Calibri" pitchFamily="34" charset="0"/>
                <a:cs typeface="Calibri" pitchFamily="34" charset="0"/>
              </a:rPr>
              <a:t>vs. clear containers</a:t>
            </a:r>
            <a:r>
              <a:rPr lang="en-US" dirty="0"/>
              <a:t> </a:t>
            </a:r>
          </a:p>
          <a:p>
            <a:pPr>
              <a:buFont typeface="Courier New" pitchFamily="49" charset="0"/>
              <a:buChar char="o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4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4012" y="1219200"/>
            <a:ext cx="8534400" cy="5029200"/>
          </a:xfrm>
        </p:spPr>
        <p:txBody>
          <a:bodyPr rtlCol="0"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Resistance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to d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isinfectants</a:t>
            </a:r>
          </a:p>
          <a:p>
            <a:pPr>
              <a:defRPr/>
            </a:pPr>
            <a:r>
              <a:rPr lang="en-US" dirty="0">
                <a:latin typeface="Calibri" pitchFamily="34" charset="0"/>
                <a:cs typeface="Calibri" pitchFamily="34" charset="0"/>
              </a:rPr>
              <a:t>Number of microorganisms </a:t>
            </a:r>
          </a:p>
          <a:p>
            <a:pPr>
              <a:defRPr/>
            </a:pPr>
            <a:r>
              <a:rPr lang="en-US" dirty="0">
                <a:latin typeface="Calibri" pitchFamily="34" charset="0"/>
                <a:cs typeface="Calibri" pitchFamily="34" charset="0"/>
              </a:rPr>
              <a:t>Location of microorganisms </a:t>
            </a:r>
          </a:p>
          <a:p>
            <a:pPr>
              <a:defRPr/>
            </a:pPr>
            <a:r>
              <a:rPr lang="en-US" dirty="0">
                <a:latin typeface="Calibri" pitchFamily="34" charset="0"/>
                <a:cs typeface="Calibri" pitchFamily="34" charset="0"/>
              </a:rPr>
              <a:t>Innate resistance to the disinfectant </a:t>
            </a:r>
          </a:p>
          <a:p>
            <a:pPr>
              <a:defRPr/>
            </a:pPr>
            <a:r>
              <a:rPr lang="en-US" dirty="0">
                <a:latin typeface="Calibri" pitchFamily="34" charset="0"/>
                <a:cs typeface="Calibri" pitchFamily="34" charset="0"/>
              </a:rPr>
              <a:t>Concentration and potency of the disinfectant </a:t>
            </a:r>
          </a:p>
          <a:p>
            <a:pPr>
              <a:defRPr/>
            </a:pPr>
            <a:r>
              <a:rPr lang="en-US" dirty="0">
                <a:latin typeface="Calibri" pitchFamily="34" charset="0"/>
                <a:cs typeface="Calibri" pitchFamily="34" charset="0"/>
              </a:rPr>
              <a:t>Physical and chemical factors </a:t>
            </a:r>
          </a:p>
          <a:p>
            <a:pPr>
              <a:defRPr/>
            </a:pPr>
            <a:r>
              <a:rPr lang="en-US" dirty="0">
                <a:latin typeface="Calibri" pitchFamily="34" charset="0"/>
                <a:cs typeface="Calibri" pitchFamily="34" charset="0"/>
              </a:rPr>
              <a:t>Presence of organic matter </a:t>
            </a:r>
          </a:p>
          <a:p>
            <a:pPr>
              <a:defRPr/>
            </a:pPr>
            <a:r>
              <a:rPr lang="en-US" dirty="0">
                <a:latin typeface="Calibri" pitchFamily="34" charset="0"/>
                <a:cs typeface="Calibri" pitchFamily="34" charset="0"/>
              </a:rPr>
              <a:t>Duration of exposure </a:t>
            </a:r>
          </a:p>
          <a:p>
            <a:pPr>
              <a:defRPr/>
            </a:pPr>
            <a:r>
              <a:rPr lang="en-US" dirty="0">
                <a:latin typeface="Calibri" pitchFamily="34" charset="0"/>
                <a:cs typeface="Calibri" pitchFamily="34" charset="0"/>
              </a:rPr>
              <a:t>Biofilms </a:t>
            </a:r>
          </a:p>
          <a:p>
            <a:pPr marL="0" indent="0">
              <a:buNone/>
              <a:defRPr/>
            </a:pPr>
            <a:r>
              <a:rPr lang="en-US" sz="2400" b="1" dirty="0">
                <a:latin typeface="Calibri" pitchFamily="34" charset="0"/>
                <a:cs typeface="Calibri" pitchFamily="34" charset="0"/>
              </a:rPr>
              <a:t>Note: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resistance decreases in the descending order of the above list</a:t>
            </a:r>
          </a:p>
        </p:txBody>
      </p:sp>
      <p:sp>
        <p:nvSpPr>
          <p:cNvPr id="50179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379412" y="1295400"/>
            <a:ext cx="1981200" cy="4754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 smtClean="0"/>
              <a:t> </a:t>
            </a:r>
          </a:p>
        </p:txBody>
      </p:sp>
      <p:sp>
        <p:nvSpPr>
          <p:cNvPr id="5" name="Down Arrow 4"/>
          <p:cNvSpPr/>
          <p:nvPr/>
        </p:nvSpPr>
        <p:spPr>
          <a:xfrm>
            <a:off x="1065212" y="1828800"/>
            <a:ext cx="533400" cy="3043238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5612" y="5105400"/>
            <a:ext cx="1828800" cy="533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chemeClr val="tx1"/>
                </a:solidFill>
              </a:rPr>
              <a:t>Susceptibility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31812" y="1295400"/>
            <a:ext cx="1752600" cy="4572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Resistant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2" name="AutoShape 2"/>
          <p:cNvSpPr txBox="1">
            <a:spLocks noChangeArrowheads="1"/>
          </p:cNvSpPr>
          <p:nvPr/>
        </p:nvSpPr>
        <p:spPr bwMode="auto">
          <a:xfrm>
            <a:off x="227012" y="274638"/>
            <a:ext cx="107442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sz="40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Factors affecting Disinfection </a:t>
            </a:r>
          </a:p>
        </p:txBody>
      </p:sp>
    </p:spTree>
    <p:extLst>
      <p:ext uri="{BB962C8B-B14F-4D97-AF65-F5344CB8AC3E}">
        <p14:creationId xmlns:p14="http://schemas.microsoft.com/office/powerpoint/2010/main" val="265141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012" y="1676401"/>
            <a:ext cx="96774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Resistance of micro-organisms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alibri" pitchFamily="34" charset="0"/>
                <a:cs typeface="Calibri" pitchFamily="34" charset="0"/>
              </a:rPr>
              <a:t> Some micro-organisms are more resistant to disinfection than others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>
              <a:lnSpc>
                <a:spcPct val="80000"/>
              </a:lnSpc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Calibri" pitchFamily="34" charset="0"/>
                <a:cs typeface="Calibri" pitchFamily="34" charset="0"/>
              </a:rPr>
              <a:t>The generally accepted order from the most resistant to the least resistant is: bacterial spores, Mycobacterium, hydrophilic viruses, fungi, vegetative bacteria, lipid viruses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>
              <a:lnSpc>
                <a:spcPct val="80000"/>
              </a:lnSpc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Calibri" pitchFamily="34" charset="0"/>
                <a:cs typeface="Calibri" pitchFamily="34" charset="0"/>
              </a:rPr>
              <a:t>For example: a spill with a small concentration of bacterial spores will require longer disinfection time than a large concentration of lipid viruses.</a:t>
            </a:r>
          </a:p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5222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Factors affecting Disinfection </a:t>
            </a:r>
          </a:p>
        </p:txBody>
      </p:sp>
    </p:spTree>
    <p:extLst>
      <p:ext uri="{BB962C8B-B14F-4D97-AF65-F5344CB8AC3E}">
        <p14:creationId xmlns:p14="http://schemas.microsoft.com/office/powerpoint/2010/main" val="402733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227012" y="1447800"/>
            <a:ext cx="11458009" cy="446077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sz="3200" dirty="0" smtClean="0">
                <a:latin typeface="Calibri" panose="020F0502020204030204" pitchFamily="34" charset="0"/>
              </a:rPr>
              <a:t>To describe the decontamination levels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 smtClean="0">
                <a:latin typeface="Calibri" panose="020F0502020204030204" pitchFamily="34" charset="0"/>
              </a:rPr>
              <a:t>To list the properties of an ideal chemical disinfectant.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 smtClean="0">
                <a:latin typeface="Calibri" panose="020F0502020204030204" pitchFamily="34" charset="0"/>
              </a:rPr>
              <a:t>To understand the factors that affect disinfection.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 smtClean="0">
                <a:latin typeface="Calibri" panose="020F0502020204030204" pitchFamily="34" charset="0"/>
              </a:rPr>
              <a:t>To understand the </a:t>
            </a:r>
            <a:r>
              <a:rPr lang="en-GB" sz="3200" dirty="0">
                <a:latin typeface="Calibri" panose="020F0502020204030204" pitchFamily="34" charset="0"/>
              </a:rPr>
              <a:t>J</a:t>
            </a:r>
            <a:r>
              <a:rPr lang="en-GB" sz="3200" dirty="0" smtClean="0">
                <a:latin typeface="Calibri" panose="020F0502020204030204" pitchFamily="34" charset="0"/>
              </a:rPr>
              <a:t>ik preparation procedure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 smtClean="0">
                <a:latin typeface="Calibri" panose="020F0502020204030204" pitchFamily="34" charset="0"/>
              </a:rPr>
              <a:t>To describe how to decontaminate different surfaces.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Calibri" pitchFamily="34" charset="0"/>
                <a:cs typeface="Calibri" pitchFamily="34" charset="0"/>
              </a:rPr>
              <a:t>Learning objectives</a:t>
            </a:r>
            <a:endParaRPr lang="en-GB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84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Factors affecting Disinfection 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9412" y="1371601"/>
            <a:ext cx="9829800" cy="475456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sz="3200" b="1" dirty="0">
                <a:latin typeface="Calibri" pitchFamily="34" charset="0"/>
                <a:cs typeface="Calibri" pitchFamily="34" charset="0"/>
              </a:rPr>
              <a:t>Type and concentration of disinfectant used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alibri" pitchFamily="34" charset="0"/>
                <a:cs typeface="Calibri" pitchFamily="34" charset="0"/>
              </a:rPr>
              <a:t>Resistance of micro-organisms depends on the type of disinfectant used. A particular micro-organism may be more resistant to one type of disinfectant than another. For instance, alcohol (isopropyl or ethyl) is effective against vegetative bacteria and most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lipophilic</a:t>
            </a:r>
            <a:r>
              <a:rPr lang="en-US" dirty="0">
                <a:latin typeface="Calibri" pitchFamily="34" charset="0"/>
                <a:cs typeface="Calibri" pitchFamily="34" charset="0"/>
              </a:rPr>
              <a:t> viruses, but is not effective against bacterial spores or most hydrophilic viruses.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Calibri" pitchFamily="34" charset="0"/>
                <a:cs typeface="Calibri" pitchFamily="34" charset="0"/>
              </a:rPr>
              <a:t>Many disinfectants are broad spectrum; that is, effective against all or most forms of microbial life.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3656012" y="6356351"/>
            <a:ext cx="5257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UGANDA NATIONAL BIORISK MANAGEMENT TRAINING MATERIALS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48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0" y="1219200"/>
          <a:ext cx="12188825" cy="5562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5958"/>
                <a:gridCol w="1697402"/>
                <a:gridCol w="2468949"/>
                <a:gridCol w="1388784"/>
                <a:gridCol w="3857732"/>
              </a:tblGrid>
              <a:tr h="654424">
                <a:tc>
                  <a:txBody>
                    <a:bodyPr/>
                    <a:lstStyle/>
                    <a:p>
                      <a:r>
                        <a:rPr kumimoji="0" lang="en-US" sz="1600" b="1" kern="1200" baseline="0" dirty="0" smtClean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Disinfecting agents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1" kern="1200" baseline="0" dirty="0" smtClean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Spectrum</a:t>
                      </a:r>
                    </a:p>
                    <a:p>
                      <a:r>
                        <a:rPr kumimoji="0" lang="en-US" sz="1600" b="1" kern="1200" baseline="0" dirty="0" smtClean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(level)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1" kern="1200" baseline="0" dirty="0" smtClean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Uses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1" kern="1200" baseline="0" dirty="0" smtClean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Advantages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1" kern="1200" baseline="0" dirty="0" smtClean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Disadvantages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2192319">
                <a:tc>
                  <a:txBody>
                    <a:bodyPr/>
                    <a:lstStyle/>
                    <a:p>
                      <a:r>
                        <a:rPr kumimoji="0" lang="en-US" sz="1600" b="1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Alcohols (60-90%)</a:t>
                      </a:r>
                    </a:p>
                    <a:p>
                      <a:r>
                        <a:rPr kumimoji="0" lang="en-US" sz="1600" b="1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Including ethanol,</a:t>
                      </a:r>
                    </a:p>
                    <a:p>
                      <a:r>
                        <a:rPr kumimoji="0" lang="en-US" sz="1600" b="1" kern="1200" baseline="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isopropanol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Low to</a:t>
                      </a:r>
                    </a:p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intermediate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Semi-critical and</a:t>
                      </a:r>
                    </a:p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on-critical</a:t>
                      </a:r>
                    </a:p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· Thermometers,</a:t>
                      </a:r>
                    </a:p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stethoscopes</a:t>
                      </a:r>
                    </a:p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· Rubber stoppers</a:t>
                      </a:r>
                    </a:p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on multi-dose vials</a:t>
                      </a:r>
                    </a:p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· Spot cleaning on</a:t>
                      </a:r>
                    </a:p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surfaces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Fast acting</a:t>
                      </a:r>
                    </a:p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· No residue</a:t>
                      </a:r>
                    </a:p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· No staining</a:t>
                      </a:r>
                    </a:p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· Low cost</a:t>
                      </a:r>
                    </a:p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· Widely available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Volatile flammable</a:t>
                      </a:r>
                    </a:p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· Irritant to mucous membranes</a:t>
                      </a:r>
                    </a:p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· Inactivated by organic matter</a:t>
                      </a:r>
                    </a:p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· May harden rubber, cause glue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detoriation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or crack acrylic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2715858">
                <a:tc>
                  <a:txBody>
                    <a:bodyPr/>
                    <a:lstStyle/>
                    <a:p>
                      <a:r>
                        <a:rPr kumimoji="0" lang="en-US" sz="1600" b="1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Chlorine &amp; related</a:t>
                      </a:r>
                    </a:p>
                    <a:p>
                      <a:r>
                        <a:rPr kumimoji="0" lang="en-US" sz="1600" b="1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Compounds Sodium hypochlorite (5.25% -6.15%) house bleach at a</a:t>
                      </a:r>
                    </a:p>
                    <a:p>
                      <a:r>
                        <a:rPr kumimoji="0" lang="en-US" sz="1600" b="1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concentration of 100-5000 </a:t>
                      </a:r>
                      <a:r>
                        <a:rPr kumimoji="0" lang="en-US" sz="1600" b="1" kern="1200" baseline="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ppm</a:t>
                      </a:r>
                      <a:r>
                        <a:rPr kumimoji="0" lang="en-US" sz="1600" b="1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free chlorine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Low to high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Tonometers</a:t>
                      </a:r>
                      <a:endParaRPr kumimoji="0" lang="en-US" sz="1600" kern="1200" baseline="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Spot disinfection</a:t>
                      </a:r>
                    </a:p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of surfaces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Dental appliances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Hydrotherapy</a:t>
                      </a:r>
                    </a:p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tanks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Water system in</a:t>
                      </a:r>
                    </a:p>
                    <a:p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haemodialysis</a:t>
                      </a:r>
                      <a:endParaRPr kumimoji="0" lang="en-US" sz="1600" kern="1200" baseline="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(high concentration or chlorine gas.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Low cost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Fast acting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Readily available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Liquid, tablets,</a:t>
                      </a:r>
                    </a:p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powder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Corrosive to metal in high concentrations (&gt;500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ppm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· Inactivated by organic matter</a:t>
                      </a:r>
                    </a:p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·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Discolouration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/ bleaching of fabrics</a:t>
                      </a:r>
                    </a:p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· Releases toxic chlorine gas when mixed with ammonia.</a:t>
                      </a:r>
                    </a:p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· Skin and mucous membrane irritant· Unstable if left uncovered, exposed to light or diluted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0812" y="87536"/>
            <a:ext cx="12038013" cy="736476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Calibri" panose="020F0502020204030204" pitchFamily="34" charset="0"/>
              </a:rPr>
              <a:t>Disinfectants Uses, Advantages, and Disadvantages</a:t>
            </a:r>
            <a:endParaRPr lang="en-US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57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0" y="1249680"/>
          <a:ext cx="12342811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8212"/>
                <a:gridCol w="1295400"/>
                <a:gridCol w="2286000"/>
                <a:gridCol w="2971800"/>
                <a:gridCol w="3581399"/>
              </a:tblGrid>
              <a:tr h="696458">
                <a:tc>
                  <a:txBody>
                    <a:bodyPr/>
                    <a:lstStyle/>
                    <a:p>
                      <a:r>
                        <a:rPr kumimoji="0" lang="en-US" sz="1600" b="1" kern="1200" baseline="0" dirty="0" smtClean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Disinfecting agents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1" kern="1200" baseline="0" dirty="0" smtClean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Spectrum</a:t>
                      </a:r>
                    </a:p>
                    <a:p>
                      <a:r>
                        <a:rPr kumimoji="0" lang="en-US" sz="1600" b="1" kern="1200" baseline="0" dirty="0" smtClean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(level)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1" kern="1200" baseline="0" dirty="0" smtClean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Uses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1" kern="1200" baseline="0" dirty="0" smtClean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Advantages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1" kern="1200" baseline="0" dirty="0" smtClean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Disadvantages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2162686">
                <a:tc>
                  <a:txBody>
                    <a:bodyPr/>
                    <a:lstStyle/>
                    <a:p>
                      <a:r>
                        <a:rPr kumimoji="0" lang="en-US" sz="1600" b="1" kern="1200" baseline="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Aldehydes</a:t>
                      </a:r>
                      <a:endParaRPr kumimoji="0" lang="en-US" sz="1600" b="1" kern="1200" baseline="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600" b="1" kern="1200" baseline="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Glutaraldehyde</a:t>
                      </a:r>
                      <a:r>
                        <a:rPr kumimoji="0" lang="en-US" sz="1600" b="1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kumimoji="0" lang="en-US" sz="1600" b="1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&gt; 2% aqueous solution buffered to pH 7, 5-8, 5</a:t>
                      </a:r>
                    </a:p>
                    <a:p>
                      <a:r>
                        <a:rPr kumimoji="0" lang="en-US" sz="1600" b="1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with sodium bicarbonate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High level to</a:t>
                      </a:r>
                    </a:p>
                    <a:p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sterilant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Endoscopes (20</a:t>
                      </a:r>
                    </a:p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min at 20 C)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Good material</a:t>
                      </a:r>
                    </a:p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compatibility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Allergenic, irritant to skin and respiratory tract.</a:t>
                      </a:r>
                    </a:p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· Direct contact causes skin injury</a:t>
                      </a:r>
                    </a:p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· Relatively slow activity against</a:t>
                      </a:r>
                    </a:p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M. tuberculosis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2749176">
                <a:tc>
                  <a:txBody>
                    <a:bodyPr/>
                    <a:lstStyle/>
                    <a:p>
                      <a:r>
                        <a:rPr kumimoji="0" lang="en-US" sz="1600" b="1" kern="1200" baseline="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Peracetic</a:t>
                      </a:r>
                      <a:r>
                        <a:rPr kumimoji="0" lang="en-US" sz="1600" b="1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acid </a:t>
                      </a:r>
                    </a:p>
                    <a:p>
                      <a:r>
                        <a:rPr kumimoji="0" lang="en-US" sz="1600" b="1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0.2 –0.35% and other </a:t>
                      </a:r>
                      <a:r>
                        <a:rPr kumimoji="0" lang="en-US" sz="1600" b="1" kern="1200" baseline="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stabilised</a:t>
                      </a:r>
                      <a:r>
                        <a:rPr kumimoji="0" lang="en-US" sz="1600" b="1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organic acids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High level to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sterilant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Automated endoscopic systems</a:t>
                      </a:r>
                    </a:p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·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Sterilisation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of heat sensitive items e.g.</a:t>
                      </a:r>
                    </a:p>
                    <a:p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haemodialysers</a:t>
                      </a:r>
                      <a:endParaRPr kumimoji="0" lang="en-US" sz="1600" kern="1200" baseline="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· Suitable for manual instrument</a:t>
                      </a:r>
                    </a:p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processing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Rapid sterilization</a:t>
                      </a:r>
                    </a:p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cycle time at low temperature (20-45 min at 50-550C)</a:t>
                      </a:r>
                    </a:p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· Active in the presence of organic matter</a:t>
                      </a:r>
                    </a:p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·Environmentally friendly by products (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water,oxygen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, acetic acid)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Corrosive to some metals</a:t>
                      </a:r>
                    </a:p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· Unstable when activated</a:t>
                      </a:r>
                    </a:p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· May irritate skin, conjunctivae, mucous membranes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87536"/>
            <a:ext cx="12188825" cy="598264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alibri" panose="020F0502020204030204" pitchFamily="34" charset="0"/>
              </a:rPr>
              <a:t>Disinfectants Uses, Advantages, and Disadvantages cont’d</a:t>
            </a:r>
            <a:endParaRPr lang="en-US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20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0" y="1249680"/>
          <a:ext cx="12342811" cy="6280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8212"/>
                <a:gridCol w="1295400"/>
                <a:gridCol w="2286000"/>
                <a:gridCol w="2971800"/>
                <a:gridCol w="3581399"/>
              </a:tblGrid>
              <a:tr h="696458">
                <a:tc>
                  <a:txBody>
                    <a:bodyPr/>
                    <a:lstStyle/>
                    <a:p>
                      <a:r>
                        <a:rPr kumimoji="0" lang="en-US" sz="1600" b="1" kern="1200" baseline="0" dirty="0" smtClean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Disinfecting agents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1" kern="1200" baseline="0" dirty="0" smtClean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Spectrum</a:t>
                      </a:r>
                    </a:p>
                    <a:p>
                      <a:r>
                        <a:rPr kumimoji="0" lang="en-US" sz="1600" b="1" kern="1200" baseline="0" dirty="0" smtClean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(level)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1" kern="1200" baseline="0" dirty="0" smtClean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Uses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1" kern="1200" baseline="0" dirty="0" smtClean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Advantages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1" kern="1200" baseline="0" dirty="0" smtClean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Disadvantages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2162686">
                <a:tc>
                  <a:txBody>
                    <a:bodyPr/>
                    <a:lstStyle/>
                    <a:p>
                      <a:r>
                        <a:rPr kumimoji="0" lang="en-US" sz="1800" b="1" kern="1200" baseline="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Orthoflphthalal</a:t>
                      </a:r>
                      <a:r>
                        <a:rPr kumimoji="0" lang="en-US" sz="1800" b="1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en-US" sz="1800" b="1" kern="1200" baseline="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dehyde</a:t>
                      </a:r>
                      <a:r>
                        <a:rPr kumimoji="0" lang="en-US" sz="1800" b="1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, 0.55%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High level to</a:t>
                      </a:r>
                    </a:p>
                    <a:p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sterilant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Endoscopes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 Excellent stability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over wide pH range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· No need for activation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· Superior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mycobactericidal</a:t>
                      </a:r>
                      <a:endParaRPr kumimoji="0" lang="en-US" sz="1800" kern="1200" baseline="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activity compared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with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glutaraldehyde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 More expensive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· Stains skin and mucous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membranes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· Stains items not thoroughly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cleaned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· Eye irritation on contact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· Hypersensitivity reactions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· Slow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sporocidal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activity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· Monitoring for continuing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efficacy levels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2749176">
                <a:tc>
                  <a:txBody>
                    <a:bodyPr/>
                    <a:lstStyle/>
                    <a:p>
                      <a:r>
                        <a:rPr kumimoji="0" lang="en-US" sz="1800" b="1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Hydrogen peroxide 7.5%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High level to</a:t>
                      </a:r>
                    </a:p>
                    <a:p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sterilant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 Cold sterilization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for heat-sensitive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items</a:t>
                      </a:r>
                    </a:p>
                    <a:p>
                      <a:r>
                        <a:rPr kumimoji="0" lang="da-DK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· 30 min at 20 C.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 No activation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· No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odour</a:t>
                      </a:r>
                      <a:endParaRPr kumimoji="0" lang="en-US" sz="1800" kern="1200" baseline="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·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Ecofriendly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Material compatibility concerns with metals such as brass, copper zinc etc.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87536"/>
            <a:ext cx="12188825" cy="598264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alibri" panose="020F0502020204030204" pitchFamily="34" charset="0"/>
              </a:rPr>
              <a:t>Disinfectants Uses, Advantages, and Disadvantages cont’d</a:t>
            </a:r>
            <a:endParaRPr lang="en-US" sz="3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51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0" y="1249680"/>
          <a:ext cx="12342811" cy="5157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8212"/>
                <a:gridCol w="1295400"/>
                <a:gridCol w="2286000"/>
                <a:gridCol w="2971800"/>
                <a:gridCol w="3581399"/>
              </a:tblGrid>
              <a:tr h="696458">
                <a:tc>
                  <a:txBody>
                    <a:bodyPr/>
                    <a:lstStyle/>
                    <a:p>
                      <a:r>
                        <a:rPr kumimoji="0" lang="en-US" sz="1600" b="1" kern="1200" baseline="0" dirty="0" smtClean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Disinfecting agents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1" kern="1200" baseline="0" dirty="0" smtClean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Spectrum</a:t>
                      </a:r>
                    </a:p>
                    <a:p>
                      <a:r>
                        <a:rPr kumimoji="0" lang="en-US" sz="1600" b="1" kern="1200" baseline="0" dirty="0" smtClean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(level)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1" kern="1200" baseline="0" dirty="0" smtClean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Uses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1" kern="1200" baseline="0" dirty="0" smtClean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Advantages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1" kern="1200" baseline="0" dirty="0" smtClean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Disadvantages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1711462">
                <a:tc>
                  <a:txBody>
                    <a:bodyPr/>
                    <a:lstStyle/>
                    <a:p>
                      <a:r>
                        <a:rPr kumimoji="0" lang="en-US" sz="1800" b="1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Hydrogen peroxide 7.5%</a:t>
                      </a:r>
                    </a:p>
                    <a:p>
                      <a:r>
                        <a:rPr kumimoji="0" lang="en-US" sz="1800" b="1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plus </a:t>
                      </a:r>
                      <a:r>
                        <a:rPr kumimoji="0" lang="en-US" sz="1800" b="1" kern="1200" baseline="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peracetic</a:t>
                      </a:r>
                      <a:r>
                        <a:rPr kumimoji="0" lang="en-US" sz="1800" b="1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acid</a:t>
                      </a:r>
                    </a:p>
                    <a:p>
                      <a:r>
                        <a:rPr kumimoji="0" lang="en-US" sz="1800" b="1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0.23%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High level to</a:t>
                      </a:r>
                    </a:p>
                    <a:p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sterilant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Haemodialysis</a:t>
                      </a:r>
                      <a:endParaRPr kumimoji="0" lang="en-US" sz="1800" kern="1200" baseline="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disinfection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 Fast acting (high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level disinfection in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 min)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· No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odour</a:t>
                      </a:r>
                      <a:endParaRPr kumimoji="0" lang="en-US" sz="1800" kern="1200" baseline="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· No activation required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 Materials compatibility concerns with metals such as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brass,copper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, zinc etc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· Damage to eye skin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2749176">
                <a:tc>
                  <a:txBody>
                    <a:bodyPr/>
                    <a:lstStyle/>
                    <a:p>
                      <a:r>
                        <a:rPr kumimoji="0" lang="en-US" sz="1800" b="1" kern="1200" baseline="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Glucoprotamin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High level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Manual endoscope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processing 15 min at 20 C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 Good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mycobactericidal</a:t>
                      </a:r>
                      <a:endParaRPr kumimoji="0" lang="en-US" sz="1800" kern="1200" baseline="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activity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· High cleansing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performance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· No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odour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Lack of activity against some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spores and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enteroviruses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87536"/>
            <a:ext cx="12188825" cy="598264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Calibri" panose="020F0502020204030204" pitchFamily="34" charset="0"/>
              </a:rPr>
              <a:t>Disinfectants Uses, Advantages, and Disadvantages cont’d</a:t>
            </a:r>
            <a:endParaRPr lang="en-US" sz="36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54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0" y="1249680"/>
          <a:ext cx="12038012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5812"/>
                <a:gridCol w="1447800"/>
                <a:gridCol w="2286000"/>
                <a:gridCol w="2743200"/>
                <a:gridCol w="3505200"/>
              </a:tblGrid>
              <a:tr h="753611">
                <a:tc>
                  <a:txBody>
                    <a:bodyPr/>
                    <a:lstStyle/>
                    <a:p>
                      <a:r>
                        <a:rPr kumimoji="0" lang="en-US" sz="1600" b="1" kern="1200" baseline="0" dirty="0" smtClean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Disinfecting agents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1" kern="1200" baseline="0" dirty="0" smtClean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Spectrum</a:t>
                      </a:r>
                    </a:p>
                    <a:p>
                      <a:r>
                        <a:rPr kumimoji="0" lang="en-US" sz="1600" b="1" kern="1200" baseline="0" dirty="0" smtClean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(level)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1" kern="1200" baseline="0" dirty="0" smtClean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Uses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1" kern="1200" baseline="0" dirty="0" smtClean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Advantages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1" kern="1200" baseline="0" dirty="0" smtClean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Disadvantages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1879931">
                <a:tc>
                  <a:txBody>
                    <a:bodyPr/>
                    <a:lstStyle/>
                    <a:p>
                      <a:r>
                        <a:rPr kumimoji="0" lang="en-US" sz="1800" b="1" kern="1200" baseline="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Phenolics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Low to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intermediate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Environmental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decontamination and non-critical items.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 be avoided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 Not inactivated by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organic matter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Leaves a residual film on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surfaces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· Harmful to the environment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· No antiviral activity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· Reported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hyperbilirubinaemia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in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infants (avoid in nurseries)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2974778">
                <a:tc>
                  <a:txBody>
                    <a:bodyPr/>
                    <a:lstStyle/>
                    <a:p>
                      <a:r>
                        <a:rPr kumimoji="0" lang="en-US" sz="1800" b="1" kern="1200" baseline="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Iodophores</a:t>
                      </a:r>
                      <a:r>
                        <a:rPr kumimoji="0" lang="en-US" sz="1800" b="1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(30-50 </a:t>
                      </a:r>
                      <a:r>
                        <a:rPr kumimoji="0" lang="en-US" sz="1800" b="1" kern="1200" baseline="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ppm</a:t>
                      </a:r>
                      <a:endParaRPr kumimoji="0" lang="en-US" sz="1800" b="1" kern="1200" baseline="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b="1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free chlorine)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Low level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 Disinfection of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non-critical items,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hydrotherapy tanks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· Main use is as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anantiseptic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(2-3</a:t>
                      </a:r>
                    </a:p>
                    <a:p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ppm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chlorine)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 Relatively nonirritating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and nontoxic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 Inactivated by organic matter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· Adverse reaction with silicone tubing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· May stain fabric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· Not commonly in use as a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disinfectant.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87536"/>
            <a:ext cx="12188825" cy="598264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alibri" panose="020F0502020204030204" pitchFamily="34" charset="0"/>
              </a:rPr>
              <a:t>Disinfectants Uses, Advantages, and Disadvantages cont’d</a:t>
            </a:r>
            <a:endParaRPr lang="en-US" sz="3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72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9029"/>
            <a:ext cx="99822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alibri" panose="020F0502020204030204" pitchFamily="34" charset="0"/>
              </a:rPr>
              <a:t>Materials for Cleaning &amp; Disinfection</a:t>
            </a:r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12" y="1219200"/>
            <a:ext cx="10134600" cy="51816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alibri" panose="020F0502020204030204" pitchFamily="34" charset="0"/>
              </a:rPr>
              <a:t>Appropriate PPE</a:t>
            </a:r>
          </a:p>
          <a:p>
            <a:r>
              <a:rPr lang="en-US" sz="3600" dirty="0" smtClean="0">
                <a:latin typeface="Calibri" panose="020F0502020204030204" pitchFamily="34" charset="0"/>
              </a:rPr>
              <a:t>Soap and water </a:t>
            </a:r>
          </a:p>
          <a:p>
            <a:r>
              <a:rPr lang="en-US" sz="3600" dirty="0" smtClean="0">
                <a:latin typeface="Calibri" panose="020F0502020204030204" pitchFamily="34" charset="0"/>
              </a:rPr>
              <a:t>Absorbent material (cloths, paper towel)</a:t>
            </a:r>
          </a:p>
          <a:p>
            <a:r>
              <a:rPr lang="en-US" sz="3600" dirty="0" smtClean="0">
                <a:latin typeface="Calibri" panose="020F0502020204030204" pitchFamily="34" charset="0"/>
              </a:rPr>
              <a:t>Bucket</a:t>
            </a:r>
            <a:r>
              <a:rPr lang="en-US" sz="3600" dirty="0">
                <a:latin typeface="Calibri" panose="020F0502020204030204" pitchFamily="34" charset="0"/>
              </a:rPr>
              <a:t>, mop, cloths</a:t>
            </a:r>
          </a:p>
          <a:p>
            <a:r>
              <a:rPr lang="en-US" sz="3600" dirty="0" smtClean="0">
                <a:latin typeface="Calibri" panose="020F0502020204030204" pitchFamily="34" charset="0"/>
              </a:rPr>
              <a:t>Chlorine solution (0.5% Solution)</a:t>
            </a:r>
          </a:p>
          <a:p>
            <a:r>
              <a:rPr lang="en-US" sz="3600" dirty="0" smtClean="0">
                <a:latin typeface="Calibri" panose="020F0502020204030204" pitchFamily="34" charset="0"/>
              </a:rPr>
              <a:t>General waste bin</a:t>
            </a:r>
          </a:p>
          <a:p>
            <a:r>
              <a:rPr lang="en-US" sz="3600" dirty="0" smtClean="0">
                <a:latin typeface="Calibri" panose="020F0502020204030204" pitchFamily="34" charset="0"/>
              </a:rPr>
              <a:t>Medical waste bin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72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1371600"/>
            <a:ext cx="10895012" cy="543016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0813" y="87536"/>
            <a:ext cx="10984160" cy="736476"/>
          </a:xfrm>
        </p:spPr>
        <p:txBody>
          <a:bodyPr/>
          <a:lstStyle/>
          <a:p>
            <a:r>
              <a:rPr lang="en-GB" b="1" dirty="0" smtClean="0">
                <a:latin typeface="Calibri" pitchFamily="34" charset="0"/>
                <a:cs typeface="Calibri" pitchFamily="34" charset="0"/>
              </a:rPr>
              <a:t>Preparation of </a:t>
            </a:r>
            <a:r>
              <a:rPr lang="en-GB" b="1" dirty="0" err="1" smtClean="0">
                <a:latin typeface="Calibri" pitchFamily="34" charset="0"/>
                <a:cs typeface="Calibri" pitchFamily="34" charset="0"/>
              </a:rPr>
              <a:t>jik</a:t>
            </a:r>
            <a:endParaRPr lang="en-GB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2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1232334"/>
            <a:ext cx="10706790" cy="539706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Calibri" pitchFamily="34" charset="0"/>
                <a:cs typeface="Calibri" pitchFamily="34" charset="0"/>
              </a:rPr>
              <a:t>Preparation of </a:t>
            </a:r>
            <a:r>
              <a:rPr lang="en-GB" b="1" dirty="0" err="1">
                <a:latin typeface="Calibri" pitchFamily="34" charset="0"/>
                <a:cs typeface="Calibri" pitchFamily="34" charset="0"/>
              </a:rPr>
              <a:t>jik</a:t>
            </a:r>
            <a:endParaRPr lang="en-GB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09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88824" cy="9906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Calibri" panose="020F0502020204030204" pitchFamily="34" charset="0"/>
              </a:rPr>
              <a:t>Clean </a:t>
            </a:r>
            <a:r>
              <a:rPr lang="en-US" b="1" dirty="0">
                <a:latin typeface="Calibri" panose="020F0502020204030204" pitchFamily="34" charset="0"/>
              </a:rPr>
              <a:t>G</a:t>
            </a:r>
            <a:r>
              <a:rPr lang="en-US" b="1" dirty="0" smtClean="0">
                <a:latin typeface="Calibri" panose="020F0502020204030204" pitchFamily="34" charset="0"/>
              </a:rPr>
              <a:t>eneral Nursing Care Surfaces(Floors, walls, tables etc)</a:t>
            </a:r>
            <a:endParaRPr lang="en-US" sz="3600" b="1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10590212" cy="51816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alibri" panose="020F0502020204030204" pitchFamily="34" charset="0"/>
              </a:rPr>
              <a:t>Use disposable towels or a mop soaked with </a:t>
            </a:r>
            <a:r>
              <a:rPr lang="en-US" sz="3600" dirty="0" smtClean="0">
                <a:solidFill>
                  <a:srgbClr val="7030A0"/>
                </a:solidFill>
                <a:latin typeface="Calibri" panose="020F0502020204030204" pitchFamily="34" charset="0"/>
              </a:rPr>
              <a:t>soapy water</a:t>
            </a:r>
            <a:r>
              <a:rPr lang="en-US" sz="3600" dirty="0" smtClean="0">
                <a:solidFill>
                  <a:srgbClr val="FFFF00"/>
                </a:solidFill>
                <a:latin typeface="Calibri" panose="020F0502020204030204" pitchFamily="34" charset="0"/>
              </a:rPr>
              <a:t> </a:t>
            </a:r>
            <a:r>
              <a:rPr lang="en-US" sz="3600" dirty="0" smtClean="0">
                <a:latin typeface="Calibri" panose="020F0502020204030204" pitchFamily="34" charset="0"/>
              </a:rPr>
              <a:t>to wipe surfaces </a:t>
            </a:r>
          </a:p>
          <a:p>
            <a:r>
              <a:rPr lang="en-US" sz="3600" dirty="0" smtClean="0">
                <a:latin typeface="Calibri" panose="020F0502020204030204" pitchFamily="34" charset="0"/>
              </a:rPr>
              <a:t>Ensure all visible dirt/debris is removed</a:t>
            </a:r>
          </a:p>
          <a:p>
            <a:r>
              <a:rPr lang="en-US" sz="3600" dirty="0" smtClean="0">
                <a:latin typeface="Calibri" panose="020F0502020204030204" pitchFamily="34" charset="0"/>
              </a:rPr>
              <a:t>Pay particular attention to high-touch surfaces </a:t>
            </a:r>
          </a:p>
          <a:p>
            <a:pPr marL="363538" indent="0">
              <a:buNone/>
            </a:pPr>
            <a:r>
              <a:rPr lang="en-US" sz="3600" dirty="0" smtClean="0">
                <a:latin typeface="Calibri" panose="020F0502020204030204" pitchFamily="34" charset="0"/>
              </a:rPr>
              <a:t>e.g. light switches, beds, mobile equipment.</a:t>
            </a:r>
          </a:p>
          <a:p>
            <a:r>
              <a:rPr lang="en-US" sz="3600" dirty="0" smtClean="0">
                <a:latin typeface="Calibri" panose="020F0502020204030204" pitchFamily="34" charset="0"/>
              </a:rPr>
              <a:t>Dry surface to ensure non-slip (or place signage)</a:t>
            </a:r>
          </a:p>
          <a:p>
            <a:r>
              <a:rPr lang="en-US" sz="3600" dirty="0" smtClean="0">
                <a:latin typeface="Calibri" panose="020F0502020204030204" pitchFamily="34" charset="0"/>
              </a:rPr>
              <a:t>Dispose these towels into general waste bin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061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295400"/>
            <a:ext cx="10210800" cy="3124200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Decontamination renders an item safe  for handling and reuse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3212" y="0"/>
            <a:ext cx="99060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Calibri" panose="020F0502020204030204" pitchFamily="34" charset="0"/>
              </a:rPr>
              <a:t>What is Decontamination?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513012" y="3200400"/>
            <a:ext cx="7086600" cy="1295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b="1" i="1" dirty="0"/>
              <a:t>Cleaning</a:t>
            </a:r>
            <a:r>
              <a:rPr lang="en-US" b="1" dirty="0"/>
              <a:t>, </a:t>
            </a:r>
            <a:r>
              <a:rPr lang="en-US" b="1" i="1" dirty="0"/>
              <a:t>Disinfection</a:t>
            </a:r>
            <a:r>
              <a:rPr lang="en-US" b="1" dirty="0"/>
              <a:t> and </a:t>
            </a:r>
            <a:r>
              <a:rPr lang="en-US" b="1" i="1" dirty="0"/>
              <a:t>Sterilization</a:t>
            </a:r>
            <a:r>
              <a:rPr lang="en-US" b="1" dirty="0"/>
              <a:t>, are ALL examples of Decontamination</a:t>
            </a:r>
          </a:p>
        </p:txBody>
      </p:sp>
    </p:spTree>
    <p:extLst>
      <p:ext uri="{BB962C8B-B14F-4D97-AF65-F5344CB8AC3E}">
        <p14:creationId xmlns:p14="http://schemas.microsoft.com/office/powerpoint/2010/main" val="14190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209212" cy="1143000"/>
          </a:xfrm>
        </p:spPr>
        <p:txBody>
          <a:bodyPr>
            <a:normAutofit/>
          </a:bodyPr>
          <a:lstStyle/>
          <a:p>
            <a:pPr lvl="0"/>
            <a:r>
              <a:rPr lang="en-US" sz="3600" b="1" dirty="0">
                <a:latin typeface="Calibri" panose="020F0502020204030204" pitchFamily="34" charset="0"/>
              </a:rPr>
              <a:t>Disinfection of Isolation Unit Surfaces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13" y="1055912"/>
            <a:ext cx="8991600" cy="5725887"/>
          </a:xfrm>
        </p:spPr>
        <p:txBody>
          <a:bodyPr>
            <a:normAutofit/>
          </a:bodyPr>
          <a:lstStyle/>
          <a:p>
            <a:pPr marL="261938" indent="-261938"/>
            <a:r>
              <a:rPr lang="en-US" sz="3200" dirty="0" smtClean="0">
                <a:latin typeface="Calibri" panose="020F0502020204030204" pitchFamily="34" charset="0"/>
              </a:rPr>
              <a:t>Wear appropriate PPE</a:t>
            </a:r>
          </a:p>
          <a:p>
            <a:pPr marL="261938" indent="-261938"/>
            <a:r>
              <a:rPr lang="en-US" sz="3200" dirty="0" smtClean="0">
                <a:latin typeface="Calibri" panose="020F0502020204030204" pitchFamily="34" charset="0"/>
              </a:rPr>
              <a:t>Clean as for General Wards</a:t>
            </a:r>
          </a:p>
          <a:p>
            <a:pPr marL="261938" indent="-261938"/>
            <a:r>
              <a:rPr lang="en-US" sz="3200" dirty="0" smtClean="0">
                <a:latin typeface="Calibri" panose="020F0502020204030204" pitchFamily="34" charset="0"/>
              </a:rPr>
              <a:t>Disinfect by wiping all surfaces with disposable towels or mop soaked with </a:t>
            </a:r>
            <a:r>
              <a:rPr lang="en-US" sz="3200" u="sng" dirty="0" smtClean="0">
                <a:latin typeface="Calibri" panose="020F0502020204030204" pitchFamily="34" charset="0"/>
              </a:rPr>
              <a:t>strong</a:t>
            </a:r>
            <a:r>
              <a:rPr lang="en-US" sz="3200" dirty="0" smtClean="0">
                <a:latin typeface="Calibri" panose="020F0502020204030204" pitchFamily="34" charset="0"/>
              </a:rPr>
              <a:t> (0.5%) chlorine</a:t>
            </a:r>
          </a:p>
          <a:p>
            <a:pPr marL="261938" indent="-261938"/>
            <a:r>
              <a:rPr lang="en-US" sz="3200" dirty="0" smtClean="0">
                <a:latin typeface="Calibri" panose="020F0502020204030204" pitchFamily="34" charset="0"/>
              </a:rPr>
              <a:t>Allow Chlorine to act for 10 </a:t>
            </a:r>
            <a:r>
              <a:rPr lang="en-US" sz="3200" dirty="0" err="1" smtClean="0">
                <a:latin typeface="Calibri" panose="020F0502020204030204" pitchFamily="34" charset="0"/>
              </a:rPr>
              <a:t>mins</a:t>
            </a:r>
            <a:r>
              <a:rPr lang="en-US" sz="3200" dirty="0" smtClean="0">
                <a:latin typeface="Calibri" panose="020F0502020204030204" pitchFamily="34" charset="0"/>
              </a:rPr>
              <a:t>.</a:t>
            </a:r>
          </a:p>
          <a:p>
            <a:pPr marL="261938" indent="-261938"/>
            <a:r>
              <a:rPr lang="en-US" sz="3200" dirty="0" smtClean="0">
                <a:latin typeface="Calibri" panose="020F0502020204030204" pitchFamily="34" charset="0"/>
              </a:rPr>
              <a:t>Wipe surface with water-dampened cloth </a:t>
            </a:r>
          </a:p>
          <a:p>
            <a:pPr marL="261938" indent="-261938">
              <a:spcAft>
                <a:spcPts val="600"/>
              </a:spcAft>
            </a:pPr>
            <a:r>
              <a:rPr lang="en-US" sz="3200" dirty="0" smtClean="0">
                <a:latin typeface="Calibri" panose="020F0502020204030204" pitchFamily="34" charset="0"/>
              </a:rPr>
              <a:t>Dispose of towels in medical waste bin</a:t>
            </a:r>
          </a:p>
          <a:p>
            <a:pPr marL="261938" indent="-261938">
              <a:spcBef>
                <a:spcPts val="0"/>
              </a:spcBef>
            </a:pPr>
            <a:r>
              <a:rPr lang="en-US" sz="3200" dirty="0" smtClean="0">
                <a:latin typeface="Calibri" panose="020F0502020204030204" pitchFamily="34" charset="0"/>
              </a:rPr>
              <a:t>Wash mops, disinfect in 0.5% chlorine</a:t>
            </a:r>
          </a:p>
          <a:p>
            <a:pPr marL="363538" indent="0">
              <a:spcBef>
                <a:spcPts val="0"/>
              </a:spcBef>
              <a:buNone/>
            </a:pPr>
            <a:r>
              <a:rPr lang="en-US" sz="3200" dirty="0" smtClean="0">
                <a:latin typeface="Calibri" panose="020F0502020204030204" pitchFamily="34" charset="0"/>
              </a:rPr>
              <a:t>for 10 </a:t>
            </a:r>
            <a:r>
              <a:rPr lang="en-US" sz="3200" dirty="0" err="1" smtClean="0">
                <a:latin typeface="Calibri" panose="020F0502020204030204" pitchFamily="34" charset="0"/>
              </a:rPr>
              <a:t>mins</a:t>
            </a:r>
            <a:r>
              <a:rPr lang="en-US" sz="3200" dirty="0" smtClean="0">
                <a:latin typeface="Calibri" panose="020F0502020204030204" pitchFamily="34" charset="0"/>
              </a:rPr>
              <a:t>, air dry (preferably in sun).</a:t>
            </a:r>
          </a:p>
          <a:p>
            <a:pPr marL="0" indent="0">
              <a:buNone/>
            </a:pPr>
            <a:endParaRPr lang="en-US" dirty="0"/>
          </a:p>
          <a:p>
            <a:pPr marL="914400" lvl="1" indent="-514350">
              <a:buFont typeface="+mj-lt"/>
              <a:buAutoNum type="alphaLcParenR"/>
            </a:pPr>
            <a:endParaRPr lang="en-US" dirty="0"/>
          </a:p>
        </p:txBody>
      </p:sp>
      <p:pic>
        <p:nvPicPr>
          <p:cNvPr id="8" name="Picture 2" descr="C:\Users\IGF8\AppData\Local\Microsoft\Windows\Temporary Internet Files\Content.Outlook\SMMUXD46\Medical Waste Bi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614" y="3048000"/>
            <a:ext cx="1828800" cy="18288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836917" y="949991"/>
            <a:ext cx="1752600" cy="183381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5750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12" y="14514"/>
            <a:ext cx="10515600" cy="1143000"/>
          </a:xfrm>
        </p:spPr>
        <p:txBody>
          <a:bodyPr>
            <a:noAutofit/>
          </a:bodyPr>
          <a:lstStyle/>
          <a:p>
            <a:pPr lvl="0"/>
            <a:r>
              <a:rPr lang="en-US" sz="3730" b="1" dirty="0">
                <a:latin typeface="Calibri" panose="020F0502020204030204" pitchFamily="34" charset="0"/>
              </a:rPr>
              <a:t>Disinfection of Spills in Isolation Unit Surfaces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12" y="1295400"/>
            <a:ext cx="8686802" cy="487680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600" dirty="0" smtClean="0">
                <a:latin typeface="Calibri" panose="020F0502020204030204" pitchFamily="34" charset="0"/>
              </a:rPr>
              <a:t>Wear appropriate PPE</a:t>
            </a:r>
          </a:p>
          <a:p>
            <a:pPr marL="457200" indent="-457200"/>
            <a:r>
              <a:rPr lang="en-US" sz="3600" dirty="0" smtClean="0">
                <a:latin typeface="Calibri" panose="020F0502020204030204" pitchFamily="34" charset="0"/>
              </a:rPr>
              <a:t>Using absorbent material, (cloth, paper etc), wipe up all visible excreta.</a:t>
            </a:r>
          </a:p>
          <a:p>
            <a:pPr marL="457200" indent="-457200"/>
            <a:r>
              <a:rPr lang="en-US" sz="3600" dirty="0">
                <a:latin typeface="Calibri" panose="020F0502020204030204" pitchFamily="34" charset="0"/>
              </a:rPr>
              <a:t>D</a:t>
            </a:r>
            <a:r>
              <a:rPr lang="en-US" sz="3600" dirty="0" smtClean="0">
                <a:latin typeface="Calibri" panose="020F0502020204030204" pitchFamily="34" charset="0"/>
              </a:rPr>
              <a:t>ispose of materials into medical waste bin</a:t>
            </a:r>
          </a:p>
          <a:p>
            <a:pPr marL="457200" indent="-457200"/>
            <a:r>
              <a:rPr lang="en-US" sz="3600" dirty="0" smtClean="0">
                <a:latin typeface="Calibri" panose="020F0502020204030204" pitchFamily="34" charset="0"/>
              </a:rPr>
              <a:t>Clean and disinfect surface as per Isolation Unit procedure</a:t>
            </a:r>
            <a:endParaRPr lang="en-US" sz="3600" dirty="0">
              <a:latin typeface="Calibri" panose="020F0502020204030204" pitchFamily="34" charset="0"/>
            </a:endParaRPr>
          </a:p>
          <a:p>
            <a:pPr marL="914400" lvl="1" indent="-514350">
              <a:buFont typeface="+mj-lt"/>
              <a:buAutoNum type="alphaLcParenR"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841937" y="4150390"/>
            <a:ext cx="1752600" cy="183381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4352" r="33873" b="-1"/>
          <a:stretch/>
        </p:blipFill>
        <p:spPr>
          <a:xfrm>
            <a:off x="8532812" y="990600"/>
            <a:ext cx="2133602" cy="16002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2055812" y="5897563"/>
            <a:ext cx="861060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dirty="0"/>
              <a:t>WHO Practical Guidelines for Infection Control in Health Care Facilities 2004</a:t>
            </a:r>
          </a:p>
          <a:p>
            <a:pPr algn="r">
              <a:defRPr/>
            </a:pPr>
            <a:r>
              <a:rPr lang="en-US" sz="1200" dirty="0">
                <a:hlinkClick r:id="rId5"/>
              </a:rPr>
              <a:t>http://www.wpro.who.int/publications/docs/practical_guidelines_infection_control.pdf</a:t>
            </a:r>
            <a:r>
              <a:rPr lang="en-US" sz="1200" dirty="0"/>
              <a:t>. </a:t>
            </a:r>
          </a:p>
          <a:p>
            <a:pPr>
              <a:defRPr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3130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9029"/>
            <a:ext cx="9944100" cy="809174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Calibri" panose="020F0502020204030204" pitchFamily="34" charset="0"/>
              </a:rPr>
              <a:t>Important Points to Remember for Spills</a:t>
            </a:r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12" y="990601"/>
            <a:ext cx="10210800" cy="4724399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sz="3600" dirty="0" smtClean="0">
                <a:latin typeface="Calibri" panose="020F0502020204030204" pitchFamily="34" charset="0"/>
              </a:rPr>
              <a:t>Do </a:t>
            </a:r>
            <a:r>
              <a:rPr lang="en-US" sz="3600" dirty="0">
                <a:latin typeface="Calibri" panose="020F0502020204030204" pitchFamily="34" charset="0"/>
              </a:rPr>
              <a:t>not pour </a:t>
            </a:r>
            <a:r>
              <a:rPr lang="en-US" sz="3600" dirty="0" smtClean="0">
                <a:latin typeface="Calibri" panose="020F0502020204030204" pitchFamily="34" charset="0"/>
              </a:rPr>
              <a:t>solutions </a:t>
            </a:r>
            <a:r>
              <a:rPr lang="en-US" sz="3600" dirty="0">
                <a:latin typeface="Calibri" panose="020F0502020204030204" pitchFamily="34" charset="0"/>
              </a:rPr>
              <a:t>directly on spilled body </a:t>
            </a:r>
            <a:r>
              <a:rPr lang="en-US" sz="3600" dirty="0" smtClean="0">
                <a:latin typeface="Calibri" panose="020F0502020204030204" pitchFamily="34" charset="0"/>
              </a:rPr>
              <a:t>fluids (can </a:t>
            </a:r>
            <a:r>
              <a:rPr lang="en-US" sz="3600" dirty="0">
                <a:latin typeface="Calibri" panose="020F0502020204030204" pitchFamily="34" charset="0"/>
              </a:rPr>
              <a:t>create splashes or </a:t>
            </a:r>
            <a:r>
              <a:rPr lang="en-US" sz="3600" dirty="0" smtClean="0">
                <a:latin typeface="Calibri" panose="020F0502020204030204" pitchFamily="34" charset="0"/>
              </a:rPr>
              <a:t>spread </a:t>
            </a:r>
            <a:r>
              <a:rPr lang="en-US" sz="3600" dirty="0">
                <a:latin typeface="Calibri" panose="020F0502020204030204" pitchFamily="34" charset="0"/>
              </a:rPr>
              <a:t>the </a:t>
            </a:r>
            <a:r>
              <a:rPr lang="en-US" sz="3600" dirty="0" smtClean="0">
                <a:latin typeface="Calibri" panose="020F0502020204030204" pitchFamily="34" charset="0"/>
              </a:rPr>
              <a:t>spill)</a:t>
            </a:r>
          </a:p>
          <a:p>
            <a:pPr marL="0" indent="0">
              <a:spcAft>
                <a:spcPts val="600"/>
              </a:spcAft>
              <a:buNone/>
            </a:pPr>
            <a:endParaRPr lang="en-US" sz="3600" dirty="0">
              <a:latin typeface="Calibri" panose="020F0502020204030204" pitchFamily="34" charset="0"/>
            </a:endParaRPr>
          </a:p>
          <a:p>
            <a:r>
              <a:rPr lang="en-US" sz="3600" dirty="0" smtClean="0">
                <a:latin typeface="Calibri" panose="020F0502020204030204" pitchFamily="34" charset="0"/>
              </a:rPr>
              <a:t>Instead, pour solutions (such as </a:t>
            </a:r>
            <a:r>
              <a:rPr lang="en-US" sz="3600" u="sng" dirty="0" smtClean="0">
                <a:latin typeface="Calibri" panose="020F0502020204030204" pitchFamily="34" charset="0"/>
              </a:rPr>
              <a:t>strong</a:t>
            </a:r>
            <a:r>
              <a:rPr lang="en-US" sz="3600" dirty="0" smtClean="0">
                <a:latin typeface="Calibri" panose="020F0502020204030204" pitchFamily="34" charset="0"/>
              </a:rPr>
              <a:t> 0.5% chlorine solution) onto towels and then use these moist towels for disinfecting</a:t>
            </a:r>
          </a:p>
        </p:txBody>
      </p:sp>
    </p:spTree>
    <p:extLst>
      <p:ext uri="{BB962C8B-B14F-4D97-AF65-F5344CB8AC3E}">
        <p14:creationId xmlns:p14="http://schemas.microsoft.com/office/powerpoint/2010/main" val="428856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172188"/>
              </p:ext>
            </p:extLst>
          </p:nvPr>
        </p:nvGraphicFramePr>
        <p:xfrm>
          <a:off x="303212" y="1371600"/>
          <a:ext cx="10972800" cy="4800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8655"/>
                <a:gridCol w="7574145"/>
              </a:tblGrid>
              <a:tr h="525321"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 smtClean="0">
                          <a:latin typeface="Calibri" pitchFamily="34" charset="0"/>
                          <a:cs typeface="Calibri" pitchFamily="34" charset="0"/>
                        </a:rPr>
                        <a:t>Item</a:t>
                      </a:r>
                      <a:endParaRPr lang="en-US" sz="2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 smtClean="0">
                          <a:latin typeface="Calibri" pitchFamily="34" charset="0"/>
                          <a:cs typeface="Calibri" pitchFamily="34" charset="0"/>
                        </a:rPr>
                        <a:t>Frequency</a:t>
                      </a:r>
                      <a:endParaRPr lang="en-US" sz="2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07045">
                <a:tc>
                  <a:txBody>
                    <a:bodyPr/>
                    <a:lstStyle/>
                    <a:p>
                      <a:pPr algn="l"/>
                      <a:r>
                        <a:rPr lang="en-US" sz="2500" b="1" u="none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Surfaces in screening</a:t>
                      </a:r>
                      <a:r>
                        <a:rPr lang="en-US" sz="2500" b="1" u="none" baseline="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 area</a:t>
                      </a:r>
                      <a:endParaRPr lang="en-US" sz="2500" u="none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At least twice daily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After a suspect Ebola patient is screened</a:t>
                      </a:r>
                      <a:endParaRPr lang="en-US" sz="2400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5235">
                <a:tc>
                  <a:txBody>
                    <a:bodyPr/>
                    <a:lstStyle/>
                    <a:p>
                      <a:pPr algn="l"/>
                      <a:r>
                        <a:rPr lang="en-US" sz="2500" b="1" u="none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Surfaces</a:t>
                      </a:r>
                      <a:r>
                        <a:rPr lang="en-US" sz="2500" b="1" u="none" baseline="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 in general nursing care area</a:t>
                      </a:r>
                      <a:endParaRPr lang="en-US" sz="2500" b="1" u="none" dirty="0" smtClean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At least once daily</a:t>
                      </a:r>
                      <a:endParaRPr lang="en-US" sz="2400" baseline="0" dirty="0" smtClean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When visibly soiled</a:t>
                      </a:r>
                      <a:endParaRPr lang="en-US" sz="2400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4333">
                <a:tc>
                  <a:txBody>
                    <a:bodyPr/>
                    <a:lstStyle/>
                    <a:p>
                      <a:pPr algn="l"/>
                      <a:r>
                        <a:rPr lang="en-US" sz="2500" b="1" u="none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Linens</a:t>
                      </a:r>
                      <a:r>
                        <a:rPr lang="en-US" sz="2500" b="1" u="none" baseline="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 and mattresses</a:t>
                      </a:r>
                      <a:endParaRPr lang="en-US" sz="2500" b="1" u="none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After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 every patient 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When visibly soiled</a:t>
                      </a:r>
                      <a:endParaRPr lang="en-US" sz="2400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4333">
                <a:tc>
                  <a:txBody>
                    <a:bodyPr/>
                    <a:lstStyle/>
                    <a:p>
                      <a:pPr algn="l"/>
                      <a:r>
                        <a:rPr lang="en-US" sz="2500" b="1" u="none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Latrines/toilets</a:t>
                      </a:r>
                      <a:endParaRPr lang="en-US" sz="2500" b="1" u="none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At least twice daily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When visibly soiled</a:t>
                      </a:r>
                      <a:endParaRPr lang="en-US" sz="2400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4333">
                <a:tc>
                  <a:txBody>
                    <a:bodyPr/>
                    <a:lstStyle/>
                    <a:p>
                      <a:pPr algn="l"/>
                      <a:r>
                        <a:rPr lang="en-US" sz="2500" b="1" u="none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Isolation area</a:t>
                      </a:r>
                      <a:endParaRPr lang="en-US" sz="2500" b="1" u="none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At least twice daily while occupied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After any spill, and after a patient leaves</a:t>
                      </a:r>
                      <a:endParaRPr lang="en-US" sz="2400" dirty="0" smtClean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7012" y="29029"/>
            <a:ext cx="10297887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Recommended Cleaning &amp; Disinfection Frequencies</a:t>
            </a:r>
          </a:p>
        </p:txBody>
      </p:sp>
    </p:spTree>
    <p:extLst>
      <p:ext uri="{BB962C8B-B14F-4D97-AF65-F5344CB8AC3E}">
        <p14:creationId xmlns:p14="http://schemas.microsoft.com/office/powerpoint/2010/main" val="421800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60412" y="14514"/>
            <a:ext cx="8991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Decontaminating medical devices</a:t>
            </a:r>
            <a:endParaRPr lang="en-US" sz="40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912812" y="2133600"/>
            <a:ext cx="91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utoShape 4"/>
          <p:cNvSpPr>
            <a:spLocks noChangeAspect="1" noChangeArrowheads="1" noTextEdit="1"/>
          </p:cNvSpPr>
          <p:nvPr/>
        </p:nvSpPr>
        <p:spPr bwMode="auto">
          <a:xfrm>
            <a:off x="1690688" y="1084264"/>
            <a:ext cx="8990013" cy="485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043" name="Group 1042"/>
          <p:cNvGrpSpPr/>
          <p:nvPr/>
        </p:nvGrpSpPr>
        <p:grpSpPr>
          <a:xfrm>
            <a:off x="760412" y="1198564"/>
            <a:ext cx="9276523" cy="979805"/>
            <a:chOff x="-762000" y="1198563"/>
            <a:chExt cx="9276523" cy="979805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-762000" y="1371599"/>
              <a:ext cx="1665999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3200" dirty="0">
                  <a:solidFill>
                    <a:srgbClr val="FFFFFF"/>
                  </a:solidFill>
                  <a:latin typeface="Calibri" pitchFamily="34" charset="0"/>
                </a:rPr>
                <a:t>Level</a:t>
              </a:r>
              <a:endParaRPr lang="en-US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905000" y="1295399"/>
              <a:ext cx="2124812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3200" dirty="0">
                  <a:solidFill>
                    <a:srgbClr val="FFFFFF"/>
                  </a:solidFill>
                  <a:latin typeface="Calibri" pitchFamily="34" charset="0"/>
                </a:rPr>
                <a:t>Contact with</a:t>
              </a:r>
              <a:endParaRPr lang="en-US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4303713" y="1198563"/>
              <a:ext cx="2883866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3200" dirty="0">
                  <a:solidFill>
                    <a:srgbClr val="FFFFFF"/>
                  </a:solidFill>
                  <a:latin typeface="Calibri" pitchFamily="34" charset="0"/>
                </a:rPr>
                <a:t>Decontamination</a:t>
              </a:r>
              <a:endParaRPr lang="en-US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5103813" y="1685925"/>
              <a:ext cx="1261371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3200">
                  <a:solidFill>
                    <a:srgbClr val="FFFFFF"/>
                  </a:solidFill>
                  <a:latin typeface="Calibri" pitchFamily="34" charset="0"/>
                </a:rPr>
                <a:t>Process</a:t>
              </a:r>
              <a:endParaRPr lang="en-US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7904163" y="1198563"/>
              <a:ext cx="61036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3200" dirty="0">
                  <a:solidFill>
                    <a:srgbClr val="FFFFFF"/>
                  </a:solidFill>
                  <a:latin typeface="Calibri" pitchFamily="34" charset="0"/>
                </a:rPr>
                <a:t>e.g.</a:t>
              </a:r>
              <a:endParaRPr lang="en-US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048" name="Group 1047"/>
          <p:cNvGrpSpPr/>
          <p:nvPr/>
        </p:nvGrpSpPr>
        <p:grpSpPr>
          <a:xfrm>
            <a:off x="3313113" y="2265363"/>
            <a:ext cx="7203689" cy="902860"/>
            <a:chOff x="1790700" y="2265363"/>
            <a:chExt cx="7203689" cy="902860"/>
          </a:xfrm>
        </p:grpSpPr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1790700" y="2265363"/>
              <a:ext cx="2183098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3200" b="1" dirty="0">
                  <a:solidFill>
                    <a:srgbClr val="FFFFFF"/>
                  </a:solidFill>
                  <a:latin typeface="Calibri" pitchFamily="34" charset="0"/>
                </a:rPr>
                <a:t>Sterile tissue</a:t>
              </a:r>
              <a:endParaRPr lang="en-US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2039938" y="2752725"/>
              <a:ext cx="1677254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2700" dirty="0">
                  <a:solidFill>
                    <a:srgbClr val="FFFFFF"/>
                  </a:solidFill>
                  <a:latin typeface="Calibri" pitchFamily="34" charset="0"/>
                </a:rPr>
                <a:t>e.g. Implant</a:t>
              </a:r>
              <a:endParaRPr lang="en-US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4724400" y="2470150"/>
              <a:ext cx="2028248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3200" b="1" dirty="0">
                  <a:solidFill>
                    <a:srgbClr val="FFFFFF"/>
                  </a:solidFill>
                  <a:latin typeface="Calibri" pitchFamily="34" charset="0"/>
                </a:rPr>
                <a:t>Sterilization</a:t>
              </a:r>
              <a:endParaRPr lang="en-US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7346950" y="2470150"/>
              <a:ext cx="1647439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3200" dirty="0">
                  <a:solidFill>
                    <a:srgbClr val="FFFFFF"/>
                  </a:solidFill>
                  <a:latin typeface="Calibri" pitchFamily="34" charset="0"/>
                </a:rPr>
                <a:t>Autoclave</a:t>
              </a:r>
              <a:endParaRPr lang="en-US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051" name="Group 1050"/>
          <p:cNvGrpSpPr/>
          <p:nvPr/>
        </p:nvGrpSpPr>
        <p:grpSpPr>
          <a:xfrm>
            <a:off x="3157538" y="3255964"/>
            <a:ext cx="6845149" cy="1375449"/>
            <a:chOff x="1635125" y="3255963"/>
            <a:chExt cx="6845149" cy="1375449"/>
          </a:xfrm>
        </p:grpSpPr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>
              <a:off x="2316163" y="3727450"/>
              <a:ext cx="121828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3100" b="1">
                  <a:solidFill>
                    <a:srgbClr val="FFFFFF"/>
                  </a:solidFill>
                  <a:latin typeface="Calibri" pitchFamily="34" charset="0"/>
                </a:rPr>
                <a:t>-</a:t>
              </a:r>
              <a:endParaRPr lang="en-US" altLang="en-US">
                <a:solidFill>
                  <a:prstClr val="white"/>
                </a:solidFill>
              </a:endParaRPr>
            </a:p>
          </p:txBody>
        </p:sp>
        <p:grpSp>
          <p:nvGrpSpPr>
            <p:cNvPr id="1049" name="Group 1048"/>
            <p:cNvGrpSpPr/>
            <p:nvPr/>
          </p:nvGrpSpPr>
          <p:grpSpPr>
            <a:xfrm>
              <a:off x="1635125" y="3255963"/>
              <a:ext cx="6845149" cy="1375449"/>
              <a:chOff x="1635125" y="3255963"/>
              <a:chExt cx="6845149" cy="1375449"/>
            </a:xfrm>
          </p:grpSpPr>
          <p:sp>
            <p:nvSpPr>
              <p:cNvPr id="1025" name="Rectangle 29"/>
              <p:cNvSpPr>
                <a:spLocks noChangeArrowheads="1"/>
              </p:cNvSpPr>
              <p:nvPr/>
            </p:nvSpPr>
            <p:spPr bwMode="auto">
              <a:xfrm>
                <a:off x="5653088" y="3452813"/>
                <a:ext cx="125034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r>
                  <a:rPr lang="en-US" altLang="en-US" sz="3200" b="1" dirty="0">
                    <a:solidFill>
                      <a:srgbClr val="FFFFFF"/>
                    </a:solidFill>
                    <a:latin typeface="Calibri" pitchFamily="34" charset="0"/>
                  </a:rPr>
                  <a:t>-</a:t>
                </a:r>
                <a:endParaRPr lang="en-US" alt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046" name="Group 1045"/>
              <p:cNvGrpSpPr/>
              <p:nvPr/>
            </p:nvGrpSpPr>
            <p:grpSpPr>
              <a:xfrm>
                <a:off x="1635125" y="3255963"/>
                <a:ext cx="6845149" cy="1375449"/>
                <a:chOff x="1635125" y="3255963"/>
                <a:chExt cx="6845149" cy="1375449"/>
              </a:xfrm>
            </p:grpSpPr>
            <p:sp>
              <p:nvSpPr>
                <p:cNvPr id="26" name="Rectangle 22"/>
                <p:cNvSpPr>
                  <a:spLocks noChangeArrowheads="1"/>
                </p:cNvSpPr>
                <p:nvPr/>
              </p:nvSpPr>
              <p:spPr bwMode="auto">
                <a:xfrm>
                  <a:off x="1654175" y="3255963"/>
                  <a:ext cx="1400704" cy="477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r>
                    <a:rPr lang="en-US" altLang="en-US" sz="3100" b="1" dirty="0">
                      <a:solidFill>
                        <a:srgbClr val="FFFFFF"/>
                      </a:solidFill>
                      <a:latin typeface="Calibri" pitchFamily="34" charset="0"/>
                    </a:rPr>
                    <a:t>Mucous </a:t>
                  </a:r>
                  <a:endParaRPr lang="en-US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Rectangle 23"/>
                <p:cNvSpPr>
                  <a:spLocks noChangeArrowheads="1"/>
                </p:cNvSpPr>
                <p:nvPr/>
              </p:nvSpPr>
              <p:spPr bwMode="auto">
                <a:xfrm>
                  <a:off x="3041650" y="3255963"/>
                  <a:ext cx="1061188" cy="477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r>
                    <a:rPr lang="en-US" altLang="en-US" sz="3100" b="1" dirty="0" err="1">
                      <a:solidFill>
                        <a:srgbClr val="FFFFFF"/>
                      </a:solidFill>
                      <a:latin typeface="Calibri" pitchFamily="34" charset="0"/>
                    </a:rPr>
                    <a:t>memb</a:t>
                  </a:r>
                  <a:endParaRPr lang="en-US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Rectangle 24"/>
                <p:cNvSpPr>
                  <a:spLocks noChangeArrowheads="1"/>
                </p:cNvSpPr>
                <p:nvPr/>
              </p:nvSpPr>
              <p:spPr bwMode="auto">
                <a:xfrm>
                  <a:off x="1635125" y="3727450"/>
                  <a:ext cx="687689" cy="477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r>
                    <a:rPr lang="en-US" altLang="en-US" sz="3100" b="1">
                      <a:solidFill>
                        <a:srgbClr val="FFFFFF"/>
                      </a:solidFill>
                      <a:latin typeface="Calibri" pitchFamily="34" charset="0"/>
                    </a:rPr>
                    <a:t>Non</a:t>
                  </a:r>
                  <a:endParaRPr lang="en-US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Rectangle 26"/>
                <p:cNvSpPr>
                  <a:spLocks noChangeArrowheads="1"/>
                </p:cNvSpPr>
                <p:nvPr/>
              </p:nvSpPr>
              <p:spPr bwMode="auto">
                <a:xfrm>
                  <a:off x="2436813" y="3727450"/>
                  <a:ext cx="1691553" cy="477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r>
                    <a:rPr lang="en-US" altLang="en-US" sz="3100" b="1" dirty="0">
                      <a:solidFill>
                        <a:srgbClr val="FFFFFF"/>
                      </a:solidFill>
                      <a:latin typeface="Calibri" pitchFamily="34" charset="0"/>
                    </a:rPr>
                    <a:t>intact skin</a:t>
                  </a:r>
                  <a:endParaRPr lang="en-US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Rectangle 27"/>
                <p:cNvSpPr>
                  <a:spLocks noChangeArrowheads="1"/>
                </p:cNvSpPr>
                <p:nvPr/>
              </p:nvSpPr>
              <p:spPr bwMode="auto">
                <a:xfrm>
                  <a:off x="1874838" y="4200525"/>
                  <a:ext cx="2022028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r>
                    <a:rPr lang="en-US" altLang="en-US" sz="2800">
                      <a:solidFill>
                        <a:srgbClr val="FFFFFF"/>
                      </a:solidFill>
                      <a:latin typeface="Calibri" pitchFamily="34" charset="0"/>
                    </a:rPr>
                    <a:t>e.g. speculum</a:t>
                  </a:r>
                  <a:endParaRPr lang="en-US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24" name="Rectangle 28"/>
                <p:cNvSpPr>
                  <a:spLocks noChangeArrowheads="1"/>
                </p:cNvSpPr>
                <p:nvPr/>
              </p:nvSpPr>
              <p:spPr bwMode="auto">
                <a:xfrm>
                  <a:off x="4886325" y="3452813"/>
                  <a:ext cx="774251" cy="4924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r>
                    <a:rPr lang="en-US" altLang="en-US" sz="3200" b="1">
                      <a:solidFill>
                        <a:srgbClr val="FFFFFF"/>
                      </a:solidFill>
                      <a:latin typeface="Calibri" pitchFamily="34" charset="0"/>
                    </a:rPr>
                    <a:t>High</a:t>
                  </a:r>
                  <a:endParaRPr lang="en-US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27" name="Rectangle 30"/>
                <p:cNvSpPr>
                  <a:spLocks noChangeArrowheads="1"/>
                </p:cNvSpPr>
                <p:nvPr/>
              </p:nvSpPr>
              <p:spPr bwMode="auto">
                <a:xfrm>
                  <a:off x="5778500" y="3452813"/>
                  <a:ext cx="803746" cy="4924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r>
                    <a:rPr lang="en-US" altLang="en-US" sz="3200" b="1">
                      <a:solidFill>
                        <a:srgbClr val="FFFFFF"/>
                      </a:solidFill>
                      <a:latin typeface="Calibri" pitchFamily="34" charset="0"/>
                    </a:rPr>
                    <a:t>level</a:t>
                  </a:r>
                  <a:endParaRPr lang="en-US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28" name="Rectangle 31"/>
                <p:cNvSpPr>
                  <a:spLocks noChangeArrowheads="1"/>
                </p:cNvSpPr>
                <p:nvPr/>
              </p:nvSpPr>
              <p:spPr bwMode="auto">
                <a:xfrm>
                  <a:off x="4743450" y="3943350"/>
                  <a:ext cx="1987916" cy="4924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r>
                    <a:rPr lang="en-US" altLang="en-US" sz="3200" b="1">
                      <a:solidFill>
                        <a:srgbClr val="FFFFFF"/>
                      </a:solidFill>
                      <a:latin typeface="Calibri" pitchFamily="34" charset="0"/>
                    </a:rPr>
                    <a:t>disinfection</a:t>
                  </a:r>
                  <a:endParaRPr lang="en-US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29" name="Rectangle 32"/>
                <p:cNvSpPr>
                  <a:spLocks noChangeArrowheads="1"/>
                </p:cNvSpPr>
                <p:nvPr/>
              </p:nvSpPr>
              <p:spPr bwMode="auto">
                <a:xfrm>
                  <a:off x="7346950" y="3697288"/>
                  <a:ext cx="1133324" cy="4924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r>
                    <a:rPr lang="en-US" altLang="en-US" sz="3200">
                      <a:solidFill>
                        <a:srgbClr val="FFFFFF"/>
                      </a:solidFill>
                      <a:latin typeface="Calibri" pitchFamily="34" charset="0"/>
                    </a:rPr>
                    <a:t>Boiling</a:t>
                  </a:r>
                  <a:endParaRPr lang="en-US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1044" name="Group 1043"/>
          <p:cNvGrpSpPr/>
          <p:nvPr/>
        </p:nvGrpSpPr>
        <p:grpSpPr>
          <a:xfrm>
            <a:off x="836612" y="2286000"/>
            <a:ext cx="2080245" cy="3411856"/>
            <a:chOff x="-685801" y="2286000"/>
            <a:chExt cx="2080245" cy="3411856"/>
          </a:xfrm>
        </p:grpSpPr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-609601" y="2286000"/>
              <a:ext cx="118058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3200" b="1" dirty="0">
                  <a:solidFill>
                    <a:srgbClr val="FFFFFF"/>
                  </a:solidFill>
                  <a:latin typeface="Calibri" pitchFamily="34" charset="0"/>
                </a:rPr>
                <a:t>Critical</a:t>
              </a:r>
              <a:endParaRPr lang="en-US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-685801" y="3581400"/>
              <a:ext cx="83516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3200" b="1" dirty="0">
                  <a:solidFill>
                    <a:srgbClr val="FFFFFF"/>
                  </a:solidFill>
                  <a:latin typeface="Calibri" pitchFamily="34" charset="0"/>
                </a:rPr>
                <a:t>Semi</a:t>
              </a:r>
              <a:endParaRPr lang="en-US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-609601" y="3962400"/>
              <a:ext cx="1362693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3200" b="1" dirty="0">
                  <a:solidFill>
                    <a:srgbClr val="FFFFFF"/>
                  </a:solidFill>
                  <a:latin typeface="Calibri" pitchFamily="34" charset="0"/>
                </a:rPr>
                <a:t>critical</a:t>
              </a:r>
              <a:endParaRPr lang="en-US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030" name="Rectangle 33"/>
            <p:cNvSpPr>
              <a:spLocks noChangeArrowheads="1"/>
            </p:cNvSpPr>
            <p:nvPr/>
          </p:nvSpPr>
          <p:spPr bwMode="auto">
            <a:xfrm>
              <a:off x="-533401" y="4724400"/>
              <a:ext cx="711733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3200" b="1" dirty="0">
                  <a:solidFill>
                    <a:srgbClr val="FFFFFF"/>
                  </a:solidFill>
                  <a:latin typeface="Calibri" pitchFamily="34" charset="0"/>
                </a:rPr>
                <a:t>Non</a:t>
              </a:r>
              <a:endParaRPr lang="en-US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033" name="Rectangle 36"/>
            <p:cNvSpPr>
              <a:spLocks noChangeArrowheads="1"/>
            </p:cNvSpPr>
            <p:nvPr/>
          </p:nvSpPr>
          <p:spPr bwMode="auto">
            <a:xfrm>
              <a:off x="-457200" y="5205413"/>
              <a:ext cx="1851644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3200" b="1" dirty="0">
                  <a:solidFill>
                    <a:srgbClr val="FFFFFF"/>
                  </a:solidFill>
                  <a:latin typeface="Calibri" pitchFamily="34" charset="0"/>
                </a:rPr>
                <a:t>critical</a:t>
              </a:r>
              <a:endParaRPr lang="en-US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050" name="Group 1049"/>
          <p:cNvGrpSpPr/>
          <p:nvPr/>
        </p:nvGrpSpPr>
        <p:grpSpPr>
          <a:xfrm>
            <a:off x="3252561" y="4718050"/>
            <a:ext cx="6862142" cy="979806"/>
            <a:chOff x="1730149" y="4718050"/>
            <a:chExt cx="6862142" cy="979806"/>
          </a:xfrm>
        </p:grpSpPr>
        <p:sp>
          <p:nvSpPr>
            <p:cNvPr id="1039" name="Rectangle 42"/>
            <p:cNvSpPr>
              <a:spLocks noChangeArrowheads="1"/>
            </p:cNvSpPr>
            <p:nvPr/>
          </p:nvSpPr>
          <p:spPr bwMode="auto">
            <a:xfrm>
              <a:off x="5740400" y="4718050"/>
              <a:ext cx="89672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3200" b="1">
                  <a:solidFill>
                    <a:srgbClr val="FFFFFF"/>
                  </a:solidFill>
                  <a:latin typeface="Calibri" pitchFamily="34" charset="0"/>
                </a:rPr>
                <a:t>level </a:t>
              </a:r>
              <a:endParaRPr lang="en-US" altLang="en-US">
                <a:solidFill>
                  <a:prstClr val="white"/>
                </a:solidFill>
              </a:endParaRPr>
            </a:p>
          </p:txBody>
        </p:sp>
        <p:grpSp>
          <p:nvGrpSpPr>
            <p:cNvPr id="1047" name="Group 1046"/>
            <p:cNvGrpSpPr/>
            <p:nvPr/>
          </p:nvGrpSpPr>
          <p:grpSpPr>
            <a:xfrm>
              <a:off x="1730149" y="4718050"/>
              <a:ext cx="6862142" cy="979806"/>
              <a:chOff x="1730149" y="4718050"/>
              <a:chExt cx="6862142" cy="979806"/>
            </a:xfrm>
          </p:grpSpPr>
          <p:sp>
            <p:nvSpPr>
              <p:cNvPr id="1035" name="Rectangle 38"/>
              <p:cNvSpPr>
                <a:spLocks noChangeArrowheads="1"/>
              </p:cNvSpPr>
              <p:nvPr/>
            </p:nvSpPr>
            <p:spPr bwMode="auto">
              <a:xfrm>
                <a:off x="2042886" y="4748213"/>
                <a:ext cx="1753878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r>
                  <a:rPr lang="en-US" altLang="en-US" sz="3200" b="1" dirty="0">
                    <a:solidFill>
                      <a:srgbClr val="FFFFFF"/>
                    </a:solidFill>
                    <a:latin typeface="Calibri" pitchFamily="34" charset="0"/>
                  </a:rPr>
                  <a:t>Intact skin</a:t>
                </a:r>
                <a:endParaRPr lang="en-US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36" name="Rectangle 39"/>
              <p:cNvSpPr>
                <a:spLocks noChangeArrowheads="1"/>
              </p:cNvSpPr>
              <p:nvPr/>
            </p:nvSpPr>
            <p:spPr bwMode="auto">
              <a:xfrm>
                <a:off x="1730149" y="5235575"/>
                <a:ext cx="2389180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r>
                  <a:rPr lang="en-US" altLang="en-US" sz="2800" dirty="0">
                    <a:solidFill>
                      <a:srgbClr val="FFFFFF"/>
                    </a:solidFill>
                    <a:latin typeface="Calibri" pitchFamily="34" charset="0"/>
                  </a:rPr>
                  <a:t>e.g. stethoscope</a:t>
                </a:r>
                <a:endParaRPr lang="en-US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37" name="Rectangle 40"/>
              <p:cNvSpPr>
                <a:spLocks noChangeArrowheads="1"/>
              </p:cNvSpPr>
              <p:nvPr/>
            </p:nvSpPr>
            <p:spPr bwMode="auto">
              <a:xfrm>
                <a:off x="4962299" y="4718050"/>
                <a:ext cx="699679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r>
                  <a:rPr lang="en-US" altLang="en-US" sz="3200" b="1">
                    <a:solidFill>
                      <a:srgbClr val="FFFFFF"/>
                    </a:solidFill>
                    <a:latin typeface="Calibri" pitchFamily="34" charset="0"/>
                  </a:rPr>
                  <a:t>Low</a:t>
                </a:r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8" name="Rectangle 41"/>
              <p:cNvSpPr>
                <a:spLocks noChangeArrowheads="1"/>
              </p:cNvSpPr>
              <p:nvPr/>
            </p:nvSpPr>
            <p:spPr bwMode="auto">
              <a:xfrm>
                <a:off x="5654449" y="4718050"/>
                <a:ext cx="125034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r>
                  <a:rPr lang="en-US" altLang="en-US" sz="3200" b="1">
                    <a:solidFill>
                      <a:srgbClr val="FFFFFF"/>
                    </a:solidFill>
                    <a:latin typeface="Calibri" pitchFamily="34" charset="0"/>
                  </a:rPr>
                  <a:t>-</a:t>
                </a:r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40" name="Rectangle 43"/>
              <p:cNvSpPr>
                <a:spLocks noChangeArrowheads="1"/>
              </p:cNvSpPr>
              <p:nvPr/>
            </p:nvSpPr>
            <p:spPr bwMode="auto">
              <a:xfrm>
                <a:off x="4782911" y="5205413"/>
                <a:ext cx="1987916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r>
                  <a:rPr lang="en-US" altLang="en-US" sz="3200" b="1">
                    <a:solidFill>
                      <a:srgbClr val="FFFFFF"/>
                    </a:solidFill>
                    <a:latin typeface="Calibri" pitchFamily="34" charset="0"/>
                  </a:rPr>
                  <a:t>disinfection</a:t>
                </a:r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41" name="Rectangle 44"/>
              <p:cNvSpPr>
                <a:spLocks noChangeArrowheads="1"/>
              </p:cNvSpPr>
              <p:nvPr/>
            </p:nvSpPr>
            <p:spPr bwMode="auto">
              <a:xfrm>
                <a:off x="7346950" y="4718050"/>
                <a:ext cx="803105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r>
                  <a:rPr lang="en-US" altLang="en-US" sz="3200">
                    <a:solidFill>
                      <a:srgbClr val="FFFFFF"/>
                    </a:solidFill>
                    <a:latin typeface="Calibri" pitchFamily="34" charset="0"/>
                  </a:rPr>
                  <a:t>70% </a:t>
                </a:r>
                <a:endParaRPr lang="en-US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42" name="Rectangle 45"/>
              <p:cNvSpPr>
                <a:spLocks noChangeArrowheads="1"/>
              </p:cNvSpPr>
              <p:nvPr/>
            </p:nvSpPr>
            <p:spPr bwMode="auto">
              <a:xfrm>
                <a:off x="7346950" y="5205413"/>
                <a:ext cx="1245341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r>
                  <a:rPr lang="en-US" altLang="en-US" sz="3200">
                    <a:solidFill>
                      <a:srgbClr val="FFFFFF"/>
                    </a:solidFill>
                    <a:latin typeface="Calibri" pitchFamily="34" charset="0"/>
                  </a:rPr>
                  <a:t>Alcohol</a:t>
                </a:r>
                <a:endParaRPr lang="en-US" altLang="en-US">
                  <a:solidFill>
                    <a:prstClr val="white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829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11961812" cy="838200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alibri" panose="020F0502020204030204" pitchFamily="34" charset="0"/>
              </a:rPr>
              <a:t>Alternative High Level Disinfection of </a:t>
            </a:r>
            <a:r>
              <a:rPr lang="en-US" dirty="0">
                <a:latin typeface="Calibri" panose="020F0502020204030204" pitchFamily="34" charset="0"/>
              </a:rPr>
              <a:t>M</a:t>
            </a:r>
            <a:r>
              <a:rPr lang="en-US" sz="3600" b="1" dirty="0">
                <a:latin typeface="Calibri" panose="020F0502020204030204" pitchFamily="34" charset="0"/>
              </a:rPr>
              <a:t>edical Equipment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1371600"/>
            <a:ext cx="10514012" cy="525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4400" dirty="0">
                <a:solidFill>
                  <a:schemeClr val="bg2"/>
                </a:solidFill>
                <a:latin typeface="Calibri" panose="020F0502020204030204" pitchFamily="34" charset="0"/>
              </a:rPr>
              <a:t>Clean with soap and water first</a:t>
            </a:r>
          </a:p>
          <a:p>
            <a:pPr>
              <a:spcAft>
                <a:spcPts val="1200"/>
              </a:spcAft>
            </a:pPr>
            <a:r>
              <a:rPr lang="en-US" sz="4400" dirty="0">
                <a:solidFill>
                  <a:schemeClr val="bg2"/>
                </a:solidFill>
                <a:latin typeface="Calibri" panose="020F0502020204030204" pitchFamily="34" charset="0"/>
              </a:rPr>
              <a:t>Soak in 0.5% chlorine for 10 minutes</a:t>
            </a:r>
          </a:p>
          <a:p>
            <a:pPr>
              <a:spcAft>
                <a:spcPts val="1200"/>
              </a:spcAft>
            </a:pPr>
            <a:r>
              <a:rPr lang="en-US" sz="4400" dirty="0">
                <a:solidFill>
                  <a:schemeClr val="bg2"/>
                </a:solidFill>
                <a:latin typeface="Calibri" panose="020F0502020204030204" pitchFamily="34" charset="0"/>
              </a:rPr>
              <a:t>Rinse with clean water</a:t>
            </a:r>
          </a:p>
          <a:p>
            <a:pPr>
              <a:spcAft>
                <a:spcPts val="1200"/>
              </a:spcAft>
            </a:pPr>
            <a:r>
              <a:rPr lang="en-US" sz="4400" dirty="0">
                <a:solidFill>
                  <a:schemeClr val="bg2"/>
                </a:solidFill>
                <a:latin typeface="Calibri" panose="020F0502020204030204" pitchFamily="34" charset="0"/>
              </a:rPr>
              <a:t>Dry with clean towel</a:t>
            </a:r>
          </a:p>
        </p:txBody>
      </p:sp>
    </p:spTree>
    <p:extLst>
      <p:ext uri="{BB962C8B-B14F-4D97-AF65-F5344CB8AC3E}">
        <p14:creationId xmlns:p14="http://schemas.microsoft.com/office/powerpoint/2010/main" val="155353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76200"/>
            <a:ext cx="10210800" cy="1143000"/>
          </a:xfrm>
        </p:spPr>
        <p:txBody>
          <a:bodyPr>
            <a:noAutofit/>
          </a:bodyPr>
          <a:lstStyle/>
          <a:p>
            <a:r>
              <a:rPr lang="en-US" sz="4400" b="1" dirty="0">
                <a:latin typeface="Calibri" panose="020F0502020204030204" pitchFamily="34" charset="0"/>
              </a:rPr>
              <a:t>How to Manage Contaminated Linen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03212" y="1143000"/>
            <a:ext cx="10363202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3600" b="1" dirty="0">
                <a:solidFill>
                  <a:schemeClr val="bg2"/>
                </a:solidFill>
                <a:latin typeface="Calibri" panose="020F0502020204030204" pitchFamily="34" charset="0"/>
              </a:rPr>
              <a:t>Linen soiled with blood/excreta: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bg2"/>
                </a:solidFill>
                <a:latin typeface="Calibri" panose="020F0502020204030204" pitchFamily="34" charset="0"/>
              </a:rPr>
              <a:t>Use gown &amp; gloves when handling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bg2"/>
                </a:solidFill>
                <a:latin typeface="Calibri" panose="020F0502020204030204" pitchFamily="34" charset="0"/>
              </a:rPr>
              <a:t>Scrape off blood/excreta</a:t>
            </a:r>
            <a:r>
              <a:rPr lang="en-US" sz="3600" b="1" dirty="0">
                <a:solidFill>
                  <a:schemeClr val="bg2"/>
                </a:solidFill>
                <a:latin typeface="Calibri" panose="020F0502020204030204" pitchFamily="34" charset="0"/>
              </a:rPr>
              <a:t> </a:t>
            </a:r>
            <a:r>
              <a:rPr lang="en-US" sz="3600" dirty="0">
                <a:solidFill>
                  <a:schemeClr val="bg2"/>
                </a:solidFill>
                <a:latin typeface="Calibri" panose="020F0502020204030204" pitchFamily="34" charset="0"/>
              </a:rPr>
              <a:t>carefully into bucket using tongue depressor.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bg2"/>
                </a:solidFill>
                <a:latin typeface="Calibri" panose="020F0502020204030204" pitchFamily="34" charset="0"/>
              </a:rPr>
              <a:t>Place linens into leak-proof bags or buckets labeled “soiled”  for transport to laundry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bg2"/>
                </a:solidFill>
                <a:latin typeface="Calibri" panose="020F0502020204030204" pitchFamily="34" charset="0"/>
              </a:rPr>
              <a:t>If washing by hand wear heavy-duty gloves, gown, face-shield and mask.</a:t>
            </a:r>
          </a:p>
        </p:txBody>
      </p:sp>
    </p:spTree>
    <p:extLst>
      <p:ext uri="{BB962C8B-B14F-4D97-AF65-F5344CB8AC3E}">
        <p14:creationId xmlns:p14="http://schemas.microsoft.com/office/powerpoint/2010/main" val="97720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50812" y="1295400"/>
          <a:ext cx="11534775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5257800"/>
                <a:gridCol w="3381375"/>
              </a:tblGrid>
              <a:tr h="388449">
                <a:tc>
                  <a:txBody>
                    <a:bodyPr/>
                    <a:lstStyle/>
                    <a:p>
                      <a:r>
                        <a:rPr kumimoji="0" lang="en-US" sz="1800" b="1" kern="1200" baseline="0" dirty="0" smtClean="0">
                          <a:solidFill>
                            <a:schemeClr val="lt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Item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baseline="0" dirty="0" smtClean="0">
                          <a:solidFill>
                            <a:schemeClr val="lt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Method/Procedure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baseline="0" dirty="0" smtClean="0">
                          <a:solidFill>
                            <a:schemeClr val="lt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Remarks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1245166"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Respiratory Equipment;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multiple use circuits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Heat disinfect for 20 minutes or 0.5-1% hypochlorite for 20 minutes, wash thoroughly and dry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Some may be autoclaved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Check manufacturers’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guidelines. Use of filters is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recommended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652385"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Humidifiers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It is heat disinfected after each patient and when respiratory circuit is changed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Empty daily and refill with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sterile water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957820"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. Ambu-bags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Neonatal respirators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Incubators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Resuscitators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Heat disinfection or use of 2%</a:t>
                      </a:r>
                    </a:p>
                    <a:p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gluteraldehyde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Rinse thoroughly with sterile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water after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gluteraldehyde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957820"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Suction catheters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Oxygen tubes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Are disposable, never share between patients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Rinse with sterile water when in use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Staff must disinfect their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hands before and after use with alcohol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" y="87536"/>
            <a:ext cx="11809412" cy="674464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latin typeface="Calibri" pitchFamily="34" charset="0"/>
                <a:cs typeface="Calibri" pitchFamily="34" charset="0"/>
              </a:rPr>
              <a:t>Item/object and recommended Method or Procedure for Disinfection/ Decontamination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50812" y="1295400"/>
          <a:ext cx="11534775" cy="5410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4794250"/>
                <a:gridCol w="3844925"/>
              </a:tblGrid>
              <a:tr h="416614">
                <a:tc>
                  <a:txBody>
                    <a:bodyPr/>
                    <a:lstStyle/>
                    <a:p>
                      <a:r>
                        <a:rPr kumimoji="0" lang="en-US" sz="1800" b="1" kern="1200" baseline="0" dirty="0" smtClean="0">
                          <a:solidFill>
                            <a:schemeClr val="lt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Item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baseline="0" dirty="0" smtClean="0">
                          <a:solidFill>
                            <a:schemeClr val="lt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Method/Procedure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baseline="0" dirty="0" smtClean="0">
                          <a:solidFill>
                            <a:schemeClr val="lt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Remarks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564086"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Mucous membranes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0.1%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Chlorohexidine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699688"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Clean wounds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0.05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Chlorohexidine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853089"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Contaminated Wounds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Irrigate with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Povidone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Iodine or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Chlorohexidine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with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cetrimide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490350"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Necrotic Wounds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Hydrogen Peroxide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Follow Instructions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817251"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Burns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Clean with sterile saline and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apply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sufratulle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Observe high level of hygiene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especially hand hygiene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1569121"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Environment: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Smooth hard clean surface e.g.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trolley tops, laboratory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benches and Desks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Wipe with 70% Ethyl or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Isopropyl alcohol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These surfaces must be clean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and dry before disinfection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87536"/>
            <a:ext cx="12188825" cy="674464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latin typeface="Calibri" pitchFamily="34" charset="0"/>
                <a:cs typeface="Calibri" pitchFamily="34" charset="0"/>
              </a:rPr>
              <a:t>Item/object and recommended Method or Procedure for Disinfection/ Decontamination cont’d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50812" y="1295400"/>
          <a:ext cx="11534775" cy="5384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4794250"/>
                <a:gridCol w="3844925"/>
              </a:tblGrid>
              <a:tr h="416614">
                <a:tc>
                  <a:txBody>
                    <a:bodyPr/>
                    <a:lstStyle/>
                    <a:p>
                      <a:r>
                        <a:rPr kumimoji="0" lang="en-US" sz="1800" b="1" kern="1200" baseline="0" dirty="0" smtClean="0">
                          <a:solidFill>
                            <a:schemeClr val="lt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Item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baseline="0" dirty="0" smtClean="0">
                          <a:solidFill>
                            <a:schemeClr val="lt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Method/Procedure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baseline="0" dirty="0" smtClean="0">
                          <a:solidFill>
                            <a:schemeClr val="lt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Remarks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564086"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When hazard of viral infection is present in general ward, e.g.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sinks, wash-basins, drainages and baths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Disinfect with 1%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hypochlorite, then scrub with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Scouring powder (VIM)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699688"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Skin preparation before invasive procedures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Use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Povidone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Iodine or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70% ethyl or isopropyl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alcohol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Or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0.5%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Chlorohexidine</a:t>
                      </a:r>
                      <a:endParaRPr kumimoji="0" lang="en-US" sz="1800" kern="1200" baseline="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gluconate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in 70% alcohol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The alcohol disinfectants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should be avoided if the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diathermy machine is going to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be used, to avoid sparking off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 fire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853089"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Oxygen delivery masks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Wash thoroughly, dry and wipe with 70% Isopropyl alcohol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853089"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Neonatal and pediatric Unit incubators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Wash with soap and water, dry and wipe with isopropyl alcohol all surfaces daily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To avoid cross infection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Terminal cleaning after patient is discharge or dead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87536"/>
            <a:ext cx="12188825" cy="674464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latin typeface="Calibri" pitchFamily="34" charset="0"/>
                <a:cs typeface="Calibri" pitchFamily="34" charset="0"/>
              </a:rPr>
              <a:t>Item/object and recommended Method or Procedure for Disinfection/ Decontamination cont’d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1371600"/>
            <a:ext cx="10363200" cy="1295400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3200" b="1" dirty="0">
                <a:solidFill>
                  <a:srgbClr val="7030A0"/>
                </a:solidFill>
                <a:latin typeface="Calibri" panose="020F0502020204030204" pitchFamily="34" charset="0"/>
              </a:rPr>
              <a:t>Cleaning</a:t>
            </a:r>
            <a:r>
              <a:rPr lang="en-US" sz="3200" b="1" dirty="0">
                <a:latin typeface="Calibri" panose="020F0502020204030204" pitchFamily="34" charset="0"/>
              </a:rPr>
              <a:t> is the removal of soil, debris and organic matter to render the item aesthetically acceptable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7012" y="0"/>
            <a:ext cx="110490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Calibri" panose="020F0502020204030204" pitchFamily="34" charset="0"/>
              </a:rPr>
              <a:t>What are the 3 Decontamination Levels?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03212" y="2745014"/>
            <a:ext cx="10363200" cy="1295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</a:rPr>
              <a:t>Disinfection</a:t>
            </a:r>
            <a:r>
              <a:rPr lang="en-US" b="1" dirty="0">
                <a:latin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</a:rPr>
              <a:t>is the removal of all pathogens. A few spores may remain. 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03212" y="4118429"/>
            <a:ext cx="10363200" cy="1295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</a:rPr>
              <a:t>Sterilization</a:t>
            </a:r>
            <a:r>
              <a:rPr lang="en-US" b="1" dirty="0">
                <a:latin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</a:rPr>
              <a:t>is the removal of all organisms, including spores</a:t>
            </a:r>
          </a:p>
        </p:txBody>
      </p:sp>
    </p:spTree>
    <p:extLst>
      <p:ext uri="{BB962C8B-B14F-4D97-AF65-F5344CB8AC3E}">
        <p14:creationId xmlns:p14="http://schemas.microsoft.com/office/powerpoint/2010/main" val="190600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50812" y="1295400"/>
          <a:ext cx="11887200" cy="4408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7317"/>
                <a:gridCol w="5104330"/>
                <a:gridCol w="4505553"/>
              </a:tblGrid>
              <a:tr h="416614">
                <a:tc>
                  <a:txBody>
                    <a:bodyPr/>
                    <a:lstStyle/>
                    <a:p>
                      <a:r>
                        <a:rPr kumimoji="0" lang="en-US" sz="1800" b="1" kern="1200" baseline="0" dirty="0" smtClean="0">
                          <a:solidFill>
                            <a:schemeClr val="lt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Item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baseline="0" dirty="0" smtClean="0">
                          <a:solidFill>
                            <a:schemeClr val="lt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Method/Procedure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baseline="0" dirty="0" smtClean="0">
                          <a:solidFill>
                            <a:schemeClr val="lt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Remarks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564086"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Humidifiers for Neonates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Autoclave or boil for 20 minutes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To avoid cross infection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699688"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Resuscitators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Disconnect the different parts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Wash and autoclave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853089"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Fibro scopes e.g.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Endoscopes Laparoscopes</a:t>
                      </a:r>
                    </a:p>
                    <a:p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Custoscopes</a:t>
                      </a:r>
                      <a:endParaRPr kumimoji="0" lang="en-US" sz="1800" kern="1200" baseline="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Bronchoscopes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They are heat sensitive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Wash with detergent and water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Use 2%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gluteraldehyde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for 20 minutes then rinse with distilled water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If you suspect TB, 2%</a:t>
                      </a:r>
                    </a:p>
                    <a:p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gluteraldehyde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for 3 hours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Emphasis should be put on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pre-cleaning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Ensure correct type of</a:t>
                      </a:r>
                    </a:p>
                    <a:p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glutaraldehyde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to avoid damage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853089">
                <a:tc>
                  <a:txBody>
                    <a:bodyPr/>
                    <a:lstStyle/>
                    <a:p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Proctoscopes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and</a:t>
                      </a:r>
                    </a:p>
                    <a:p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Sigmoidoscopes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Cleaned, sterilized or disinfected with 2%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gluteraldehyde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then rinse with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sterile water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87536"/>
            <a:ext cx="12188825" cy="674464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latin typeface="Calibri" pitchFamily="34" charset="0"/>
                <a:cs typeface="Calibri" pitchFamily="34" charset="0"/>
              </a:rPr>
              <a:t>Item/object and recommended Method or Procedure for Disinfection/ Decontamination cont’d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50812" y="1295400"/>
          <a:ext cx="11887200" cy="533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  <a:gridCol w="4038600"/>
                <a:gridCol w="4114800"/>
              </a:tblGrid>
              <a:tr h="471414">
                <a:tc>
                  <a:txBody>
                    <a:bodyPr/>
                    <a:lstStyle/>
                    <a:p>
                      <a:r>
                        <a:rPr kumimoji="0" lang="en-US" sz="1600" b="1" kern="1200" baseline="0" dirty="0" smtClean="0">
                          <a:solidFill>
                            <a:schemeClr val="lt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Item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1" kern="1200" baseline="0" dirty="0" smtClean="0">
                          <a:solidFill>
                            <a:schemeClr val="lt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Method/Procedure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1" kern="1200" baseline="0" dirty="0" smtClean="0">
                          <a:solidFill>
                            <a:schemeClr val="lt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Remarks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1483037">
                <a:tc>
                  <a:txBody>
                    <a:bodyPr/>
                    <a:lstStyle/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Non heat sensitive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equipment,e.g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. bedpans, urinals, kidney dishes, heavy duty rubber tubes, floor mops, brushes for scrubbing, soiled linen,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cheatle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forceps, and bowls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Wash thoroughly with soap and water, rinse an boil for 20 minutes. If contaminated with blood or other body fluids, first disinfect with hypochlorite, then wash and boil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Decontamination before washing protects staffs who handle/clean these items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1207123">
                <a:tc>
                  <a:txBody>
                    <a:bodyPr/>
                    <a:lstStyle/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General environment (clean</a:t>
                      </a:r>
                    </a:p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surface)</a:t>
                      </a:r>
                    </a:p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Body fluids spillage or heavy soiling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0.1 – 0.5% hypochlorite (1000 – 5000 PPM) chlorine</a:t>
                      </a:r>
                    </a:p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0.5% - 1% hypochlorite(5,000 –10,000), then wash with soap and water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May be applicable for delivery beds and theatre operating table</a:t>
                      </a:r>
                    </a:p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Powder or granules may be used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1207123">
                <a:tc>
                  <a:txBody>
                    <a:bodyPr/>
                    <a:lstStyle/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Terminal cleaning of rooms</a:t>
                      </a:r>
                    </a:p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after outbreaks, e.g.</a:t>
                      </a:r>
                    </a:p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Tetanus, Cholera, Small Pox, Gas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Gangrene,Ebola,Plague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8% Formaldehyde</a:t>
                      </a:r>
                    </a:p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fumigation</a:t>
                      </a:r>
                    </a:p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Clean thoroughly before</a:t>
                      </a:r>
                    </a:p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re-use of facility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Place should be closed for 3 days</a:t>
                      </a:r>
                    </a:p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Where space for new patients is a problem, fumigate, and close facility for 24 hours. Clean thoroughly with soap and water and re-occupy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965302">
                <a:tc gridSpan="3">
                  <a:txBody>
                    <a:bodyPr/>
                    <a:lstStyle/>
                    <a:p>
                      <a:r>
                        <a:rPr kumimoji="0" lang="en-US" sz="1600" b="1" i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Disinfection by ultra violet rays can be used in the laboratory, theatre, and mortuary. It clear most of the vegetative organisms but not spores</a:t>
                      </a:r>
                      <a:endParaRPr lang="en-US" sz="1600" b="1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87536"/>
            <a:ext cx="12188825" cy="674464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latin typeface="Calibri" pitchFamily="34" charset="0"/>
                <a:cs typeface="Calibri" pitchFamily="34" charset="0"/>
              </a:rPr>
              <a:t>Item/object and recommended Method or Procedure for Disinfection/ Decontamination cont’d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227012" y="1219198"/>
          <a:ext cx="11961813" cy="5410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4800600"/>
                <a:gridCol w="4265613"/>
              </a:tblGrid>
              <a:tr h="70241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Item  or site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baseline="0" dirty="0" smtClean="0">
                          <a:solidFill>
                            <a:schemeClr val="lt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Preferred method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baseline="0" dirty="0" smtClean="0">
                          <a:solidFill>
                            <a:schemeClr val="lt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Alternative methods /</a:t>
                      </a:r>
                    </a:p>
                    <a:p>
                      <a:r>
                        <a:rPr kumimoji="0" lang="en-US" sz="1800" b="1" kern="1200" baseline="0" dirty="0" smtClean="0">
                          <a:solidFill>
                            <a:schemeClr val="lt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comments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1003450">
                <a:tc>
                  <a:txBody>
                    <a:bodyPr/>
                    <a:lstStyle/>
                    <a:p>
                      <a:r>
                        <a:rPr kumimoji="0" lang="en-US" sz="18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Airways and</a:t>
                      </a:r>
                    </a:p>
                    <a:p>
                      <a:r>
                        <a:rPr kumimoji="0" lang="en-US" sz="18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Endo tracheal tubes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Single-use disposal or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Head sterilized in SSD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Use disposable for airborne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diseases if heat sterilization not available.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406954">
                <a:tc>
                  <a:txBody>
                    <a:bodyPr/>
                    <a:lstStyle/>
                    <a:p>
                      <a:r>
                        <a:rPr kumimoji="0" lang="en-US" sz="18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Ambu bags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Send to SSD for heat disinfection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Ethylene oxide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702415">
                <a:tc>
                  <a:txBody>
                    <a:bodyPr/>
                    <a:lstStyle/>
                    <a:p>
                      <a:r>
                        <a:rPr kumimoji="0" lang="en-US" sz="18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Ampoules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Wipe with 70% isopropyl alcohol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and allow to dry before opening.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</a:t>
                      </a:r>
                      <a:r>
                        <a:rPr kumimoji="0" lang="en-US" sz="18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Do not </a:t>
                      </a:r>
                      <a:r>
                        <a:rPr kumimoji="0" lang="en-US" sz="1800" b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immerse in disinfectant</a:t>
                      </a:r>
                      <a:endParaRPr lang="en-US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702415">
                <a:tc>
                  <a:txBody>
                    <a:bodyPr/>
                    <a:lstStyle/>
                    <a:p>
                      <a:r>
                        <a:rPr kumimoji="0" lang="en-US" sz="18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Bath water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No addition of antiseptic routinely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unless burns patient.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Antiseptics increase GNB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colonization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946276">
                <a:tc>
                  <a:txBody>
                    <a:bodyPr/>
                    <a:lstStyle/>
                    <a:p>
                      <a:r>
                        <a:rPr kumimoji="0" lang="en-US" sz="18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Baths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Clean with detergent and nonabrasive cream cleanser, Rinse and dry.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Infected patients. As previous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column. Wipe over with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chlorine-based agent. Do not soak.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946276">
                <a:tc>
                  <a:txBody>
                    <a:bodyPr/>
                    <a:lstStyle/>
                    <a:p>
                      <a:r>
                        <a:rPr kumimoji="0" lang="en-US" sz="18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Bed and cots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Wipe with warm water and detergent to remove all visible signs of dust and dirty. Dry.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Disinfectant unnecessary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87536"/>
            <a:ext cx="12188825" cy="736476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alibri" pitchFamily="34" charset="0"/>
                <a:cs typeface="Calibri" pitchFamily="34" charset="0"/>
              </a:rPr>
              <a:t>Methods of decontaminating routinely used items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0" y="1219200"/>
          <a:ext cx="12188825" cy="5565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569"/>
                <a:gridCol w="6211690"/>
                <a:gridCol w="4346566"/>
              </a:tblGrid>
              <a:tr h="70241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Item  or site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baseline="0" dirty="0" smtClean="0">
                          <a:solidFill>
                            <a:schemeClr val="lt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Preferred method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baseline="0" dirty="0" smtClean="0">
                          <a:solidFill>
                            <a:schemeClr val="lt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Alternative methods /</a:t>
                      </a:r>
                    </a:p>
                    <a:p>
                      <a:r>
                        <a:rPr kumimoji="0" lang="en-US" sz="1800" b="1" kern="1200" baseline="0" dirty="0" smtClean="0">
                          <a:solidFill>
                            <a:schemeClr val="lt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comments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592987">
                <a:tc>
                  <a:txBody>
                    <a:bodyPr/>
                    <a:lstStyle/>
                    <a:p>
                      <a:r>
                        <a:rPr kumimoji="0" lang="en-US" sz="18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Bed frames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Wipe with warm water and detergent. Dry.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kumimoji="0" lang="en-US" sz="18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Bed locker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Wipe with warm water and detergent. Dry.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Clean inside locker once patient has been discharged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1737359">
                <a:tc>
                  <a:txBody>
                    <a:bodyPr/>
                    <a:lstStyle/>
                    <a:p>
                      <a:r>
                        <a:rPr kumimoji="0" lang="en-US" sz="18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Bedpans and urinals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Wear non-sterile gloves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Empty contents directly into ward washer disinfector (80% 0C x 1min). Inspect for cleanliness after removal. Clean if necessary and store inverted to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dry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Macerators with paper-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mache</a:t>
                      </a:r>
                      <a:endParaRPr kumimoji="0" lang="en-US" sz="1800" kern="1200" baseline="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bedpans and urinals.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Manual cleaning: Empty into sluice. Clean bedpans thoroughly with a scrubbing brush and detergent. Rinse. Invert to dry.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</a:t>
                      </a:r>
                      <a:r>
                        <a:rPr kumimoji="0" lang="en-US" sz="18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Never soak bedpans</a:t>
                      </a:r>
                      <a:endParaRPr lang="en-US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946276">
                <a:tc>
                  <a:txBody>
                    <a:bodyPr/>
                    <a:lstStyle/>
                    <a:p>
                      <a:r>
                        <a:rPr kumimoji="0" lang="en-US" sz="18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Baths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Clean with detergent and nonabrasive cream cleanser, Rinse and dry.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Infected patients. As previous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column. Wipe over with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chlorine-based agent. Do not soak.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946276">
                <a:tc>
                  <a:txBody>
                    <a:bodyPr/>
                    <a:lstStyle/>
                    <a:p>
                      <a:r>
                        <a:rPr kumimoji="0" lang="en-US" sz="18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Bed and cots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Wipe with warm water and detergent to remove all visible signs of dust and dirty. Dry.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Disinfectant unnecessary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87536"/>
            <a:ext cx="12188825" cy="736476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alibri" pitchFamily="34" charset="0"/>
                <a:cs typeface="Calibri" pitchFamily="34" charset="0"/>
              </a:rPr>
              <a:t>Methods of decontaminating routinely used items cont’d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0" y="1295400"/>
          <a:ext cx="12188825" cy="5562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4915"/>
                <a:gridCol w="4966456"/>
                <a:gridCol w="5267454"/>
              </a:tblGrid>
              <a:tr h="84192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Item  or site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1" kern="1200" baseline="0" dirty="0" smtClean="0">
                          <a:solidFill>
                            <a:schemeClr val="lt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Preferred method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1" kern="1200" baseline="0" dirty="0" smtClean="0">
                          <a:solidFill>
                            <a:schemeClr val="lt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Alternative methods /</a:t>
                      </a:r>
                    </a:p>
                    <a:p>
                      <a:r>
                        <a:rPr kumimoji="0" lang="en-US" sz="1600" b="1" kern="1200" baseline="0" dirty="0" smtClean="0">
                          <a:solidFill>
                            <a:schemeClr val="lt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comments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768250">
                <a:tc>
                  <a:txBody>
                    <a:bodyPr/>
                    <a:lstStyle/>
                    <a:p>
                      <a:r>
                        <a:rPr kumimoji="0" lang="en-US" sz="16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Blankets and bed</a:t>
                      </a:r>
                    </a:p>
                    <a:p>
                      <a:r>
                        <a:rPr kumimoji="0" lang="en-US" sz="16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covers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Change after each patient has been discharged or when visibly soiled. Send to laundry to wash at 80C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Do not allow bedding from home; these may be infected with bedbugs or carry scabies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750285">
                <a:tc>
                  <a:txBody>
                    <a:bodyPr/>
                    <a:lstStyle/>
                    <a:p>
                      <a:r>
                        <a:rPr kumimoji="0" lang="en-US" sz="16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Bowls(dressing, surgical)</a:t>
                      </a:r>
                      <a:endParaRPr lang="en-US" sz="16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Return to SSD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Disposable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910021">
                <a:tc>
                  <a:txBody>
                    <a:bodyPr/>
                    <a:lstStyle/>
                    <a:p>
                      <a:r>
                        <a:rPr kumimoji="0" lang="en-US" sz="16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Bowls </a:t>
                      </a:r>
                    </a:p>
                    <a:p>
                      <a:r>
                        <a:rPr kumimoji="0" lang="en-US" sz="16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(patient wash)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Wash with detergent, rinse and</a:t>
                      </a:r>
                    </a:p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store inverted to dry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Modern ward washer –disinfectors can also wash bowls</a:t>
                      </a:r>
                    </a:p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Use fresh water and towels for each patient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910021">
                <a:tc>
                  <a:txBody>
                    <a:bodyPr/>
                    <a:lstStyle/>
                    <a:p>
                      <a:r>
                        <a:rPr kumimoji="0" lang="en-US" sz="16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Carpets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Daily vacuum (vacuum cleaner fitted with a filter)</a:t>
                      </a:r>
                    </a:p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Shampoo periodically and extract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Not recommended in clinical</a:t>
                      </a:r>
                    </a:p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areas.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1382104">
                <a:tc>
                  <a:txBody>
                    <a:bodyPr/>
                    <a:lstStyle/>
                    <a:p>
                      <a:r>
                        <a:rPr kumimoji="0" lang="en-US" sz="16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Commodes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Wash seat daily with detergent</a:t>
                      </a:r>
                    </a:p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and hot water and dry with a disposable paper towel.</a:t>
                      </a:r>
                    </a:p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Wipe the commode seat with a</a:t>
                      </a:r>
                    </a:p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large alcohol wipe after each use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If visibly contaminated, remove soil with tissue. Wash with warm water and detergent. Dry.</a:t>
                      </a:r>
                    </a:p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Enteric diseases: Viral – wipe hypochlorite (1000 </a:t>
                      </a:r>
                      <a:r>
                        <a:rPr kumimoji="0" lang="en-US" sz="1600" kern="1200" baseline="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ppm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avCl2); bacterial – use 2%phenolic.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87536"/>
            <a:ext cx="12188825" cy="736476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alibri" pitchFamily="34" charset="0"/>
                <a:cs typeface="Calibri" pitchFamily="34" charset="0"/>
              </a:rPr>
              <a:t>Methods of decontaminating routinely used items cont’d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0" y="1219198"/>
          <a:ext cx="12342812" cy="5410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205"/>
                <a:gridCol w="5433942"/>
                <a:gridCol w="4657665"/>
              </a:tblGrid>
              <a:tr h="64631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Item  or site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1" kern="1200" baseline="0" dirty="0" smtClean="0">
                          <a:solidFill>
                            <a:schemeClr val="lt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Preferred method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1" kern="1200" baseline="0" dirty="0" smtClean="0">
                          <a:solidFill>
                            <a:schemeClr val="lt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Alternative methods /</a:t>
                      </a:r>
                    </a:p>
                    <a:p>
                      <a:r>
                        <a:rPr kumimoji="0" lang="en-US" sz="1600" b="1" kern="1200" baseline="0" dirty="0" smtClean="0">
                          <a:solidFill>
                            <a:schemeClr val="lt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comments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714352">
                <a:tc>
                  <a:txBody>
                    <a:bodyPr/>
                    <a:lstStyle/>
                    <a:p>
                      <a:r>
                        <a:rPr kumimoji="0" lang="en-US" sz="18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Computer and</a:t>
                      </a:r>
                    </a:p>
                    <a:p>
                      <a:r>
                        <a:rPr kumimoji="0" lang="en-US" sz="18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keyboards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Damp dust daily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Wipe keyboard carefully to remove visible dirt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Use a keyboard cover which is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changed frequently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245107">
                <a:tc>
                  <a:txBody>
                    <a:bodyPr/>
                    <a:lstStyle/>
                    <a:p>
                      <a:r>
                        <a:rPr kumimoji="0" lang="en-US" sz="18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Crockery and cutlery</a:t>
                      </a:r>
                      <a:endParaRPr lang="en-US" sz="16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Wash at 800C in dishwasher.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Manual cleaning. Wear gloves and hand wash in detergent and hot water (600C). Rinse and dry.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Wear domestic gloves for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manual cleaning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Infected patients; Unless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instructed by IPC team treat as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routine.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Disposable crockery is rarely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used - e.g. Rabies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1020503">
                <a:tc>
                  <a:txBody>
                    <a:bodyPr/>
                    <a:lstStyle/>
                    <a:p>
                      <a:r>
                        <a:rPr kumimoji="0" lang="en-US" sz="18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Curtains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Change curtains frequently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Isolation room curtains should be changed with each terminal clean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Blinds; both vertical and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horizontal are difficult to clean and wash regularly.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783920">
                <a:tc>
                  <a:txBody>
                    <a:bodyPr/>
                    <a:lstStyle/>
                    <a:p>
                      <a:r>
                        <a:rPr kumimoji="0" lang="en-US" sz="18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Drains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Clean regularly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Chemical disinfectants are not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recommended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87536"/>
            <a:ext cx="12188825" cy="736476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alibri" pitchFamily="34" charset="0"/>
                <a:cs typeface="Calibri" pitchFamily="34" charset="0"/>
              </a:rPr>
              <a:t>Methods of decontaminating routinely used items cont’d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0" y="1295399"/>
          <a:ext cx="12342812" cy="5562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205"/>
                <a:gridCol w="5690129"/>
                <a:gridCol w="4401478"/>
              </a:tblGrid>
              <a:tr h="6039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Item  or site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1" kern="1200" baseline="0" dirty="0" smtClean="0">
                          <a:solidFill>
                            <a:schemeClr val="lt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Preferred method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1" kern="1200" baseline="0" dirty="0" smtClean="0">
                          <a:solidFill>
                            <a:schemeClr val="lt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Alternative methods /</a:t>
                      </a:r>
                    </a:p>
                    <a:p>
                      <a:r>
                        <a:rPr kumimoji="0" lang="en-US" sz="1600" b="1" kern="1200" baseline="0" dirty="0" smtClean="0">
                          <a:solidFill>
                            <a:schemeClr val="lt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comments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1525742">
                <a:tc>
                  <a:txBody>
                    <a:bodyPr/>
                    <a:lstStyle/>
                    <a:p>
                      <a:r>
                        <a:rPr kumimoji="0" lang="en-US" sz="18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Dressing trolleys*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· Remove all items daily and wipe surface with warm water and detergent. Wipe over with 70% isopropyl alcohol.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Discard all previous contents of open jars and bottles. Replace with unopened containers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If open jars are used, keep the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volume small so that the containers can be heat disinfected when empty. </a:t>
                      </a:r>
                      <a:r>
                        <a:rPr kumimoji="0" lang="en-US" sz="18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Do not top up open</a:t>
                      </a:r>
                    </a:p>
                    <a:p>
                      <a:r>
                        <a:rPr kumimoji="0" lang="en-US" sz="18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disinfectant containers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953589">
                <a:tc>
                  <a:txBody>
                    <a:bodyPr/>
                    <a:lstStyle/>
                    <a:p>
                      <a:r>
                        <a:rPr kumimoji="0" lang="en-US" sz="18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Duvets</a:t>
                      </a:r>
                      <a:endParaRPr lang="en-US" sz="16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Washable duvet cover, which allows good circulation of air, should be used and changed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after each patient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Dry-clean hands after each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patient use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1525742">
                <a:tc>
                  <a:txBody>
                    <a:bodyPr/>
                    <a:lstStyle/>
                    <a:p>
                      <a:r>
                        <a:rPr kumimoji="0" lang="en-US" sz="1800" b="1" kern="1200" baseline="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Endotracheal</a:t>
                      </a:r>
                      <a:r>
                        <a:rPr kumimoji="0" lang="en-US" sz="18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suction</a:t>
                      </a:r>
                    </a:p>
                    <a:p>
                      <a:r>
                        <a:rPr kumimoji="0" lang="en-US" sz="18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catheters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Disposable – can be used for 24 hours on the same patient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Flush with sterile water after each use. Bowl is washed and dried after each suction and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filled with sterile water only before use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Decontaminate hands thoroughly before carrying our suction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Do not share suction catheters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between patients.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953589">
                <a:tc>
                  <a:txBody>
                    <a:bodyPr/>
                    <a:lstStyle/>
                    <a:p>
                      <a:r>
                        <a:rPr kumimoji="0" lang="en-US" sz="18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Feeding bottles (baby)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Heat sterilized in SSD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Wash thoroughly. Rinse and soak in a fresh hypochlorite solution (125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ppm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available chlorine x 30 min). Remove, rinse and dry.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87536"/>
            <a:ext cx="12188825" cy="736476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alibri" pitchFamily="34" charset="0"/>
                <a:cs typeface="Calibri" pitchFamily="34" charset="0"/>
              </a:rPr>
              <a:t>Methods of decontaminating routinely used items cont’d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0" y="1219198"/>
          <a:ext cx="12342812" cy="5638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205"/>
                <a:gridCol w="5690129"/>
                <a:gridCol w="4401478"/>
              </a:tblGrid>
              <a:tr h="65291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Item  or site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1" kern="1200" baseline="0" dirty="0" smtClean="0">
                          <a:solidFill>
                            <a:schemeClr val="lt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Preferred method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1" kern="1200" baseline="0" dirty="0" smtClean="0">
                          <a:solidFill>
                            <a:schemeClr val="lt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Alternative methods /</a:t>
                      </a:r>
                    </a:p>
                    <a:p>
                      <a:r>
                        <a:rPr kumimoji="0" lang="en-US" sz="1600" b="1" kern="1200" baseline="0" dirty="0" smtClean="0">
                          <a:solidFill>
                            <a:schemeClr val="lt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comments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721645">
                <a:tc>
                  <a:txBody>
                    <a:bodyPr/>
                    <a:lstStyle/>
                    <a:p>
                      <a:r>
                        <a:rPr kumimoji="0" lang="en-US" sz="18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Floor cleaning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</a:t>
                      </a:r>
                      <a:r>
                        <a:rPr kumimoji="0" lang="en-US" sz="18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Dry,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kumimoji="0" lang="en-US" sz="18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Wet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Use dust-attracting mop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Use water and detergent only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Sweeping not recommended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Disinfectants not recommended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1030921">
                <a:tc>
                  <a:txBody>
                    <a:bodyPr/>
                    <a:lstStyle/>
                    <a:p>
                      <a:r>
                        <a:rPr kumimoji="0" lang="en-US" sz="18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Humidifiers</a:t>
                      </a:r>
                      <a:endParaRPr lang="en-US" sz="16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Empty daily and heat disinfect after each patient use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Clean with warm water and detergent. Dry, Fill with sterile water only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Not recommended. Use heat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exchange filters.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1649474">
                <a:tc>
                  <a:txBody>
                    <a:bodyPr/>
                    <a:lstStyle/>
                    <a:p>
                      <a:r>
                        <a:rPr kumimoji="0" lang="en-US" sz="18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Infant incubators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Wash all removable parts and clean thoroughly with detergent.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Dry with paper towel.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Infected: After cleaning, wipe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over with 70% isopropyl alcohol or hypochlorite (125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ppm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ac CI2 ). Leave incubator to stand unused for 6 hours (aeration).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791923">
                <a:tc>
                  <a:txBody>
                    <a:bodyPr/>
                    <a:lstStyle/>
                    <a:p>
                      <a:r>
                        <a:rPr kumimoji="0" lang="en-US" sz="18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Instruments (surgical)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To SSD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791923">
                <a:tc>
                  <a:txBody>
                    <a:bodyPr/>
                    <a:lstStyle/>
                    <a:p>
                      <a:r>
                        <a:rPr kumimoji="0" lang="en-US" sz="18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Kitchen cloths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Daily: Wash in detergent and dry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Disposal preferable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87536"/>
            <a:ext cx="12188825" cy="73647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Calibri" pitchFamily="34" charset="0"/>
                <a:cs typeface="Calibri" pitchFamily="34" charset="0"/>
              </a:rPr>
              <a:t>Methods of decontaminating routinely used items cont’d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73025" y="1295399"/>
          <a:ext cx="12115800" cy="5365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5585475"/>
                <a:gridCol w="4320525"/>
              </a:tblGrid>
              <a:tr h="59604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Item  or site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1" kern="1200" baseline="0" dirty="0" smtClean="0">
                          <a:solidFill>
                            <a:schemeClr val="lt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Preferred method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1" kern="1200" baseline="0" dirty="0" smtClean="0">
                          <a:solidFill>
                            <a:schemeClr val="lt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Alternative methods /</a:t>
                      </a:r>
                    </a:p>
                    <a:p>
                      <a:r>
                        <a:rPr kumimoji="0" lang="en-US" sz="1600" b="1" kern="1200" baseline="0" dirty="0" smtClean="0">
                          <a:solidFill>
                            <a:schemeClr val="lt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comments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658791">
                <a:tc>
                  <a:txBody>
                    <a:bodyPr/>
                    <a:lstStyle/>
                    <a:p>
                      <a:r>
                        <a:rPr kumimoji="0" lang="en-US" sz="18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Lamps (examination)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Wipe with detergent, rinse and dry. 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Wipe over with alcohol.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Disassemble before cleaning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658791">
                <a:tc>
                  <a:txBody>
                    <a:bodyPr/>
                    <a:lstStyle/>
                    <a:p>
                      <a:r>
                        <a:rPr kumimoji="0" lang="en-US" sz="18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Laryngoscopes</a:t>
                      </a:r>
                      <a:endParaRPr lang="en-US" sz="16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Wash with detergent, rinse and dry. 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Wipe over with alcohol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Disassemble before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cleaning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941130">
                <a:tc>
                  <a:txBody>
                    <a:bodyPr/>
                    <a:lstStyle/>
                    <a:p>
                      <a:r>
                        <a:rPr kumimoji="0" lang="en-US" sz="18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Linen </a:t>
                      </a:r>
                    </a:p>
                    <a:p>
                      <a:r>
                        <a:rPr kumimoji="0" lang="en-US" sz="18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(see section on</a:t>
                      </a:r>
                    </a:p>
                    <a:p>
                      <a:r>
                        <a:rPr kumimoji="0" lang="en-US" sz="18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Laundry)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Automated methods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1788147">
                <a:tc>
                  <a:txBody>
                    <a:bodyPr/>
                    <a:lstStyle/>
                    <a:p>
                      <a:r>
                        <a:rPr kumimoji="0" lang="en-US" sz="18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Mattresses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Use water if impermeable cover.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Clean with warm water and detergent. Dry thoroughly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Never admit patients to soiled, stained or damaged mattress.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If rubber covers are uncomfortable, cover with absorbable paper which is frequently changed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Horse-hair and cotton filled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mattresses are not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recommended.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722948">
                <a:tc>
                  <a:txBody>
                    <a:bodyPr/>
                    <a:lstStyle/>
                    <a:p>
                      <a:r>
                        <a:rPr kumimoji="0" lang="en-US" sz="18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Mop bucket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Daily: Wash in warm water and detergent and store inverted to dry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Disinfectant unnecessary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87536"/>
            <a:ext cx="12188825" cy="73647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Calibri" pitchFamily="34" charset="0"/>
                <a:cs typeface="Calibri" pitchFamily="34" charset="0"/>
              </a:rPr>
              <a:t>Methods of decontaminating routinely used items cont’d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0" y="1219198"/>
          <a:ext cx="12188825" cy="5681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9665"/>
                <a:gridCol w="5556285"/>
                <a:gridCol w="4752875"/>
              </a:tblGrid>
              <a:tr h="533402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Item  or site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baseline="0" dirty="0" smtClean="0">
                          <a:solidFill>
                            <a:schemeClr val="lt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Preferred method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baseline="0" dirty="0" smtClean="0">
                          <a:solidFill>
                            <a:schemeClr val="lt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Alternative methods /</a:t>
                      </a:r>
                    </a:p>
                    <a:p>
                      <a:r>
                        <a:rPr kumimoji="0" lang="en-US" sz="1800" b="1" kern="1200" baseline="0" dirty="0" smtClean="0">
                          <a:solidFill>
                            <a:schemeClr val="lt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comments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592987">
                <a:tc>
                  <a:txBody>
                    <a:bodyPr/>
                    <a:lstStyle/>
                    <a:p>
                      <a:r>
                        <a:rPr kumimoji="0" lang="en-US" sz="20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Mops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Daily: Detachable head sent to laundry for heat disinfection and dried.</a:t>
                      </a:r>
                    </a:p>
                    <a:p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Manual cleaning: Wear rubber gloves. Rinse thoroughly under running water. Wash in hot water and detergent until clean. Store inverted to dry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</a:t>
                      </a:r>
                      <a:r>
                        <a:rPr kumimoji="0" lang="en-US" sz="2000" kern="1200" baseline="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Colour</a:t>
                      </a:r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-coding of mops is useful to reduce cross contamination between clean and dirty areas and infectious isolation rooms</a:t>
                      </a:r>
                    </a:p>
                    <a:p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The sun can be used in warm</a:t>
                      </a:r>
                    </a:p>
                    <a:p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countries.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406954">
                <a:tc>
                  <a:txBody>
                    <a:bodyPr/>
                    <a:lstStyle/>
                    <a:p>
                      <a:r>
                        <a:rPr kumimoji="0" lang="en-US" sz="20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Nail brushes</a:t>
                      </a:r>
                      <a:endParaRPr lang="en-US" sz="1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Not recommended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Single use and heat disinfection only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702415">
                <a:tc>
                  <a:txBody>
                    <a:bodyPr/>
                    <a:lstStyle/>
                    <a:p>
                      <a:r>
                        <a:rPr kumimoji="0" lang="en-US" sz="2000" b="1" kern="1200" baseline="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Nasogastric</a:t>
                      </a:r>
                      <a:r>
                        <a:rPr kumimoji="0" lang="en-US" sz="20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(feeding tubes)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Disposable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Cannot be recycled</a:t>
                      </a:r>
                      <a:endParaRPr lang="en-US" sz="18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702415">
                <a:tc>
                  <a:txBody>
                    <a:bodyPr/>
                    <a:lstStyle/>
                    <a:p>
                      <a:r>
                        <a:rPr kumimoji="0" lang="en-US" sz="2000" b="1" kern="1200" baseline="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Nebulisers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Wash and dry the container and mask after each patient use.</a:t>
                      </a:r>
                    </a:p>
                    <a:p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Store dry and protected from dust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Head disinfection if necessary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702415">
                <a:tc>
                  <a:txBody>
                    <a:bodyPr/>
                    <a:lstStyle/>
                    <a:p>
                      <a:r>
                        <a:rPr kumimoji="0" lang="en-US" sz="20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Oxygen masks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Disposable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If re-useable, Wash thoroughly</a:t>
                      </a:r>
                    </a:p>
                    <a:p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until visibly clean or use heat</a:t>
                      </a:r>
                    </a:p>
                    <a:p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disinfection (SSD). Dry. Wipe</a:t>
                      </a:r>
                    </a:p>
                    <a:p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with alcohol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87536"/>
            <a:ext cx="12188825" cy="736476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alibri" pitchFamily="34" charset="0"/>
                <a:cs typeface="Calibri" pitchFamily="34" charset="0"/>
              </a:rPr>
              <a:t>Methods of decontaminating routinely used items cont’d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1295400"/>
            <a:ext cx="10363200" cy="44958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Poor cleaning &amp; disinfection can spread infection to: </a:t>
            </a:r>
          </a:p>
          <a:p>
            <a:pPr marL="1265238" lvl="1">
              <a:spcBef>
                <a:spcPts val="0"/>
              </a:spcBef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Patients</a:t>
            </a:r>
          </a:p>
          <a:p>
            <a:pPr marL="1265238" lvl="1">
              <a:spcBef>
                <a:spcPts val="0"/>
              </a:spcBef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Cleaners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1265238" lvl="1">
              <a:spcBef>
                <a:spcPts val="0"/>
              </a:spcBef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Visitors</a:t>
            </a:r>
          </a:p>
          <a:p>
            <a:pPr marL="1265238" lvl="1">
              <a:spcBef>
                <a:spcPts val="0"/>
              </a:spcBef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Staff</a:t>
            </a:r>
          </a:p>
          <a:p>
            <a:pPr marL="1265238" lvl="1">
              <a:spcBef>
                <a:spcPts val="0"/>
              </a:spcBef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0"/>
              </a:spcBef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Cleaners should always:</a:t>
            </a:r>
          </a:p>
          <a:p>
            <a:pPr marL="1265238" lvl="1">
              <a:spcBef>
                <a:spcPts val="0"/>
              </a:spcBef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Wear appropriate PPE</a:t>
            </a:r>
          </a:p>
          <a:p>
            <a:pPr marL="1265238" lvl="1">
              <a:spcBef>
                <a:spcPts val="0"/>
              </a:spcBef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Follow procedures exactly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3212" y="-152400"/>
            <a:ext cx="11658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Calibri" pitchFamily="34" charset="0"/>
                <a:cs typeface="Calibri" pitchFamily="34" charset="0"/>
              </a:rPr>
              <a:t>Risks During Cleaning and Disinfection</a:t>
            </a:r>
          </a:p>
        </p:txBody>
      </p:sp>
    </p:spTree>
    <p:extLst>
      <p:ext uri="{BB962C8B-B14F-4D97-AF65-F5344CB8AC3E}">
        <p14:creationId xmlns:p14="http://schemas.microsoft.com/office/powerpoint/2010/main" val="405772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-1" y="1219198"/>
          <a:ext cx="12188825" cy="5460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3119"/>
                <a:gridCol w="4982853"/>
                <a:gridCol w="4982853"/>
              </a:tblGrid>
              <a:tr h="533402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Item  or site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baseline="0" dirty="0" smtClean="0">
                          <a:solidFill>
                            <a:schemeClr val="lt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Preferred method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baseline="0" dirty="0" smtClean="0">
                          <a:solidFill>
                            <a:schemeClr val="lt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Alternative methods /</a:t>
                      </a:r>
                    </a:p>
                    <a:p>
                      <a:r>
                        <a:rPr kumimoji="0" lang="en-US" sz="1800" b="1" kern="1200" baseline="0" dirty="0" smtClean="0">
                          <a:solidFill>
                            <a:schemeClr val="lt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comments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592987">
                <a:tc>
                  <a:txBody>
                    <a:bodyPr/>
                    <a:lstStyle/>
                    <a:p>
                      <a:r>
                        <a:rPr kumimoji="0" lang="en-US" sz="20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Patient toiletries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Patients should bring their own soap, towels, shaving equipment and other personal items which should never be shared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406954">
                <a:tc>
                  <a:txBody>
                    <a:bodyPr/>
                    <a:lstStyle/>
                    <a:p>
                      <a:r>
                        <a:rPr kumimoji="0" lang="en-US" sz="20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Pillows (see mattresses)</a:t>
                      </a:r>
                      <a:endParaRPr lang="en-US" sz="1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Use waterproof cover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702415">
                <a:tc>
                  <a:txBody>
                    <a:bodyPr/>
                    <a:lstStyle/>
                    <a:p>
                      <a:r>
                        <a:rPr kumimoji="0" lang="en-US" sz="20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Rectal thermometer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Wash in detergent after each use. </a:t>
                      </a:r>
                    </a:p>
                    <a:p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Wipe alcohol and store dry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702415">
                <a:tc>
                  <a:txBody>
                    <a:bodyPr/>
                    <a:lstStyle/>
                    <a:p>
                      <a:r>
                        <a:rPr kumimoji="0" lang="en-US" sz="20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Scissors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Wipe over with 70% isopropyl alcohol before and after use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702415">
                <a:tc>
                  <a:txBody>
                    <a:bodyPr/>
                    <a:lstStyle/>
                    <a:p>
                      <a:r>
                        <a:rPr kumimoji="0" lang="en-US" sz="20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Scrubbing machine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Drain reservoir after use. </a:t>
                      </a:r>
                    </a:p>
                    <a:p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Wipe with a damp cloth and store dry.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702415">
                <a:tc>
                  <a:txBody>
                    <a:bodyPr/>
                    <a:lstStyle/>
                    <a:p>
                      <a:r>
                        <a:rPr kumimoji="0" lang="en-US" sz="20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Shaving brushes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Not recommended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Pre-operative skin shaving should only happen in the operating suite – never in the ward.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87536"/>
            <a:ext cx="12188825" cy="736476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alibri" pitchFamily="34" charset="0"/>
                <a:cs typeface="Calibri" pitchFamily="34" charset="0"/>
              </a:rPr>
              <a:t>Methods of decontaminating routinely used items cont’d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0" y="1389590"/>
          <a:ext cx="12188825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6482"/>
                <a:gridCol w="5519468"/>
                <a:gridCol w="4752875"/>
              </a:tblGrid>
              <a:tr h="216769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Item  or site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baseline="0" dirty="0" smtClean="0">
                          <a:solidFill>
                            <a:schemeClr val="lt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Preferred method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baseline="0" dirty="0" smtClean="0">
                          <a:solidFill>
                            <a:schemeClr val="lt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Alternative methods /comments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520244">
                <a:tc>
                  <a:txBody>
                    <a:bodyPr/>
                    <a:lstStyle/>
                    <a:p>
                      <a:r>
                        <a:rPr kumimoji="0" lang="en-US" sz="20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Sheepskin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Synthetic: Launder in machine</a:t>
                      </a:r>
                    </a:p>
                    <a:p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Natural: Hand wash in detergent and dry.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Not recommended for routine use unless clinically indicated.</a:t>
                      </a:r>
                    </a:p>
                    <a:p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Restrict to one patient use only.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832390">
                <a:tc>
                  <a:txBody>
                    <a:bodyPr/>
                    <a:lstStyle/>
                    <a:p>
                      <a:r>
                        <a:rPr kumimoji="0" lang="en-US" sz="20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Soap (hand washing)</a:t>
                      </a:r>
                      <a:endParaRPr lang="en-US" sz="1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Tablet: Store dry.</a:t>
                      </a:r>
                    </a:p>
                    <a:p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Liquid: Wall-mounted dispenser. Single-use sachets or send for thorough cleaning after it is empty and refilled under aseptic conditions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Tablet soaps are not recommended</a:t>
                      </a:r>
                    </a:p>
                    <a:p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</a:t>
                      </a:r>
                      <a:r>
                        <a:rPr kumimoji="0" lang="en-US" sz="20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Never top up – </a:t>
                      </a:r>
                      <a:r>
                        <a:rPr kumimoji="0" lang="en-US" sz="2000" b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increases risk</a:t>
                      </a:r>
                    </a:p>
                    <a:p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of GNB </a:t>
                      </a:r>
                      <a:r>
                        <a:rPr kumimoji="0" lang="en-US" sz="2000" kern="1200" baseline="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colonisation</a:t>
                      </a:r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.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520244">
                <a:tc>
                  <a:txBody>
                    <a:bodyPr/>
                    <a:lstStyle/>
                    <a:p>
                      <a:r>
                        <a:rPr kumimoji="0" lang="en-US" sz="20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Shower head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Should be removed and cleaned thoroughly each week· Soak in </a:t>
                      </a:r>
                      <a:r>
                        <a:rPr kumimoji="0" lang="en-US" sz="2000" kern="1200" baseline="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descaler</a:t>
                      </a:r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if necessary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Replace rubber washer with plastic ones to prevent legionnaires’ disease</a:t>
                      </a:r>
                      <a:endParaRPr lang="en-US" sz="18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99636">
                <a:tc>
                  <a:txBody>
                    <a:bodyPr/>
                    <a:lstStyle/>
                    <a:p>
                      <a:r>
                        <a:rPr kumimoji="0" lang="en-US" sz="20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Sputum container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Disposable only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832390">
                <a:tc>
                  <a:txBody>
                    <a:bodyPr/>
                    <a:lstStyle/>
                    <a:p>
                      <a:r>
                        <a:rPr kumimoji="0" lang="en-US" sz="20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Suction machines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Empty the reservoir in the sluice after use, wash with warm water and detergent and store dry.  Send tubing to SSD for </a:t>
                      </a:r>
                      <a:r>
                        <a:rPr kumimoji="0" lang="en-US" sz="2000" kern="1200" baseline="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sterilisation</a:t>
                      </a:r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or discard. Clean the surface and cover after each use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PPE: non-sterile gloves and apron</a:t>
                      </a:r>
                    </a:p>
                    <a:p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Never leave fluid (secretions or</a:t>
                      </a:r>
                    </a:p>
                    <a:p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disinfectant) in the reservoir if not in use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87536"/>
            <a:ext cx="12188825" cy="736476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alibri" pitchFamily="34" charset="0"/>
                <a:cs typeface="Calibri" pitchFamily="34" charset="0"/>
              </a:rPr>
              <a:t>Methods of decontaminating routinely used items cont’d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227012" y="1389590"/>
          <a:ext cx="11961814" cy="5468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020"/>
                <a:gridCol w="5341439"/>
                <a:gridCol w="4664355"/>
              </a:tblGrid>
              <a:tr h="39910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Item  or site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baseline="0" dirty="0" smtClean="0">
                          <a:solidFill>
                            <a:schemeClr val="lt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Preferred method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baseline="0" dirty="0" smtClean="0">
                          <a:solidFill>
                            <a:schemeClr val="lt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Alternative methods /comments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764948">
                <a:tc>
                  <a:txBody>
                    <a:bodyPr/>
                    <a:lstStyle/>
                    <a:p>
                      <a:r>
                        <a:rPr kumimoji="0" lang="en-US" sz="20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Surfaces and ledges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Damp dusting daily. Dry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1097535">
                <a:tc>
                  <a:txBody>
                    <a:bodyPr/>
                    <a:lstStyle/>
                    <a:p>
                      <a:r>
                        <a:rPr kumimoji="0" lang="en-US" sz="20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Thermometer (oral) Electronic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Wash and dry after each patient use. Wipe with 70% isopropyl alcohol and store dry.</a:t>
                      </a:r>
                    </a:p>
                    <a:p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Change sleeve after each use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</a:t>
                      </a:r>
                      <a:r>
                        <a:rPr kumimoji="0" lang="en-US" sz="2000" b="1" i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Never soak thermometers in</a:t>
                      </a:r>
                    </a:p>
                    <a:p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disinfectants.</a:t>
                      </a:r>
                    </a:p>
                    <a:p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Never use without sleeve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764948">
                <a:tc>
                  <a:txBody>
                    <a:bodyPr/>
                    <a:lstStyle/>
                    <a:p>
                      <a:r>
                        <a:rPr kumimoji="0" lang="en-US" sz="20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Taps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Elbow operated</a:t>
                      </a:r>
                    </a:p>
                    <a:p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Clean daily and keep dry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Replace rubber with plastic washers to prevent legionnaires’ disease</a:t>
                      </a:r>
                      <a:endParaRPr lang="en-US" sz="18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436068">
                <a:tc>
                  <a:txBody>
                    <a:bodyPr/>
                    <a:lstStyle/>
                    <a:p>
                      <a:r>
                        <a:rPr kumimoji="0" lang="en-US" sz="20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Toilet seats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Wash at least daily with detergent and dry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908273">
                <a:tc>
                  <a:txBody>
                    <a:bodyPr/>
                    <a:lstStyle/>
                    <a:p>
                      <a:r>
                        <a:rPr kumimoji="0" lang="en-US" sz="20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Tooth mugs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Disposable or send to SDD between patients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1097535">
                <a:tc>
                  <a:txBody>
                    <a:bodyPr/>
                    <a:lstStyle/>
                    <a:p>
                      <a:r>
                        <a:rPr kumimoji="0" lang="en-US" sz="20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Toys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Soft: Machine wash, rinse and dry</a:t>
                      </a:r>
                    </a:p>
                    <a:p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Other: Wash with detergent, rinse and dry. Wipe with alcohol swab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Do not share toys in an infected ward. Heavily soiled toys may have to be destroyed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0812" y="87536"/>
            <a:ext cx="12038013" cy="736476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alibri" pitchFamily="34" charset="0"/>
                <a:cs typeface="Calibri" pitchFamily="34" charset="0"/>
              </a:rPr>
              <a:t>Methods of decontaminating routinely used items cont’d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0" y="1111160"/>
          <a:ext cx="12038012" cy="574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926"/>
                <a:gridCol w="6229375"/>
                <a:gridCol w="4371711"/>
              </a:tblGrid>
              <a:tr h="37576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itchFamily="34" charset="0"/>
                          <a:cs typeface="Calibri" pitchFamily="34" charset="0"/>
                        </a:rPr>
                        <a:t>Item  or site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baseline="0" dirty="0" smtClean="0">
                          <a:solidFill>
                            <a:schemeClr val="lt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Preferred method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baseline="0" dirty="0" smtClean="0">
                          <a:solidFill>
                            <a:schemeClr val="lt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Alternative methods /comments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657594">
                <a:tc>
                  <a:txBody>
                    <a:bodyPr/>
                    <a:lstStyle/>
                    <a:p>
                      <a:r>
                        <a:rPr kumimoji="0" lang="en-US" sz="18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Tubing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Disposable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Reprocessed in SSD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</a:t>
                      </a:r>
                      <a:r>
                        <a:rPr kumimoji="0" lang="en-US" sz="18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Never </a:t>
                      </a:r>
                      <a:r>
                        <a:rPr kumimoji="0" lang="en-US" sz="1800" b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use </a:t>
                      </a:r>
                      <a:r>
                        <a:rPr kumimoji="0" lang="en-US" sz="1800" b="0" kern="1200" baseline="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gluteraldehyde</a:t>
                      </a:r>
                      <a:r>
                        <a:rPr kumimoji="0" lang="en-US" sz="1800" b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to</a:t>
                      </a:r>
                    </a:p>
                    <a:p>
                      <a:r>
                        <a:rPr kumimoji="0" lang="en-US" sz="1800" b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disinfect respiratory equipment</a:t>
                      </a:r>
                      <a:endParaRPr lang="en-US" sz="18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939419">
                <a:tc>
                  <a:txBody>
                    <a:bodyPr/>
                    <a:lstStyle/>
                    <a:p>
                      <a:r>
                        <a:rPr kumimoji="0" lang="en-US" sz="18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Ultrasound</a:t>
                      </a:r>
                      <a:endParaRPr kumimoji="0" lang="en-US" sz="1800" b="0" kern="1200" baseline="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Disinfect with 70% isopropyl alcohol between each patient use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Intra-vaginal: Cover probe with a condom for each patient.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630374">
                <a:tc>
                  <a:txBody>
                    <a:bodyPr/>
                    <a:lstStyle/>
                    <a:p>
                      <a:r>
                        <a:rPr kumimoji="0" lang="en-US" sz="18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Ventilators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These are complex and should be cleaned and disinfected according to manufacturer’s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instruction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Sometimes there are technicians in the facility who do the maintenance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Remove tubing and send for heat disinfection to SSD (800C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x 3 min) or chemical disinfection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Clean all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inspiratory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and expiratory connections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Change both sets of filters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Check efficiency of air movement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Reassemble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Clean the outside of ventilator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Register in logbook</a:t>
                      </a:r>
                      <a:endParaRPr lang="en-US" sz="18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939419">
                <a:tc>
                  <a:txBody>
                    <a:bodyPr/>
                    <a:lstStyle/>
                    <a:p>
                      <a:r>
                        <a:rPr kumimoji="0" lang="en-US" sz="18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Washbasins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Clean with warm water and detergent, cream cleaner for stains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Disinfectants not recommended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87536"/>
            <a:ext cx="12188825" cy="736476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alibri" pitchFamily="34" charset="0"/>
                <a:cs typeface="Calibri" pitchFamily="34" charset="0"/>
              </a:rPr>
              <a:t>Methods of decontaminating routinely used items cont’d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0" y="1389590"/>
          <a:ext cx="12188826" cy="5239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37"/>
                <a:gridCol w="5454713"/>
                <a:gridCol w="4752876"/>
              </a:tblGrid>
              <a:tr h="57955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itchFamily="34" charset="0"/>
                          <a:cs typeface="Calibri" pitchFamily="34" charset="0"/>
                        </a:rPr>
                        <a:t>Item  or site</a:t>
                      </a:r>
                      <a:endParaRPr 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b="1" kern="1200" baseline="0" dirty="0" smtClean="0">
                          <a:solidFill>
                            <a:schemeClr val="lt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Preferred method</a:t>
                      </a:r>
                      <a:endParaRPr 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b="1" kern="1200" baseline="0" dirty="0" smtClean="0">
                          <a:solidFill>
                            <a:schemeClr val="lt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Alternative methods /comments</a:t>
                      </a:r>
                      <a:endParaRPr 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221416">
                <a:tc>
                  <a:txBody>
                    <a:bodyPr/>
                    <a:lstStyle/>
                    <a:p>
                      <a:r>
                        <a:rPr kumimoji="0" lang="en-US" sz="24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Wound suction (closed</a:t>
                      </a:r>
                    </a:p>
                    <a:p>
                      <a:r>
                        <a:rPr kumimoji="0" lang="en-US" sz="24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drainage)</a:t>
                      </a:r>
                      <a:endParaRPr 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4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Remove lid and carefully remove inner liner containing fluid. Dispose of in either infectious waste container or sluice.</a:t>
                      </a:r>
                    </a:p>
                    <a:p>
                      <a:r>
                        <a:rPr kumimoji="0" lang="en-US" sz="24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Wash and clean the outer cover, dry and replace bag. Check that the valves and connectors are clean and functioning.</a:t>
                      </a:r>
                      <a:endParaRPr 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4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Send for heat disinfection after each patient use</a:t>
                      </a:r>
                      <a:endParaRPr lang="en-US" sz="20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1438840">
                <a:tc>
                  <a:txBody>
                    <a:bodyPr/>
                    <a:lstStyle/>
                    <a:p>
                      <a:r>
                        <a:rPr kumimoji="0" lang="en-US" sz="2400" b="1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X-ray-equipment</a:t>
                      </a:r>
                      <a:endParaRPr kumimoji="0" lang="en-US" sz="2000" b="0" kern="1200" baseline="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4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Damp dust only</a:t>
                      </a:r>
                      <a:endParaRPr 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4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· Wipe with 70% isopropyl alcohol if disinfection required.</a:t>
                      </a:r>
                      <a:endParaRPr 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87536"/>
            <a:ext cx="12188825" cy="736476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alibri" pitchFamily="34" charset="0"/>
                <a:cs typeface="Calibri" pitchFamily="34" charset="0"/>
              </a:rPr>
              <a:t>Methods of decontaminating routinely used items cont’d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Questions Clipart Animation Question   Answer"/>
          <p:cNvPicPr>
            <a:picLocks noGrp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351212" y="1295400"/>
            <a:ext cx="65532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79413" y="1447800"/>
            <a:ext cx="11305608" cy="4460776"/>
          </a:xfrm>
        </p:spPr>
        <p:txBody>
          <a:bodyPr/>
          <a:lstStyle/>
          <a:p>
            <a:pPr algn="ctr">
              <a:buNone/>
            </a:pPr>
            <a:r>
              <a:rPr lang="en-US" sz="7200" b="1" dirty="0" smtClean="0">
                <a:latin typeface="Calibri" panose="020F0502020204030204" pitchFamily="34" charset="0"/>
              </a:rPr>
              <a:t>Thank you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524000"/>
            <a:ext cx="102870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 smtClean="0">
                <a:solidFill>
                  <a:schemeClr val="bg2"/>
                </a:solidFill>
                <a:latin typeface="Calibri" panose="020F0502020204030204" pitchFamily="34" charset="0"/>
              </a:rPr>
              <a:t>Answer:</a:t>
            </a:r>
          </a:p>
          <a:p>
            <a:pPr marL="0" indent="0">
              <a:buNone/>
            </a:pPr>
            <a:r>
              <a:rPr lang="en-US" sz="4000" dirty="0" smtClean="0">
                <a:solidFill>
                  <a:schemeClr val="bg2"/>
                </a:solidFill>
                <a:latin typeface="Calibri" panose="020F0502020204030204" pitchFamily="34" charset="0"/>
              </a:rPr>
              <a:t>Organic matter (e.g., body fluids): </a:t>
            </a:r>
          </a:p>
          <a:p>
            <a:pPr lvl="1"/>
            <a:r>
              <a:rPr lang="en-US" sz="4000" dirty="0" smtClean="0">
                <a:solidFill>
                  <a:schemeClr val="bg2"/>
                </a:solidFill>
                <a:latin typeface="Calibri" panose="020F0502020204030204" pitchFamily="34" charset="0"/>
              </a:rPr>
              <a:t>Neutralizes chlorine (stops it killing organisms)</a:t>
            </a:r>
          </a:p>
          <a:p>
            <a:pPr lvl="1"/>
            <a:r>
              <a:rPr lang="en-US" sz="4000" dirty="0" smtClean="0">
                <a:solidFill>
                  <a:schemeClr val="bg2"/>
                </a:solidFill>
                <a:latin typeface="Calibri" panose="020F0502020204030204" pitchFamily="34" charset="0"/>
              </a:rPr>
              <a:t>Prevents chlorine from getting to the organisms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012" y="217714"/>
            <a:ext cx="11201400" cy="696686"/>
          </a:xfrm>
        </p:spPr>
        <p:txBody>
          <a:bodyPr anchor="b">
            <a:no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Calibri" panose="020F0502020204030204" pitchFamily="34" charset="0"/>
              </a:rPr>
              <a:t>Why must we clean before disinfection?</a:t>
            </a:r>
            <a:endParaRPr lang="en-US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48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79412" y="152401"/>
            <a:ext cx="10820400" cy="914400"/>
          </a:xfrm>
        </p:spPr>
        <p:txBody>
          <a:bodyPr>
            <a:noAutofit/>
          </a:bodyPr>
          <a:lstStyle/>
          <a:p>
            <a:r>
              <a:rPr lang="en-US" sz="3820" b="1" dirty="0" smtClean="0">
                <a:latin typeface="Calibri" panose="020F0502020204030204" pitchFamily="34" charset="0"/>
              </a:rPr>
              <a:t>Why do we need remove chlorine residue? </a:t>
            </a:r>
            <a:endParaRPr lang="en-US" sz="3820" b="1" dirty="0">
              <a:latin typeface="Calibri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5612" y="1371600"/>
            <a:ext cx="101346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>
                <a:solidFill>
                  <a:schemeClr val="bg2"/>
                </a:solidFill>
                <a:latin typeface="Calibri" panose="020F0502020204030204" pitchFamily="34" charset="0"/>
              </a:rPr>
              <a:t>Answer: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>
                <a:solidFill>
                  <a:schemeClr val="bg2"/>
                </a:solidFill>
                <a:latin typeface="Calibri" panose="020F0502020204030204" pitchFamily="34" charset="0"/>
              </a:rPr>
              <a:t>It corrodes and damages bare metal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>
                <a:solidFill>
                  <a:schemeClr val="bg2"/>
                </a:solidFill>
                <a:latin typeface="Calibri" panose="020F0502020204030204" pitchFamily="34" charset="0"/>
              </a:rPr>
              <a:t>It reduces life of plastic and cotton</a:t>
            </a:r>
            <a:endParaRPr lang="en-US" sz="4000" dirty="0">
              <a:solidFill>
                <a:schemeClr val="bg2"/>
              </a:solidFill>
              <a:latin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>
                <a:solidFill>
                  <a:schemeClr val="bg2"/>
                </a:solidFill>
                <a:latin typeface="Calibri" panose="020F0502020204030204" pitchFamily="34" charset="0"/>
              </a:rPr>
              <a:t>Cannot be left on medical instruments - it is toxic to skin and mucous membranes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>
                <a:solidFill>
                  <a:schemeClr val="bg2"/>
                </a:solidFill>
                <a:latin typeface="Calibri" panose="020F0502020204030204" pitchFamily="34" charset="0"/>
              </a:rPr>
              <a:t>It leaves a white deposit on floors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99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9916"/>
            <a:ext cx="10452721" cy="885140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Calibri" panose="020F0502020204030204" pitchFamily="34" charset="0"/>
              </a:rPr>
              <a:t>DISINFECTION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13" y="915056"/>
            <a:ext cx="12038012" cy="579054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This can be achieved with heat or chemicals. </a:t>
            </a:r>
          </a:p>
          <a:p>
            <a:pPr marL="0" indent="0">
              <a:buNone/>
            </a:pPr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Disinfectants must be 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U</a:t>
            </a:r>
            <a:r>
              <a:rPr lang="en-US" dirty="0" smtClean="0">
                <a:latin typeface="Calibri" panose="020F0502020204030204" pitchFamily="34" charset="0"/>
              </a:rPr>
              <a:t>sed for the right purpose, 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In the appropriate concentration, </a:t>
            </a:r>
            <a:endParaRPr lang="en-US" dirty="0">
              <a:latin typeface="Calibri" panose="020F0502020204030204" pitchFamily="34" charset="0"/>
            </a:endParaRP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For the prescribed length of time, 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Following the manufacturer's instructions. 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B</a:t>
            </a:r>
            <a:r>
              <a:rPr lang="en-US" dirty="0" smtClean="0">
                <a:latin typeface="Calibri" panose="020F0502020204030204" pitchFamily="34" charset="0"/>
              </a:rPr>
              <a:t>e kept in their stock concentration,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U</a:t>
            </a:r>
            <a:r>
              <a:rPr lang="en-US" dirty="0" smtClean="0">
                <a:latin typeface="Calibri" panose="020F0502020204030204" pitchFamily="34" charset="0"/>
              </a:rPr>
              <a:t>sed when freshly diluted</a:t>
            </a:r>
          </a:p>
          <a:p>
            <a:pPr>
              <a:buNone/>
            </a:pPr>
            <a:endParaRPr lang="en-GB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0" y="1412776"/>
            <a:ext cx="11809411" cy="5140424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Calibri" panose="020F0502020204030204" pitchFamily="34" charset="0"/>
              </a:rPr>
              <a:t>While using disinfectants and antiseptics, it is vital that manufactures’’ instruction are followed for maximum effectiveness.</a:t>
            </a:r>
          </a:p>
          <a:p>
            <a:pPr>
              <a:buNone/>
            </a:pPr>
            <a:endParaRPr lang="en-US" sz="3200" dirty="0" smtClean="0">
              <a:latin typeface="Calibri" panose="020F0502020204030204" pitchFamily="34" charset="0"/>
            </a:endParaRPr>
          </a:p>
          <a:p>
            <a:r>
              <a:rPr lang="en-US" sz="3200" dirty="0" smtClean="0">
                <a:latin typeface="Calibri" panose="020F0502020204030204" pitchFamily="34" charset="0"/>
              </a:rPr>
              <a:t>Always measure and never guess the amount of water and disinfectant to be mixed. Too high a concentration is wasteful and hazardous while too low a concentration is ineffective.</a:t>
            </a:r>
          </a:p>
          <a:p>
            <a:pPr marL="0" indent="0">
              <a:buNone/>
            </a:pPr>
            <a:endParaRPr lang="en-US" sz="3200" dirty="0" smtClean="0">
              <a:latin typeface="Calibri" panose="020F0502020204030204" pitchFamily="34" charset="0"/>
            </a:endParaRPr>
          </a:p>
          <a:p>
            <a:r>
              <a:rPr lang="en-US" sz="3200" dirty="0" smtClean="0">
                <a:latin typeface="Calibri" panose="020F0502020204030204" pitchFamily="34" charset="0"/>
              </a:rPr>
              <a:t>Do not mix antiseptics or disinfectants as this reduces their effectiveness due to chemical interaction</a:t>
            </a:r>
            <a:r>
              <a:rPr lang="en-US" dirty="0" smtClean="0"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" y="87536"/>
            <a:ext cx="11134972" cy="736476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Calibri" panose="020F0502020204030204" pitchFamily="34" charset="0"/>
              </a:rPr>
              <a:t>Disinfectant  use (1)</a:t>
            </a:r>
            <a:endParaRPr lang="en-US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71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REFERENCE_ID" val="b28c1408-e6a4-4e9c-93ef-184c178d61d1"/>
  <p:tag name="ARTICULATE_REFERENCE_COUNT" val="0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TAG_BACKING_FORM_KEY" val="3737054-c:\users\vsejal\desktop\ppt - rpr.pptx"/>
  <p:tag name="ARTICULATE_PRESENTER_VERSION" val="7"/>
  <p:tag name="ARTICULATE_USED_PAGE_ORIENTATION" val="1"/>
  <p:tag name="ARTICULATE_USED_PAGE_SIZE" val="7"/>
  <p:tag name="ARTICULATE_SLIDE_THUMBNAIL_REFRESH" val="1"/>
  <p:tag name="ARTICULATE_SLIDE_COUNT" val="7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IDI">
      <a:dk1>
        <a:sysClr val="windowText" lastClr="000000"/>
      </a:dk1>
      <a:lt1>
        <a:sysClr val="window" lastClr="FFFFFF"/>
      </a:lt1>
      <a:dk2>
        <a:srgbClr val="23347D"/>
      </a:dk2>
      <a:lt2>
        <a:srgbClr val="F4F5F7"/>
      </a:lt2>
      <a:accent1>
        <a:srgbClr val="398DCD"/>
      </a:accent1>
      <a:accent2>
        <a:srgbClr val="2172B5"/>
      </a:accent2>
      <a:accent3>
        <a:srgbClr val="23347D"/>
      </a:accent3>
      <a:accent4>
        <a:srgbClr val="E27726"/>
      </a:accent4>
      <a:accent5>
        <a:srgbClr val="00A651"/>
      </a:accent5>
      <a:accent6>
        <a:srgbClr val="ED1C24"/>
      </a:accent6>
      <a:hlink>
        <a:srgbClr val="398DCD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508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10583</TotalTime>
  <Words>4964</Words>
  <Application>Microsoft Office PowerPoint</Application>
  <PresentationFormat>Custom</PresentationFormat>
  <Paragraphs>942</Paragraphs>
  <Slides>56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58" baseType="lpstr">
      <vt:lpstr>Median</vt:lpstr>
      <vt:lpstr>Office Theme</vt:lpstr>
      <vt:lpstr>PowerPoint Presentation</vt:lpstr>
      <vt:lpstr>Learning objectives</vt:lpstr>
      <vt:lpstr>What is Decontamination?</vt:lpstr>
      <vt:lpstr>What are the 3 Decontamination Levels?</vt:lpstr>
      <vt:lpstr>Risks During Cleaning and Disinfection</vt:lpstr>
      <vt:lpstr> Why must we clean before disinfection?</vt:lpstr>
      <vt:lpstr>Why do we need remove chlorine residue? </vt:lpstr>
      <vt:lpstr>DISINFECTION</vt:lpstr>
      <vt:lpstr>Disinfectant  use (1)</vt:lpstr>
      <vt:lpstr>Disinfectant  use (2)</vt:lpstr>
      <vt:lpstr>Choice of disinfectant(1)</vt:lpstr>
      <vt:lpstr>Choice of disinfectant cont’d</vt:lpstr>
      <vt:lpstr>Properties of ideal Chemical Disinfectant </vt:lpstr>
      <vt:lpstr>Properties of ideal Chemical Disinfectant </vt:lpstr>
      <vt:lpstr>Properties of ideal Chemical Disinfectant </vt:lpstr>
      <vt:lpstr>Factors affecting Disinfection </vt:lpstr>
      <vt:lpstr>Factors affecting disinfection </vt:lpstr>
      <vt:lpstr>PowerPoint Presentation</vt:lpstr>
      <vt:lpstr>Factors affecting Disinfection </vt:lpstr>
      <vt:lpstr>Factors affecting Disinfection </vt:lpstr>
      <vt:lpstr>Disinfectants Uses, Advantages, and Disadvantages</vt:lpstr>
      <vt:lpstr>Disinfectants Uses, Advantages, and Disadvantages cont’d</vt:lpstr>
      <vt:lpstr>Disinfectants Uses, Advantages, and Disadvantages cont’d</vt:lpstr>
      <vt:lpstr>Disinfectants Uses, Advantages, and Disadvantages cont’d</vt:lpstr>
      <vt:lpstr>Disinfectants Uses, Advantages, and Disadvantages cont’d</vt:lpstr>
      <vt:lpstr>Materials for Cleaning &amp; Disinfection</vt:lpstr>
      <vt:lpstr>Preparation of jik</vt:lpstr>
      <vt:lpstr>Preparation of jik</vt:lpstr>
      <vt:lpstr>Clean General Nursing Care Surfaces(Floors, walls, tables etc)</vt:lpstr>
      <vt:lpstr>Disinfection of Isolation Unit Surfaces</vt:lpstr>
      <vt:lpstr>Disinfection of Spills in Isolation Unit Surfaces</vt:lpstr>
      <vt:lpstr>Important Points to Remember for Spills</vt:lpstr>
      <vt:lpstr>Recommended Cleaning &amp; Disinfection Frequencies</vt:lpstr>
      <vt:lpstr>Decontaminating medical devices</vt:lpstr>
      <vt:lpstr>Alternative High Level Disinfection of Medical Equipment</vt:lpstr>
      <vt:lpstr>How to Manage Contaminated Linen</vt:lpstr>
      <vt:lpstr>Item/object and recommended Method or Procedure for Disinfection/ Decontamination</vt:lpstr>
      <vt:lpstr>Item/object and recommended Method or Procedure for Disinfection/ Decontamination cont’d</vt:lpstr>
      <vt:lpstr>Item/object and recommended Method or Procedure for Disinfection/ Decontamination cont’d</vt:lpstr>
      <vt:lpstr>Item/object and recommended Method or Procedure for Disinfection/ Decontamination cont’d</vt:lpstr>
      <vt:lpstr>Item/object and recommended Method or Procedure for Disinfection/ Decontamination cont’d</vt:lpstr>
      <vt:lpstr>Methods of decontaminating routinely used items</vt:lpstr>
      <vt:lpstr>Methods of decontaminating routinely used items cont’d</vt:lpstr>
      <vt:lpstr>Methods of decontaminating routinely used items cont’d</vt:lpstr>
      <vt:lpstr>Methods of decontaminating routinely used items cont’d</vt:lpstr>
      <vt:lpstr>Methods of decontaminating routinely used items cont’d</vt:lpstr>
      <vt:lpstr>Methods of decontaminating routinely used items cont’d</vt:lpstr>
      <vt:lpstr>Methods of decontaminating routinely used items cont’d</vt:lpstr>
      <vt:lpstr>Methods of decontaminating routinely used items cont’d</vt:lpstr>
      <vt:lpstr>Methods of decontaminating routinely used items cont’d</vt:lpstr>
      <vt:lpstr>Methods of decontaminating routinely used items cont’d</vt:lpstr>
      <vt:lpstr>Methods of decontaminating routinely used items cont’d</vt:lpstr>
      <vt:lpstr>Methods of decontaminating routinely used items cont’d</vt:lpstr>
      <vt:lpstr>Methods of decontaminating routinely used items cont’d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to Infectious Diseases Institute</dc:title>
  <dc:creator>Acer</dc:creator>
  <cp:lastModifiedBy>hp</cp:lastModifiedBy>
  <cp:revision>577</cp:revision>
  <cp:lastPrinted>2014-12-02T05:24:44Z</cp:lastPrinted>
  <dcterms:created xsi:type="dcterms:W3CDTF">2012-01-20T14:42:48Z</dcterms:created>
  <dcterms:modified xsi:type="dcterms:W3CDTF">2017-01-19T04:04:04Z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Path">
    <vt:lpwstr>how we get to 25 million 29 10 14</vt:lpwstr>
  </property>
  <property fmtid="{D5CDD505-2E9C-101B-9397-08002B2CF9AE}" pid="3" name="ArticulateUseProject">
    <vt:lpwstr>1</vt:lpwstr>
  </property>
  <property fmtid="{D5CDD505-2E9C-101B-9397-08002B2CF9AE}" pid="4" name="ArticulateProjectVersion">
    <vt:lpwstr>7</vt:lpwstr>
  </property>
  <property fmtid="{D5CDD505-2E9C-101B-9397-08002B2CF9AE}" pid="5" name="ArticulateGUID">
    <vt:lpwstr>D14E32A7-2100-4D90-9A66-A3360C9FBEDB</vt:lpwstr>
  </property>
  <property fmtid="{D5CDD505-2E9C-101B-9397-08002B2CF9AE}" pid="6" name="ArticulateProjectFull">
    <vt:lpwstr>C:\Users\vsejal\Desktop\PPT Template Options Final.ppta</vt:lpwstr>
  </property>
</Properties>
</file>