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6" r:id="rId16"/>
    <p:sldId id="277" r:id="rId17"/>
    <p:sldId id="278" r:id="rId18"/>
    <p:sldId id="279" r:id="rId19"/>
  </p:sldIdLst>
  <p:sldSz cx="9144000" cy="6858000" type="screen4x3"/>
  <p:notesSz cx="68580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76" autoAdjust="0"/>
    <p:restoredTop sz="94660"/>
  </p:normalViewPr>
  <p:slideViewPr>
    <p:cSldViewPr>
      <p:cViewPr varScale="1">
        <p:scale>
          <a:sx n="67" d="100"/>
          <a:sy n="67" d="100"/>
        </p:scale>
        <p:origin x="17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0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10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D7D0D-7C5F-4CB0-B0CD-587E42E3D67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2971800" cy="4610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57590"/>
            <a:ext cx="2971800" cy="4610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F126F-1FFC-4964-8150-4FB51D04B0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77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22A5-E28C-4130-B2C7-1773F36C9CF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76C5-3D6B-4CEF-AA10-831FE24DC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22A5-E28C-4130-B2C7-1773F36C9CF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76C5-3D6B-4CEF-AA10-831FE24DC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22A5-E28C-4130-B2C7-1773F36C9CF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76C5-3D6B-4CEF-AA10-831FE24DC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1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22A5-E28C-4130-B2C7-1773F36C9CF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76C5-3D6B-4CEF-AA10-831FE24DC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0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22A5-E28C-4130-B2C7-1773F36C9CF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76C5-3D6B-4CEF-AA10-831FE24DC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22A5-E28C-4130-B2C7-1773F36C9CF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76C5-3D6B-4CEF-AA10-831FE24DC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7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22A5-E28C-4130-B2C7-1773F36C9CF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76C5-3D6B-4CEF-AA10-831FE24DC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2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22A5-E28C-4130-B2C7-1773F36C9CF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76C5-3D6B-4CEF-AA10-831FE24DC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2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22A5-E28C-4130-B2C7-1773F36C9CF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76C5-3D6B-4CEF-AA10-831FE24DC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8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22A5-E28C-4130-B2C7-1773F36C9CF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76C5-3D6B-4CEF-AA10-831FE24DC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2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22A5-E28C-4130-B2C7-1773F36C9CF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76C5-3D6B-4CEF-AA10-831FE24DC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0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22A5-E28C-4130-B2C7-1773F36C9CFE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676C5-3D6B-4CEF-AA10-831FE24DC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2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Bioethics and Dual Use 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72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0455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6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  BIOETHICS  </a:t>
            </a:r>
            <a:r>
              <a:rPr lang="en-US" b="1" dirty="0" smtClean="0"/>
              <a:t>AND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6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Dual-Use Performance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Assess staff's : </a:t>
            </a:r>
          </a:p>
          <a:p>
            <a:pPr marL="400050" lvl="1" indent="0">
              <a:buNone/>
            </a:pPr>
            <a:r>
              <a:rPr lang="en-US" dirty="0"/>
              <a:t>– Perception and understanding of what is meant by dual-use</a:t>
            </a:r>
          </a:p>
          <a:p>
            <a:pPr marL="400050" lvl="1" indent="0">
              <a:buNone/>
            </a:pPr>
            <a:r>
              <a:rPr lang="en-US" dirty="0"/>
              <a:t>– Attitudes towards the community</a:t>
            </a:r>
          </a:p>
          <a:p>
            <a:pPr marL="400050" lvl="1" indent="0">
              <a:buNone/>
            </a:pPr>
            <a:r>
              <a:rPr lang="en-US" dirty="0"/>
              <a:t>– Awareness of the political environment</a:t>
            </a:r>
          </a:p>
          <a:p>
            <a:pPr marL="400050" lvl="1" indent="0">
              <a:buNone/>
            </a:pPr>
            <a:r>
              <a:rPr lang="en-US" dirty="0"/>
              <a:t>– Understanding of their social responsibilities </a:t>
            </a:r>
          </a:p>
          <a:p>
            <a:pPr marL="400050" lvl="1" indent="0">
              <a:buNone/>
            </a:pPr>
            <a:r>
              <a:rPr lang="en-US" dirty="0"/>
              <a:t>– Awareness of relevant legislation and regulations </a:t>
            </a:r>
            <a:r>
              <a:rPr lang="en-US" dirty="0" smtClean="0"/>
              <a:t>at national</a:t>
            </a:r>
            <a:r>
              <a:rPr lang="en-US" dirty="0"/>
              <a:t>, regional and international level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of biosafety and laboratory biosecurity </a:t>
            </a:r>
            <a:r>
              <a:rPr lang="en-US" dirty="0" smtClean="0"/>
              <a:t>risk assessments </a:t>
            </a:r>
            <a:endParaRPr lang="en-US" dirty="0"/>
          </a:p>
          <a:p>
            <a:r>
              <a:rPr lang="en-US" dirty="0" smtClean="0"/>
              <a:t>Evaluate </a:t>
            </a:r>
            <a:r>
              <a:rPr lang="en-US" dirty="0"/>
              <a:t>awareness and compliance </a:t>
            </a:r>
            <a:r>
              <a:rPr lang="en-US" dirty="0" smtClean="0"/>
              <a:t>with Codes </a:t>
            </a:r>
            <a:r>
              <a:rPr lang="en-US" dirty="0"/>
              <a:t>of </a:t>
            </a:r>
            <a:r>
              <a:rPr lang="en-US" dirty="0" smtClean="0"/>
              <a:t>Conduct</a:t>
            </a:r>
          </a:p>
          <a:p>
            <a:endParaRPr lang="en-US" dirty="0"/>
          </a:p>
          <a:p>
            <a:r>
              <a:rPr lang="en-US" dirty="0" smtClean="0"/>
              <a:t>Level </a:t>
            </a:r>
            <a:r>
              <a:rPr lang="en-US" dirty="0"/>
              <a:t>of institutional engagement </a:t>
            </a:r>
            <a:r>
              <a:rPr lang="en-US" dirty="0" smtClean="0"/>
              <a:t>with stakeholders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9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64108"/>
            <a:ext cx="8538393" cy="583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7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Messages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range of complimentary mitigation </a:t>
            </a:r>
            <a:r>
              <a:rPr lang="en-US" dirty="0" smtClean="0"/>
              <a:t>options have </a:t>
            </a:r>
            <a:r>
              <a:rPr lang="en-US" dirty="0"/>
              <a:t>been put forward by stakeholders </a:t>
            </a:r>
            <a:r>
              <a:rPr lang="en-US" dirty="0" smtClean="0"/>
              <a:t>to manage </a:t>
            </a:r>
            <a:r>
              <a:rPr lang="en-US" dirty="0"/>
              <a:t>dual-use risks.</a:t>
            </a:r>
          </a:p>
          <a:p>
            <a:r>
              <a:rPr lang="en-US" dirty="0" smtClean="0"/>
              <a:t>Dual-use </a:t>
            </a:r>
            <a:r>
              <a:rPr lang="en-US" dirty="0"/>
              <a:t>risk mitigation strengthens </a:t>
            </a:r>
            <a:r>
              <a:rPr lang="en-US" dirty="0" smtClean="0"/>
              <a:t>biosafety and </a:t>
            </a:r>
            <a:r>
              <a:rPr lang="en-US" dirty="0"/>
              <a:t>laboratory biosecurity mitigation measures.</a:t>
            </a:r>
          </a:p>
          <a:p>
            <a:r>
              <a:rPr lang="en-US" dirty="0" smtClean="0"/>
              <a:t>Including </a:t>
            </a:r>
            <a:r>
              <a:rPr lang="en-US" dirty="0"/>
              <a:t>bioethics and dual-use into </a:t>
            </a:r>
            <a:r>
              <a:rPr lang="en-US" dirty="0" err="1" smtClean="0"/>
              <a:t>biorisk</a:t>
            </a:r>
            <a:r>
              <a:rPr lang="en-US" dirty="0" smtClean="0"/>
              <a:t> management </a:t>
            </a:r>
            <a:r>
              <a:rPr lang="en-US" dirty="0"/>
              <a:t>will strengthen </a:t>
            </a:r>
            <a:r>
              <a:rPr lang="en-US" dirty="0" smtClean="0"/>
              <a:t>laboratory performance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743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Life Science can be used for both </a:t>
            </a:r>
            <a:r>
              <a:rPr lang="en-US" dirty="0" smtClean="0"/>
              <a:t>peaceful </a:t>
            </a:r>
            <a:r>
              <a:rPr lang="en-US" dirty="0"/>
              <a:t>and harmful purposes.</a:t>
            </a:r>
          </a:p>
          <a:p>
            <a:r>
              <a:rPr lang="en-US" dirty="0" smtClean="0"/>
              <a:t>Life </a:t>
            </a:r>
            <a:r>
              <a:rPr lang="en-US" dirty="0"/>
              <a:t>science is a multi-stakeholder issue </a:t>
            </a:r>
            <a:r>
              <a:rPr lang="en-US" dirty="0" smtClean="0"/>
              <a:t>and </a:t>
            </a:r>
            <a:r>
              <a:rPr lang="en-US" dirty="0"/>
              <a:t>is influenced by external social </a:t>
            </a:r>
            <a:r>
              <a:rPr lang="en-US" dirty="0" smtClean="0"/>
              <a:t>and political factors</a:t>
            </a:r>
          </a:p>
          <a:p>
            <a:r>
              <a:rPr lang="en-US" dirty="0"/>
              <a:t>Perceptions of risk may differ from </a:t>
            </a:r>
            <a:r>
              <a:rPr lang="en-US" dirty="0" smtClean="0"/>
              <a:t>one group </a:t>
            </a:r>
            <a:r>
              <a:rPr lang="en-US" dirty="0"/>
              <a:t>to another.</a:t>
            </a:r>
          </a:p>
          <a:p>
            <a:r>
              <a:rPr lang="en-US" dirty="0" smtClean="0"/>
              <a:t>All </a:t>
            </a:r>
            <a:r>
              <a:rPr lang="en-US" dirty="0"/>
              <a:t>risks need to be considered equally.</a:t>
            </a:r>
          </a:p>
          <a:p>
            <a:r>
              <a:rPr lang="en-US" b="1" i="1" dirty="0" smtClean="0"/>
              <a:t>Security </a:t>
            </a:r>
            <a:r>
              <a:rPr lang="en-US" b="1" i="1" dirty="0"/>
              <a:t>and development are two </a:t>
            </a:r>
            <a:r>
              <a:rPr lang="en-US" b="1" i="1" dirty="0" smtClean="0"/>
              <a:t>key </a:t>
            </a:r>
            <a:r>
              <a:rPr lang="en-US" dirty="0" smtClean="0"/>
              <a:t>values </a:t>
            </a:r>
            <a:r>
              <a:rPr lang="en-US" dirty="0"/>
              <a:t>at stake when assessing </a:t>
            </a:r>
            <a:r>
              <a:rPr lang="en-US" dirty="0" smtClean="0"/>
              <a:t>dual-use risk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0419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identification of </a:t>
            </a:r>
            <a:r>
              <a:rPr lang="en-US" dirty="0" err="1"/>
              <a:t>B</a:t>
            </a:r>
            <a:r>
              <a:rPr lang="en-US" dirty="0" err="1" smtClean="0"/>
              <a:t>iorisks</a:t>
            </a:r>
            <a:r>
              <a:rPr lang="en-US" dirty="0" smtClean="0"/>
              <a:t> </a:t>
            </a:r>
            <a:r>
              <a:rPr lang="en-US" dirty="0" smtClean="0"/>
              <a:t>requires ethical </a:t>
            </a:r>
            <a:r>
              <a:rPr lang="en-US" dirty="0"/>
              <a:t>consideration</a:t>
            </a:r>
          </a:p>
          <a:p>
            <a:r>
              <a:rPr lang="en-US" dirty="0" smtClean="0"/>
              <a:t>Awareness</a:t>
            </a:r>
            <a:r>
              <a:rPr lang="en-US" dirty="0"/>
              <a:t>, Safety and Security</a:t>
            </a:r>
            <a:r>
              <a:rPr lang="en-US" dirty="0" smtClean="0"/>
              <a:t>, Education</a:t>
            </a:r>
            <a:r>
              <a:rPr lang="en-US" dirty="0"/>
              <a:t>, Accountability and Oversight </a:t>
            </a:r>
            <a:r>
              <a:rPr lang="en-US" dirty="0" smtClean="0"/>
              <a:t> are </a:t>
            </a:r>
            <a:r>
              <a:rPr lang="en-US" dirty="0"/>
              <a:t>key dual-use risk mitigation principles</a:t>
            </a:r>
          </a:p>
          <a:p>
            <a:r>
              <a:rPr lang="en-US" dirty="0" smtClean="0"/>
              <a:t>Bioethics </a:t>
            </a:r>
            <a:r>
              <a:rPr lang="en-US" dirty="0"/>
              <a:t>and dual-use risk assessment</a:t>
            </a:r>
            <a:r>
              <a:rPr lang="en-US" dirty="0" smtClean="0"/>
              <a:t>, mitigation </a:t>
            </a:r>
            <a:r>
              <a:rPr lang="en-US" dirty="0"/>
              <a:t>and performance </a:t>
            </a:r>
            <a:r>
              <a:rPr lang="en-US" dirty="0" smtClean="0"/>
              <a:t>strengthens </a:t>
            </a:r>
            <a:r>
              <a:rPr lang="en-US" dirty="0" err="1" smtClean="0"/>
              <a:t>Biorisk</a:t>
            </a:r>
            <a:r>
              <a:rPr lang="en-US" dirty="0" smtClean="0"/>
              <a:t> </a:t>
            </a:r>
            <a:r>
              <a:rPr lang="en-US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458843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Biorisk</a:t>
            </a:r>
            <a:r>
              <a:rPr lang="en-US" dirty="0"/>
              <a:t> Management is all about </a:t>
            </a:r>
            <a:r>
              <a:rPr lang="en-US" b="1" dirty="0" smtClean="0"/>
              <a:t>B</a:t>
            </a:r>
            <a:r>
              <a:rPr lang="en-US" b="1" baseline="30000" dirty="0" smtClean="0"/>
              <a:t>3</a:t>
            </a:r>
            <a:endParaRPr lang="en-US" baseline="30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38449"/>
            <a:ext cx="3681107" cy="280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701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World Health Organization. 2010</a:t>
            </a:r>
            <a:r>
              <a:rPr lang="en-US" dirty="0" smtClean="0"/>
              <a:t>. </a:t>
            </a:r>
            <a:r>
              <a:rPr lang="en-US" i="1" dirty="0" smtClean="0"/>
              <a:t>Responsible </a:t>
            </a:r>
            <a:r>
              <a:rPr lang="en-US" i="1" dirty="0"/>
              <a:t>life sciences research for </a:t>
            </a:r>
            <a:r>
              <a:rPr lang="en-US" i="1" dirty="0" smtClean="0"/>
              <a:t>global health </a:t>
            </a:r>
            <a:r>
              <a:rPr lang="en-US" i="1" dirty="0"/>
              <a:t>security: A guidance document. </a:t>
            </a:r>
            <a:r>
              <a:rPr lang="en-US" dirty="0" smtClean="0"/>
              <a:t>Geneva</a:t>
            </a:r>
            <a:r>
              <a:rPr lang="en-US" dirty="0"/>
              <a:t>. </a:t>
            </a:r>
          </a:p>
          <a:p>
            <a:r>
              <a:rPr lang="en-US" dirty="0" smtClean="0"/>
              <a:t>University </a:t>
            </a:r>
            <a:r>
              <a:rPr lang="en-US" dirty="0"/>
              <a:t>of Bradford. </a:t>
            </a:r>
            <a:r>
              <a:rPr lang="en-US" i="1" dirty="0"/>
              <a:t>Educational </a:t>
            </a:r>
            <a:r>
              <a:rPr lang="en-US" i="1" dirty="0" smtClean="0"/>
              <a:t>Module Resource</a:t>
            </a:r>
            <a:r>
              <a:rPr lang="en-US" i="1" dirty="0"/>
              <a:t>. Available at: </a:t>
            </a:r>
            <a:r>
              <a:rPr lang="en-US" dirty="0" smtClean="0"/>
              <a:t>http</a:t>
            </a:r>
            <a:r>
              <a:rPr lang="en-US" dirty="0"/>
              <a:t>://www.brad.ac.uk/bioethics/EducationalModuleResource/</a:t>
            </a:r>
          </a:p>
        </p:txBody>
      </p:sp>
    </p:spTree>
    <p:extLst>
      <p:ext uri="{BB962C8B-B14F-4D97-AF65-F5344CB8AC3E}">
        <p14:creationId xmlns:p14="http://schemas.microsoft.com/office/powerpoint/2010/main" val="197660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Dual-Use Dilemma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ethical </a:t>
            </a:r>
            <a:r>
              <a:rPr lang="en-US" dirty="0" smtClean="0"/>
              <a:t>dilemma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Results </a:t>
            </a:r>
            <a:r>
              <a:rPr lang="en-US" dirty="0"/>
              <a:t>from potentially conflicting values of </a:t>
            </a:r>
            <a:r>
              <a:rPr lang="en-US" dirty="0" smtClean="0"/>
              <a:t> promoting </a:t>
            </a:r>
            <a:r>
              <a:rPr lang="en-US" dirty="0"/>
              <a:t>good (scientific progress </a:t>
            </a:r>
            <a:r>
              <a:rPr lang="en-US" dirty="0" smtClean="0"/>
              <a:t>and public </a:t>
            </a:r>
            <a:r>
              <a:rPr lang="en-US" dirty="0"/>
              <a:t>health) and </a:t>
            </a:r>
            <a:r>
              <a:rPr lang="en-US" dirty="0" smtClean="0"/>
              <a:t>protecting </a:t>
            </a:r>
            <a:r>
              <a:rPr lang="en-US" dirty="0"/>
              <a:t>public security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68825"/>
            <a:ext cx="4114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21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Ethical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responsibilities of the </a:t>
            </a:r>
            <a:r>
              <a:rPr lang="en-US" dirty="0" smtClean="0"/>
              <a:t>scientific community </a:t>
            </a:r>
            <a:r>
              <a:rPr lang="en-US" dirty="0"/>
              <a:t>to society? </a:t>
            </a:r>
          </a:p>
          <a:p>
            <a:r>
              <a:rPr lang="en-US" dirty="0" smtClean="0"/>
              <a:t>How </a:t>
            </a:r>
            <a:r>
              <a:rPr lang="en-US" dirty="0"/>
              <a:t>do you weigh the potential benefits </a:t>
            </a:r>
            <a:r>
              <a:rPr lang="en-US" dirty="0" smtClean="0"/>
              <a:t>of scientific </a:t>
            </a:r>
            <a:r>
              <a:rPr lang="en-US" dirty="0"/>
              <a:t>work against the risks for misuse?</a:t>
            </a:r>
          </a:p>
          <a:p>
            <a:r>
              <a:rPr lang="en-US" dirty="0" smtClean="0"/>
              <a:t>Who </a:t>
            </a:r>
            <a:r>
              <a:rPr lang="en-US" dirty="0"/>
              <a:t>should make these decisions?</a:t>
            </a:r>
          </a:p>
          <a:p>
            <a:r>
              <a:rPr lang="en-US" dirty="0" smtClean="0"/>
              <a:t>How </a:t>
            </a:r>
            <a:r>
              <a:rPr lang="en-US" dirty="0"/>
              <a:t>can tensions between the science </a:t>
            </a:r>
            <a:r>
              <a:rPr lang="en-US" dirty="0" smtClean="0"/>
              <a:t>community </a:t>
            </a:r>
            <a:r>
              <a:rPr lang="en-US" dirty="0"/>
              <a:t>and security experts best </a:t>
            </a:r>
            <a:r>
              <a:rPr lang="en-US" dirty="0" smtClean="0"/>
              <a:t>be managed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50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64393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Messages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Perceptions of risk may differ from one </a:t>
            </a:r>
            <a:r>
              <a:rPr lang="en-US" dirty="0" smtClean="0"/>
              <a:t>group </a:t>
            </a:r>
            <a:r>
              <a:rPr lang="en-US" dirty="0"/>
              <a:t>to another</a:t>
            </a:r>
          </a:p>
          <a:p>
            <a:r>
              <a:rPr lang="en-US" dirty="0" smtClean="0"/>
              <a:t>All </a:t>
            </a:r>
            <a:r>
              <a:rPr lang="en-US" dirty="0"/>
              <a:t>risks need to be considered equally</a:t>
            </a:r>
          </a:p>
          <a:p>
            <a:r>
              <a:rPr lang="en-US" dirty="0" smtClean="0"/>
              <a:t>The </a:t>
            </a:r>
            <a:r>
              <a:rPr lang="en-US" dirty="0"/>
              <a:t>dual-use dilemma results from </a:t>
            </a:r>
            <a:r>
              <a:rPr lang="en-US" dirty="0" smtClean="0"/>
              <a:t>potentially </a:t>
            </a:r>
            <a:r>
              <a:rPr lang="en-US" dirty="0"/>
              <a:t>conflicting values for </a:t>
            </a:r>
            <a:r>
              <a:rPr lang="en-US" dirty="0" smtClean="0"/>
              <a:t>security and </a:t>
            </a:r>
            <a:r>
              <a:rPr lang="en-US" dirty="0"/>
              <a:t>values for development</a:t>
            </a:r>
          </a:p>
          <a:p>
            <a:r>
              <a:rPr lang="en-US" dirty="0" smtClean="0"/>
              <a:t>When </a:t>
            </a:r>
            <a:r>
              <a:rPr lang="en-US" dirty="0"/>
              <a:t>assessing risk ethical </a:t>
            </a:r>
            <a:r>
              <a:rPr lang="en-US" dirty="0" smtClean="0"/>
              <a:t>considerations </a:t>
            </a:r>
            <a:r>
              <a:rPr lang="en-US" dirty="0"/>
              <a:t>need to be taken into </a:t>
            </a:r>
            <a:r>
              <a:rPr lang="en-US" dirty="0" smtClean="0"/>
              <a:t>account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0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MITIGATING </a:t>
            </a:r>
            <a:r>
              <a:rPr lang="en-US" b="1" dirty="0"/>
              <a:t>THE RISK </a:t>
            </a:r>
            <a:r>
              <a:rPr lang="en-US" b="1" dirty="0" smtClean="0"/>
              <a:t>OF DUAL-USE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5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Mitigation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 </a:t>
            </a:r>
            <a:r>
              <a:rPr lang="en-US" dirty="0"/>
              <a:t>oversight mechanism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Policies of funding agencies, publishers </a:t>
            </a:r>
            <a:r>
              <a:rPr lang="en-US" dirty="0" smtClean="0"/>
              <a:t> and </a:t>
            </a:r>
            <a:r>
              <a:rPr lang="en-US" dirty="0"/>
              <a:t>editors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Laws </a:t>
            </a:r>
            <a:r>
              <a:rPr lang="en-US" dirty="0"/>
              <a:t>and regulations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Codes </a:t>
            </a:r>
            <a:r>
              <a:rPr lang="en-US" dirty="0"/>
              <a:t>of ‘Conduct and Ethics’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Awareness-raising </a:t>
            </a:r>
            <a:r>
              <a:rPr lang="en-US" dirty="0"/>
              <a:t>and educational </a:t>
            </a:r>
            <a:r>
              <a:rPr lang="en-US" dirty="0" smtClean="0"/>
              <a:t>initiatives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3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Dual-Use Mitigation Options for 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Promote ethics education and training for </a:t>
            </a:r>
            <a:r>
              <a:rPr lang="en-US" dirty="0" smtClean="0"/>
              <a:t>staff </a:t>
            </a:r>
          </a:p>
          <a:p>
            <a:r>
              <a:rPr lang="en-US" dirty="0" smtClean="0"/>
              <a:t>Encourage </a:t>
            </a:r>
            <a:r>
              <a:rPr lang="en-US" dirty="0"/>
              <a:t>discussion and reflection </a:t>
            </a:r>
            <a:r>
              <a:rPr lang="en-US" dirty="0" smtClean="0"/>
              <a:t>on laboratory </a:t>
            </a:r>
            <a:r>
              <a:rPr lang="en-US" dirty="0"/>
              <a:t>practices</a:t>
            </a:r>
          </a:p>
          <a:p>
            <a:r>
              <a:rPr lang="en-US" dirty="0" smtClean="0"/>
              <a:t>Implement </a:t>
            </a:r>
            <a:r>
              <a:rPr lang="en-US" dirty="0"/>
              <a:t>‘Codes of Conduct and Ethics’</a:t>
            </a:r>
          </a:p>
          <a:p>
            <a:r>
              <a:rPr lang="en-US" dirty="0" smtClean="0"/>
              <a:t>Ensure </a:t>
            </a:r>
            <a:r>
              <a:rPr lang="en-US" dirty="0"/>
              <a:t>your institution and staff are aware </a:t>
            </a:r>
            <a:r>
              <a:rPr lang="en-US" dirty="0" smtClean="0"/>
              <a:t>of their </a:t>
            </a:r>
            <a:r>
              <a:rPr lang="en-US" dirty="0"/>
              <a:t>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237884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Dual-Use Mitigation Options for 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Ensure your institution and staff are aware </a:t>
            </a:r>
            <a:r>
              <a:rPr lang="en-US" dirty="0" smtClean="0"/>
              <a:t>of relevant </a:t>
            </a:r>
            <a:r>
              <a:rPr lang="en-US" dirty="0"/>
              <a:t>legislation and regulations at </a:t>
            </a:r>
            <a:r>
              <a:rPr lang="en-US" dirty="0" smtClean="0"/>
              <a:t>national, regional </a:t>
            </a:r>
            <a:r>
              <a:rPr lang="en-US" dirty="0"/>
              <a:t>and international level</a:t>
            </a:r>
          </a:p>
          <a:p>
            <a:r>
              <a:rPr lang="en-US" dirty="0" smtClean="0"/>
              <a:t>Conduct </a:t>
            </a:r>
            <a:r>
              <a:rPr lang="en-US" dirty="0"/>
              <a:t>biosafety and laboratory biosecurity </a:t>
            </a:r>
            <a:r>
              <a:rPr lang="en-US" dirty="0" smtClean="0"/>
              <a:t>risk assessments </a:t>
            </a:r>
            <a:r>
              <a:rPr lang="en-US" dirty="0"/>
              <a:t>and apply appropriate </a:t>
            </a:r>
            <a:r>
              <a:rPr lang="en-US" dirty="0" smtClean="0"/>
              <a:t>risk reduction </a:t>
            </a:r>
            <a:r>
              <a:rPr lang="en-US" dirty="0"/>
              <a:t>measures</a:t>
            </a:r>
          </a:p>
          <a:p>
            <a:r>
              <a:rPr lang="en-US" dirty="0" smtClean="0"/>
              <a:t>Key </a:t>
            </a:r>
            <a:r>
              <a:rPr lang="en-US" dirty="0"/>
              <a:t>principles include: Awareness, Safety </a:t>
            </a:r>
            <a:r>
              <a:rPr lang="en-US" dirty="0" smtClean="0"/>
              <a:t>and Security</a:t>
            </a:r>
            <a:r>
              <a:rPr lang="en-US" dirty="0"/>
              <a:t>, Education, Accountability and Oversight </a:t>
            </a:r>
          </a:p>
        </p:txBody>
      </p:sp>
    </p:spTree>
    <p:extLst>
      <p:ext uri="{BB962C8B-B14F-4D97-AF65-F5344CB8AC3E}">
        <p14:creationId xmlns:p14="http://schemas.microsoft.com/office/powerpoint/2010/main" val="299873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26319</TotalTime>
  <Words>505</Words>
  <Application>Microsoft Office PowerPoint</Application>
  <PresentationFormat>On-screen Show (4:3)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Bioethics and Dual Use  Part 2</vt:lpstr>
      <vt:lpstr>Dual-Use Dilemma</vt:lpstr>
      <vt:lpstr>Key Ethical Questions</vt:lpstr>
      <vt:lpstr>PowerPoint Presentation</vt:lpstr>
      <vt:lpstr>Key Messages II</vt:lpstr>
      <vt:lpstr>PowerPoint Presentation</vt:lpstr>
      <vt:lpstr>Key Mitigation Options</vt:lpstr>
      <vt:lpstr>Dual-Use Mitigation Options for the Lab</vt:lpstr>
      <vt:lpstr>Dual-Use Mitigation Options for the Lab</vt:lpstr>
      <vt:lpstr>PowerPoint Presentation</vt:lpstr>
      <vt:lpstr>PowerPoint Presentation</vt:lpstr>
      <vt:lpstr>Dual-Use Performance Measures</vt:lpstr>
      <vt:lpstr>PowerPoint Presentation</vt:lpstr>
      <vt:lpstr>Key Messages III</vt:lpstr>
      <vt:lpstr>Summary I</vt:lpstr>
      <vt:lpstr>PowerPoint Presentation</vt:lpstr>
      <vt:lpstr>PowerPoint Presentation</vt:lpstr>
      <vt:lpstr>Resources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Bioethics and Dual Use  Part 2</dc:title>
  <dc:creator>Martin Matu</dc:creator>
  <cp:lastModifiedBy>Manyonge</cp:lastModifiedBy>
  <cp:revision>9</cp:revision>
  <dcterms:created xsi:type="dcterms:W3CDTF">2012-05-23T05:52:11Z</dcterms:created>
  <dcterms:modified xsi:type="dcterms:W3CDTF">2017-07-13T10:37:34Z</dcterms:modified>
</cp:coreProperties>
</file>