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84" r:id="rId2"/>
    <p:sldId id="285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805" autoAdjust="0"/>
  </p:normalViewPr>
  <p:slideViewPr>
    <p:cSldViewPr>
      <p:cViewPr>
        <p:scale>
          <a:sx n="70" d="100"/>
          <a:sy n="70" d="100"/>
        </p:scale>
        <p:origin x="-1290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332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98735E-33A0-40D2-91AF-90E727F9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2E125-F969-4D71-AB44-7EB70A2D56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5D51-FB34-4BEC-8087-DDEB08C10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17972-2624-4923-A18F-28A93754C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35AE-5972-46C1-9A09-B1B80D431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2B265-2DEE-4318-8519-1DF54B5876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0D086-ECD8-40E9-85CC-D79DAFBD4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4E3A1-7429-42F0-8F6D-F01A39A67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7CBB-113E-4A5A-AF6B-BDF5F36FC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B0D6B-6760-4570-9A84-BB1D80C80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ECC1D-A2D1-4022-9F88-AEDB020B2F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5B93F-A5E4-45E9-9D40-DB98D92CCD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72C114-2CBF-4DE7-9B0E-DC7B1519F8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Operational </a:t>
            </a:r>
            <a:r>
              <a:rPr lang="en-GB" dirty="0"/>
              <a:t>Research </a:t>
            </a:r>
            <a:r>
              <a:rPr lang="en-GB" dirty="0" smtClean="0"/>
              <a:t>(OR)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Exploratory/Diagnostic studies cont.</a:t>
            </a:r>
            <a:endParaRPr lang="en-US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Study designs are either retrospective or cross-sectional studies.</a:t>
            </a:r>
          </a:p>
          <a:p>
            <a:pPr>
              <a:lnSpc>
                <a:spcPct val="90000"/>
              </a:lnSpc>
            </a:pPr>
            <a:r>
              <a:rPr lang="en-GB"/>
              <a:t>Undertaken before program implementation</a:t>
            </a:r>
          </a:p>
          <a:p>
            <a:pPr>
              <a:lnSpc>
                <a:spcPct val="90000"/>
              </a:lnSpc>
            </a:pPr>
            <a:r>
              <a:rPr lang="en-GB"/>
              <a:t>When there is a perceived problem but nature of the problem and the correct program response are not known.</a:t>
            </a:r>
          </a:p>
          <a:p>
            <a:pPr>
              <a:lnSpc>
                <a:spcPct val="90000"/>
              </a:lnSpc>
            </a:pPr>
            <a:r>
              <a:rPr lang="en-GB"/>
              <a:t>Study identify programmatically manipulatable variables.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Field Intervention studies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Program approach not known</a:t>
            </a:r>
          </a:p>
          <a:p>
            <a:pPr>
              <a:lnSpc>
                <a:spcPct val="90000"/>
              </a:lnSpc>
            </a:pPr>
            <a:r>
              <a:rPr lang="en-GB"/>
              <a:t>Studies test on an experimental basis new approaches or solutions to overcoming a program problem.</a:t>
            </a:r>
          </a:p>
          <a:p>
            <a:pPr>
              <a:lnSpc>
                <a:spcPct val="90000"/>
              </a:lnSpc>
            </a:pPr>
            <a:r>
              <a:rPr lang="en-GB"/>
              <a:t>Helps identify the most effective and efficient solution to alleviating the problem if it is not known.</a:t>
            </a:r>
          </a:p>
          <a:p>
            <a:pPr>
              <a:lnSpc>
                <a:spcPct val="90000"/>
              </a:lnSpc>
            </a:pPr>
            <a:r>
              <a:rPr lang="en-GB"/>
              <a:t>Test new HIV/AIDS service delivery approaches.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Field Intervention studies cont.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Study design </a:t>
            </a:r>
          </a:p>
          <a:p>
            <a:pPr lvl="1"/>
            <a:r>
              <a:rPr lang="en-GB"/>
              <a:t>prospective longitudinal studies</a:t>
            </a:r>
          </a:p>
          <a:p>
            <a:pPr lvl="1"/>
            <a:r>
              <a:rPr lang="en-GB"/>
              <a:t>Experimental or quasi-experimental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Evaluative studies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These are studies to evaluate the impact of a program.</a:t>
            </a:r>
          </a:p>
          <a:p>
            <a:r>
              <a:rPr lang="en-GB"/>
              <a:t>Evaluation should be an ongoing activity in the life of a program.</a:t>
            </a:r>
          </a:p>
          <a:p>
            <a:r>
              <a:rPr lang="en-GB"/>
              <a:t>Study design for evaluative studies</a:t>
            </a:r>
          </a:p>
          <a:p>
            <a:pPr lvl="1"/>
            <a:r>
              <a:rPr lang="en-GB"/>
              <a:t>Retrospective studies</a:t>
            </a:r>
          </a:p>
          <a:p>
            <a:pPr lvl="1"/>
            <a:r>
              <a:rPr lang="en-GB"/>
              <a:t>Cross-sectional studies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effectiveness studies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Impact of a program maybe known.</a:t>
            </a:r>
          </a:p>
          <a:p>
            <a:r>
              <a:rPr lang="en-GB"/>
              <a:t>Cost and cost-effectiveness of the intervention is not known.</a:t>
            </a:r>
          </a:p>
          <a:p>
            <a:r>
              <a:rPr lang="en-GB"/>
              <a:t>Cost-effectiveness studies assist managers make decisions about resource allocation.  </a:t>
            </a:r>
          </a:p>
          <a:p>
            <a:pPr>
              <a:buFontTx/>
              <a:buNone/>
            </a:pPr>
            <a:r>
              <a:rPr lang="en-GB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The four categories of OR studies are not mutually exclusive.</a:t>
            </a:r>
          </a:p>
          <a:p>
            <a:pPr>
              <a:lnSpc>
                <a:spcPct val="90000"/>
              </a:lnSpc>
            </a:pPr>
            <a:r>
              <a:rPr lang="en-GB" sz="2800"/>
              <a:t>OR starts with exploratory/diagnostic study to identify key manipulatable variables.</a:t>
            </a:r>
          </a:p>
          <a:p>
            <a:pPr>
              <a:lnSpc>
                <a:spcPct val="90000"/>
              </a:lnSpc>
            </a:pPr>
            <a:r>
              <a:rPr lang="en-GB" sz="2800"/>
              <a:t>This is then followed by a field intervention study to test different program solutions to overcome the problem.</a:t>
            </a:r>
          </a:p>
          <a:p>
            <a:pPr>
              <a:lnSpc>
                <a:spcPct val="90000"/>
              </a:lnSpc>
            </a:pPr>
            <a:r>
              <a:rPr lang="en-GB" sz="2800"/>
              <a:t>Subsequent evaluative study will determine the impact of the intervention.</a:t>
            </a:r>
          </a:p>
          <a:p>
            <a:pPr>
              <a:lnSpc>
                <a:spcPct val="90000"/>
              </a:lnSpc>
            </a:pPr>
            <a:r>
              <a:rPr lang="en-GB" sz="2800"/>
              <a:t>A cost-effectiveness analysis is then undertaken to determine the cost required to obtain a particular unit effect.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Methods and study designs of operational research</a:t>
            </a:r>
            <a:endParaRPr 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OR study design range from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qualitative to quantitative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experimental to non-experimental studies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OR uses the same study designs as </a:t>
            </a:r>
            <a:r>
              <a:rPr lang="en-GB" sz="2800" dirty="0" smtClean="0"/>
              <a:t>different disciplines e.g. social sciences, clinical research etc</a:t>
            </a:r>
            <a:r>
              <a:rPr lang="en-GB" sz="2800" dirty="0" smtClean="0"/>
              <a:t>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OR is distinguished by the focus of the objectives</a:t>
            </a:r>
          </a:p>
          <a:p>
            <a:pPr>
              <a:lnSpc>
                <a:spcPct val="90000"/>
              </a:lnSpc>
            </a:pPr>
            <a:r>
              <a:rPr lang="en-GB" sz="2800" b="1" dirty="0"/>
              <a:t>Objectives of operation research is to improve the delivery of services</a:t>
            </a:r>
            <a:r>
              <a:rPr lang="en-GB" sz="2800" dirty="0"/>
              <a:t> </a:t>
            </a:r>
            <a:r>
              <a:rPr lang="en-GB" sz="2800" dirty="0" smtClean="0"/>
              <a:t>includi</a:t>
            </a:r>
            <a:r>
              <a:rPr lang="en-GB" sz="2800" dirty="0" smtClean="0"/>
              <a:t>ng national health systems, agriculture, education </a:t>
            </a:r>
            <a:r>
              <a:rPr lang="en-GB" sz="2800" dirty="0" err="1" smtClean="0"/>
              <a:t>etc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end of the course, participants should be able to:</a:t>
            </a: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/>
              <a:t>Describe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OR in health care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 for OR proposal within the multi-country studies set-up (nested studies)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is a process of identifying and solving program problems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Current application in many different health and developmental fields, operational research is a continuous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 process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OR has five basic steps;</a:t>
            </a:r>
          </a:p>
          <a:p>
            <a:r>
              <a:rPr lang="en-GB" dirty="0"/>
              <a:t>Problem identification and diagnosis</a:t>
            </a:r>
          </a:p>
          <a:p>
            <a:r>
              <a:rPr lang="en-GB" dirty="0"/>
              <a:t>Strategy selection</a:t>
            </a:r>
          </a:p>
          <a:p>
            <a:r>
              <a:rPr lang="en-GB" dirty="0"/>
              <a:t>Strategy testing and evaluation</a:t>
            </a:r>
          </a:p>
          <a:p>
            <a:r>
              <a:rPr lang="en-GB" dirty="0"/>
              <a:t>Information dissemination</a:t>
            </a:r>
          </a:p>
          <a:p>
            <a:r>
              <a:rPr lang="en-GB" dirty="0"/>
              <a:t>Information utilization.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of OR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Goal of operational research is to increase efficiency, effectiveness and quality of services delivered by providers and the availability, accessibility and acceptability of the services desired by the users.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Focus and objectives of operational research</a:t>
            </a:r>
            <a:endParaRPr lang="en-US" sz="4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OR focuses on the day to day implementation challenges of a program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Training 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Commodity logistics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screening program (VCT/TB/Pap smears)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Public information and education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Hospital and clinic activities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Community support programs (orphan support, food distribution, home based care)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Institutional capacity building for NGO’s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Community mobilization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OR </a:t>
            </a:r>
          </a:p>
          <a:p>
            <a:pPr>
              <a:lnSpc>
                <a:spcPct val="90000"/>
              </a:lnSpc>
            </a:pPr>
            <a:r>
              <a:rPr lang="en-GB" sz="2400"/>
              <a:t>looks at problems affecting these service delivery operations</a:t>
            </a:r>
          </a:p>
          <a:p>
            <a:pPr>
              <a:lnSpc>
                <a:spcPct val="90000"/>
              </a:lnSpc>
            </a:pPr>
            <a:r>
              <a:rPr lang="en-GB" sz="2400"/>
              <a:t>Focuses on looking for solutions – variables that can be manipulated through administrative action.</a:t>
            </a:r>
          </a:p>
          <a:p>
            <a:pPr>
              <a:lnSpc>
                <a:spcPct val="90000"/>
              </a:lnSpc>
            </a:pPr>
            <a:r>
              <a:rPr lang="en-GB" sz="2400"/>
              <a:t>yields answers to perceived problems.</a:t>
            </a:r>
          </a:p>
          <a:p>
            <a:pPr>
              <a:lnSpc>
                <a:spcPct val="90000"/>
              </a:lnSpc>
            </a:pPr>
            <a:r>
              <a:rPr lang="en-GB" sz="2400"/>
              <a:t>Provides managers, and policy makers with information they need to improve scale, quality of existing programs and to plan for future ones.</a:t>
            </a:r>
          </a:p>
          <a:p>
            <a:pPr>
              <a:lnSpc>
                <a:spcPct val="90000"/>
              </a:lnSpc>
            </a:pPr>
            <a:r>
              <a:rPr lang="en-GB" sz="2400"/>
              <a:t>Provides practical solutions to problem situations and viable alternatives to unsatisfactory operating methods.</a:t>
            </a:r>
          </a:p>
          <a:p>
            <a:pPr>
              <a:lnSpc>
                <a:spcPct val="90000"/>
              </a:lnSpc>
            </a:pPr>
            <a:r>
              <a:rPr lang="en-GB" sz="2400"/>
              <a:t>Diagnoses the problems programs have and compares one service delivery with another in terms of impact, cost effectiveness, quality and acceptability to clients.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Categories of Operational Research</a:t>
            </a:r>
            <a:endParaRPr lang="en-US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There are 4 categories of OR: </a:t>
            </a:r>
          </a:p>
          <a:p>
            <a:r>
              <a:rPr lang="en-GB" dirty="0"/>
              <a:t>Exploratory diagnostic studies </a:t>
            </a:r>
          </a:p>
          <a:p>
            <a:r>
              <a:rPr lang="en-GB" dirty="0"/>
              <a:t>Field interventional studies</a:t>
            </a:r>
          </a:p>
          <a:p>
            <a:r>
              <a:rPr lang="en-GB" dirty="0"/>
              <a:t>Evaluative studies</a:t>
            </a:r>
          </a:p>
          <a:p>
            <a:r>
              <a:rPr lang="en-GB" dirty="0"/>
              <a:t>Cost effectiveness studies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Exploratory/Diagnostic studies 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Problem is unknown </a:t>
            </a:r>
          </a:p>
          <a:p>
            <a:pPr>
              <a:lnSpc>
                <a:spcPct val="80000"/>
              </a:lnSpc>
            </a:pPr>
            <a:r>
              <a:rPr lang="en-GB" sz="2800"/>
              <a:t>Study is to determine the parameters of the problem before programming starts.</a:t>
            </a:r>
          </a:p>
          <a:p>
            <a:pPr>
              <a:lnSpc>
                <a:spcPct val="80000"/>
              </a:lnSpc>
            </a:pPr>
            <a:r>
              <a:rPr lang="en-GB" sz="2800"/>
              <a:t>Sometimes in an effort to respond to a devastating epidemic, programs are hastily planned and implemented rapidly without clear understanding of the underlying nature of the problem that is to be addressed.  </a:t>
            </a:r>
          </a:p>
          <a:p>
            <a:pPr>
              <a:lnSpc>
                <a:spcPct val="80000"/>
              </a:lnSpc>
            </a:pPr>
            <a:r>
              <a:rPr lang="en-GB" sz="2800"/>
              <a:t>Exploratory/diagnostic studies explore the basic factors affecting the problem/situation to be addressed through planned programs. 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681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Introduction to Operational Research (OR)</vt:lpstr>
      <vt:lpstr>Learning Objectives</vt:lpstr>
      <vt:lpstr>Definition</vt:lpstr>
      <vt:lpstr>OR process</vt:lpstr>
      <vt:lpstr>Goal of OR</vt:lpstr>
      <vt:lpstr>Focus and objectives of operational research</vt:lpstr>
      <vt:lpstr>PowerPoint Presentation</vt:lpstr>
      <vt:lpstr>Categories of Operational Research</vt:lpstr>
      <vt:lpstr>Exploratory/Diagnostic studies </vt:lpstr>
      <vt:lpstr>Exploratory/Diagnostic studies cont.</vt:lpstr>
      <vt:lpstr>Field Intervention studies</vt:lpstr>
      <vt:lpstr>Field Intervention studies cont.</vt:lpstr>
      <vt:lpstr>Evaluative studies</vt:lpstr>
      <vt:lpstr>Cost effectiveness studies</vt:lpstr>
      <vt:lpstr>PowerPoint Presentation</vt:lpstr>
      <vt:lpstr>Methods and study designs of operational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Research - OR</dc:title>
  <dc:creator>DR. RUTH</dc:creator>
  <cp:lastModifiedBy>Martin Matu</cp:lastModifiedBy>
  <cp:revision>13</cp:revision>
  <cp:lastPrinted>2012-11-18T11:25:03Z</cp:lastPrinted>
  <dcterms:created xsi:type="dcterms:W3CDTF">2007-04-16T05:40:30Z</dcterms:created>
  <dcterms:modified xsi:type="dcterms:W3CDTF">2012-11-19T09:40:23Z</dcterms:modified>
</cp:coreProperties>
</file>