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5897-2556-42BF-8BFD-E926BB8E8D08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01CD-887F-49C5-9DE5-77772F5F1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E8F5-179B-4784-A772-542E713097E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and </a:t>
            </a:r>
            <a:r>
              <a:rPr lang="en-US" dirty="0"/>
              <a:t>P</a:t>
            </a:r>
            <a:r>
              <a:rPr lang="en-US" dirty="0" smtClean="0"/>
              <a:t>rioritizing </a:t>
            </a:r>
            <a:r>
              <a:rPr lang="en-US" dirty="0"/>
              <a:t>R</a:t>
            </a:r>
            <a:r>
              <a:rPr lang="en-US" dirty="0" smtClean="0"/>
              <a:t>esearch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M. </a:t>
            </a:r>
            <a:r>
              <a:rPr lang="en-US" dirty="0" err="1" smtClean="0"/>
              <a:t>Karanja</a:t>
            </a:r>
            <a:r>
              <a:rPr lang="en-US" smtClean="0"/>
              <a:t>, PhD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identify research problems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To apply criteria for prioritizing health-related problems for research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use a group consensus technique to set priorities for research (participatory approach)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select an appropriate problem for a research proposal that you will develop during this training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</a:t>
            </a:r>
            <a:r>
              <a:rPr lang="en-US" dirty="0"/>
              <a:t>R</a:t>
            </a:r>
            <a:r>
              <a:rPr lang="en-US" dirty="0" smtClean="0"/>
              <a:t>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focusing on health-related problems tends to fall into 3 categories: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Description of health situation for purposes of planning interventions e.g. magnitude, distribution, cost-effectiveness,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Evaluation of ongoing interventions e.g. health impact, acceptability and quality, coverage</a:t>
            </a:r>
          </a:p>
          <a:p>
            <a:pPr marL="971550" lvl="1" indent="-514350">
              <a:buNone/>
            </a:pPr>
            <a:r>
              <a:rPr lang="en-US" dirty="0" smtClean="0"/>
              <a:t>Clarification and analysis of problem situations in interventions in order to find solutions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Good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perceived difference/discrepancy between reality vs. ideal or planned situation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Reasons for the discrepancy are poorly understood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exists more than one possible answer to a question or more than one solution to the problem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of Research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Criteria for selecting of research problem: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Relevance – magnitude, distribution, severity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Avoidance of duplication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Urgency of data needed (timeliness)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Political acceptability of study – early policy makers involvement/feedback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Feasibility of study – HR, $$, complexity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Applicability of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Ethical acceptability</a:t>
            </a:r>
            <a:endParaRPr lang="en-US" dirty="0"/>
          </a:p>
          <a:p>
            <a:pPr marL="971550" lvl="1" indent="-514350">
              <a:buNone/>
            </a:pPr>
            <a:endParaRPr lang="en-US" dirty="0" smtClean="0"/>
          </a:p>
          <a:p>
            <a:pPr marL="971550" lvl="1" indent="-514350">
              <a:buNone/>
            </a:pPr>
            <a:r>
              <a:rPr lang="en-US" dirty="0" smtClean="0"/>
              <a:t>Rating of 1 to 3 for each criteria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Group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building consensus and participatory decision </a:t>
            </a:r>
            <a:r>
              <a:rPr lang="en-US" dirty="0" smtClean="0"/>
              <a:t>making</a:t>
            </a:r>
          </a:p>
          <a:p>
            <a:r>
              <a:rPr lang="en-US" dirty="0" smtClean="0"/>
              <a:t>Generates</a:t>
            </a:r>
            <a:r>
              <a:rPr lang="en-US" dirty="0" smtClean="0"/>
              <a:t> buy-in from your research team and stakeholders</a:t>
            </a:r>
          </a:p>
          <a:p>
            <a:r>
              <a:rPr lang="en-US" dirty="0" smtClean="0"/>
              <a:t>Promotes protocol compliance and study findings utilization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Individuals </a:t>
            </a:r>
            <a:r>
              <a:rPr lang="en-US" dirty="0" smtClean="0"/>
              <a:t>list one to two ideas on </a:t>
            </a:r>
            <a:r>
              <a:rPr lang="en-US" dirty="0" smtClean="0"/>
              <a:t>paper</a:t>
            </a:r>
          </a:p>
          <a:p>
            <a:pPr marL="1371600" lvl="2" indent="-514350"/>
            <a:r>
              <a:rPr lang="en-US" dirty="0" smtClean="0"/>
              <a:t>Facilitator defines scope for the group in advance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Lists produced followed by </a:t>
            </a:r>
            <a:r>
              <a:rPr lang="en-US" dirty="0" smtClean="0"/>
              <a:t>discussion</a:t>
            </a:r>
          </a:p>
          <a:p>
            <a:pPr marL="1371600" lvl="2" indent="-514350"/>
            <a:r>
              <a:rPr lang="en-US" dirty="0" smtClean="0"/>
              <a:t>Individuals briefly explain their ideas; clarifications</a:t>
            </a:r>
          </a:p>
          <a:p>
            <a:pPr marL="1371600" lvl="2" indent="-514350"/>
            <a:r>
              <a:rPr lang="en-US" dirty="0" smtClean="0"/>
              <a:t>Consolidate similar ideas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Voting and ranking</a:t>
            </a:r>
          </a:p>
          <a:p>
            <a:pPr marL="1371600" lvl="2" indent="-514350"/>
            <a:r>
              <a:rPr lang="en-US" dirty="0" smtClean="0"/>
              <a:t>Participants asked to vote the 5 most important ideas and rank them (1 for least to 5 for most important)</a:t>
            </a:r>
          </a:p>
          <a:p>
            <a:pPr marL="1371600" lvl="2" indent="-514350"/>
            <a:r>
              <a:rPr lang="en-US" dirty="0" smtClean="0"/>
              <a:t>Voting should be done anonymously</a:t>
            </a:r>
          </a:p>
          <a:p>
            <a:pPr marL="1371600" lvl="2" indent="-514350"/>
            <a:r>
              <a:rPr lang="en-US" dirty="0" smtClean="0"/>
              <a:t>Ranking done using criteria for selection of research problem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4"/>
            </a:pPr>
            <a:r>
              <a:rPr lang="en-US" dirty="0" smtClean="0"/>
              <a:t>Summarizing </a:t>
            </a:r>
            <a:r>
              <a:rPr lang="en-US" dirty="0" smtClean="0"/>
              <a:t>the </a:t>
            </a:r>
            <a:r>
              <a:rPr lang="en-US" dirty="0" smtClean="0"/>
              <a:t>results</a:t>
            </a:r>
          </a:p>
          <a:p>
            <a:pPr marL="1371600" lvl="2" indent="-514350"/>
            <a:r>
              <a:rPr lang="en-US" dirty="0" smtClean="0"/>
              <a:t>Facilitator writes each individual rating on the display next to idea and cumulative score for ranking</a:t>
            </a:r>
            <a:endParaRPr lang="en-US" dirty="0" smtClean="0"/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 smtClean="0"/>
              <a:t>Discussion of the </a:t>
            </a:r>
            <a:r>
              <a:rPr lang="en-US" dirty="0" smtClean="0"/>
              <a:t>results</a:t>
            </a:r>
          </a:p>
          <a:p>
            <a:pPr marL="1371600" lvl="2" indent="-514350"/>
            <a:r>
              <a:rPr lang="en-US" dirty="0" smtClean="0"/>
              <a:t>Results discussed in plenary.  Facilitator highlights best ranked ideas and those with divergent rankings (to understand why).</a:t>
            </a:r>
          </a:p>
          <a:p>
            <a:pPr marL="1371600" lvl="2" indent="-514350"/>
            <a:r>
              <a:rPr lang="en-US" dirty="0" smtClean="0"/>
              <a:t>Low scoring also reviewed to ascertain validity of score i.e. did participants understand the idea?</a:t>
            </a:r>
          </a:p>
          <a:p>
            <a:pPr marL="1371600" lvl="2" indent="-514350"/>
            <a:r>
              <a:rPr lang="en-US" dirty="0" smtClean="0"/>
              <a:t>New and/or refined ideas emerging from discussion are listed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 startAt="6"/>
            </a:pPr>
            <a:r>
              <a:rPr lang="en-US" dirty="0" smtClean="0"/>
              <a:t>Second vote and </a:t>
            </a:r>
            <a:r>
              <a:rPr lang="en-US" dirty="0" smtClean="0"/>
              <a:t>re-ranking</a:t>
            </a:r>
          </a:p>
          <a:p>
            <a:pPr marL="914400" lvl="2" indent="-514350"/>
            <a:r>
              <a:rPr lang="en-US" dirty="0" smtClean="0"/>
              <a:t>Participants vote and rank a second time taking in account clarification/new thinking from group discussion</a:t>
            </a:r>
          </a:p>
          <a:p>
            <a:pPr marL="914400" lvl="2" indent="-514350"/>
            <a:r>
              <a:rPr lang="en-US" dirty="0" smtClean="0"/>
              <a:t>This is followed by facilitated discussion and subsequent voting</a:t>
            </a:r>
          </a:p>
          <a:p>
            <a:pPr marL="914400" lvl="2" indent="-514350"/>
            <a:r>
              <a:rPr lang="en-US" dirty="0" smtClean="0"/>
              <a:t>Voting stops when you have two consecutive votes resulting in similar scores i.e. consensus </a:t>
            </a:r>
          </a:p>
          <a:p>
            <a:pPr marL="914400" lvl="2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438</Words>
  <Application>Microsoft Office PowerPoint</Application>
  <PresentationFormat>On-screen Show (4:3)</PresentationFormat>
  <Paragraphs>63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Identifying and Prioritizing Research Problems</vt:lpstr>
      <vt:lpstr>Objectives</vt:lpstr>
      <vt:lpstr>Identification of Research Problem</vt:lpstr>
      <vt:lpstr>Characteristics of Good Research Questions</vt:lpstr>
      <vt:lpstr>Prioritization of Research Problems</vt:lpstr>
      <vt:lpstr>Nominal Group Technique</vt:lpstr>
      <vt:lpstr>NGT steps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and Prioritizing Research Problems</dc:title>
  <dc:creator>Muhia</dc:creator>
  <cp:lastModifiedBy>Muhia</cp:lastModifiedBy>
  <cp:revision>11</cp:revision>
  <dcterms:created xsi:type="dcterms:W3CDTF">2012-11-18T19:06:50Z</dcterms:created>
  <dcterms:modified xsi:type="dcterms:W3CDTF">2012-11-19T09:12:30Z</dcterms:modified>
</cp:coreProperties>
</file>