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7" r:id="rId6"/>
    <p:sldId id="268" r:id="rId7"/>
    <p:sldId id="269" r:id="rId8"/>
    <p:sldId id="259" r:id="rId9"/>
    <p:sldId id="270" r:id="rId10"/>
    <p:sldId id="26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5897-2556-42BF-8BFD-E926BB8E8D08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01CD-887F-49C5-9DE5-77772F5F1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A2E88-984D-4E1A-A177-F754063D39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901CD-887F-49C5-9DE5-77772F5F12F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E8F5-179B-4784-A772-542E713097ED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EC-312A-4037-BD7A-2F20FA5EC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and Formulation of 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M. </a:t>
            </a:r>
            <a:r>
              <a:rPr lang="en-US" dirty="0" err="1" smtClean="0"/>
              <a:t>Karanja</a:t>
            </a:r>
            <a:r>
              <a:rPr lang="en-US" smtClean="0"/>
              <a:t>, PhD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Research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Criteria for selecting of research problem: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Relevance – magnitude, distribution, severity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Avoidance of duplication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Urgency of data needed (timeliness)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Political acceptability of study – early policy makers involvement/feedback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Feasibility of study – HR, $$, complexity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Applicability of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Ethical acceptability</a:t>
            </a:r>
            <a:endParaRPr lang="en-US" dirty="0"/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Rating of 1 to 3 for each criteria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yesterday’s exercise on community insurance scheme and suicides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0"/>
            <a:ext cx="8534400" cy="6874278"/>
            <a:chOff x="0" y="0"/>
            <a:chExt cx="6341364" cy="8257032"/>
          </a:xfrm>
        </p:grpSpPr>
        <p:sp>
          <p:nvSpPr>
            <p:cNvPr id="5" name="Rectangle 4"/>
            <p:cNvSpPr/>
            <p:nvPr/>
          </p:nvSpPr>
          <p:spPr>
            <a:xfrm>
              <a:off x="1987296" y="5193792"/>
              <a:ext cx="1562100" cy="352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Work plan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344" y="5181600"/>
              <a:ext cx="15621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Who will do what, and when?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44" y="6022848"/>
              <a:ext cx="1685925" cy="828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the project be administered? How will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utilisation of results be ensured?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30624" y="7278624"/>
              <a:ext cx="2047875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Briefing sessions and lobbying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9216" y="7242048"/>
              <a:ext cx="156210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Proposal summary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8432" y="5961888"/>
              <a:ext cx="2076450" cy="1076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administration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monitoring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identification of potential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36064" y="6047232"/>
              <a:ext cx="1704975" cy="64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Plan for project administration and utilisation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of results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9664" y="5132832"/>
              <a:ext cx="2171700" cy="619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Material support and equipment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Money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112" y="7266432"/>
              <a:ext cx="15621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we present our proposal to relevant authorities, community and the funding agencies?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1280" y="553516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657856" y="669340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5"/>
            <p:cNvGrpSpPr/>
            <p:nvPr/>
          </p:nvGrpSpPr>
          <p:grpSpPr>
            <a:xfrm>
              <a:off x="0" y="0"/>
              <a:ext cx="6320028" cy="5190744"/>
              <a:chOff x="0" y="0"/>
              <a:chExt cx="6320028" cy="519074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243840"/>
                <a:ext cx="15621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is the problem and why should it be studied?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89760" y="2353056"/>
                <a:ext cx="1562100" cy="6381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Formulation of research objectives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98976" y="1365504"/>
                <a:ext cx="215265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and other available information studied?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72128" y="2353056"/>
                <a:ext cx="22479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General and specific Objectives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hypotheses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98976" y="0"/>
                <a:ext cx="1933575" cy="1181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Problem identification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prioritizing problems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Analysis justification </a:t>
                </a:r>
                <a:r>
                  <a:rPr lang="en-US" sz="1100">
                    <a:effectLst/>
                    <a:ea typeface="Calibri"/>
                    <a:cs typeface="Times New Roman"/>
                  </a:rPr>
                  <a:t>studied?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5344" y="3304032"/>
                <a:ext cx="1562100" cy="1352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additional data do we need to meet our research objectives? How are we going to collect this information?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0" y="1475232"/>
                <a:ext cx="1647825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information is available?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344" y="2304288"/>
                <a:ext cx="1562100" cy="771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Why do we want to carry out the research? What do we hope to achieve? 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65376" y="1389888"/>
                <a:ext cx="1562100" cy="638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review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65376" y="219456"/>
                <a:ext cx="1562100" cy="6381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Selection, analysis and statement of the research problemstudied?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89760" y="3352800"/>
                <a:ext cx="1562100" cy="38100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Research methodology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157472" y="3206496"/>
                <a:ext cx="2124075" cy="1724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variables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types of study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data collection techniques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sampling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collection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processing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and analysis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ethical considerations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pre-test or pilot study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645664" y="877824"/>
                <a:ext cx="0" cy="504825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621280" y="1999488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621280" y="2999232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596896" y="3742944"/>
                <a:ext cx="19050" cy="144780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41"/>
              <p:cNvGrpSpPr/>
              <p:nvPr/>
            </p:nvGrpSpPr>
            <p:grpSpPr>
              <a:xfrm>
                <a:off x="3425952" y="243840"/>
                <a:ext cx="571500" cy="542925"/>
                <a:chOff x="0" y="0"/>
                <a:chExt cx="571500" cy="54292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42"/>
              <p:cNvGrpSpPr/>
              <p:nvPr/>
            </p:nvGrpSpPr>
            <p:grpSpPr>
              <a:xfrm>
                <a:off x="3401568" y="1389888"/>
                <a:ext cx="571500" cy="542925"/>
                <a:chOff x="0" y="0"/>
                <a:chExt cx="571500" cy="54292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3"/>
              <p:cNvGrpSpPr/>
              <p:nvPr/>
            </p:nvGrpSpPr>
            <p:grpSpPr>
              <a:xfrm>
                <a:off x="3462528" y="2401824"/>
                <a:ext cx="571500" cy="542925"/>
                <a:chOff x="0" y="0"/>
                <a:chExt cx="571500" cy="54292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4"/>
              <p:cNvGrpSpPr/>
              <p:nvPr/>
            </p:nvGrpSpPr>
            <p:grpSpPr>
              <a:xfrm>
                <a:off x="3462528" y="3304032"/>
                <a:ext cx="714364" cy="1514475"/>
                <a:chOff x="0" y="0"/>
                <a:chExt cx="590550" cy="1514475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" y="0"/>
                  <a:ext cx="19050" cy="151447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6"/>
            <p:cNvGrpSpPr/>
            <p:nvPr/>
          </p:nvGrpSpPr>
          <p:grpSpPr>
            <a:xfrm>
              <a:off x="3730752" y="6096000"/>
              <a:ext cx="571500" cy="725805"/>
              <a:chOff x="0" y="0"/>
              <a:chExt cx="571500" cy="542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17"/>
            <p:cNvGrpSpPr/>
            <p:nvPr/>
          </p:nvGrpSpPr>
          <p:grpSpPr>
            <a:xfrm>
              <a:off x="3608832" y="5096256"/>
              <a:ext cx="571500" cy="542925"/>
              <a:chOff x="0" y="0"/>
              <a:chExt cx="571500" cy="54292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8"/>
            <p:cNvGrpSpPr/>
            <p:nvPr/>
          </p:nvGrpSpPr>
          <p:grpSpPr>
            <a:xfrm>
              <a:off x="3681984" y="7193280"/>
              <a:ext cx="571500" cy="542925"/>
              <a:chOff x="0" y="0"/>
              <a:chExt cx="571500" cy="54292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7761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analyze a selected problem and the factors influencing it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establish scope and focus of the research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formulate the statement of the problem for the research proposal outline you will be developing during the course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/>
              <a:t>R</a:t>
            </a:r>
            <a:r>
              <a:rPr lang="en-US" dirty="0" smtClean="0"/>
              <a:t>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Analysis is a very crucial step in designing the research through:</a:t>
            </a:r>
          </a:p>
          <a:p>
            <a:pPr lvl="1"/>
            <a:r>
              <a:rPr lang="en-US" dirty="0" smtClean="0"/>
              <a:t>enabling those concerned to pool their knowledge of the problem</a:t>
            </a:r>
          </a:p>
          <a:p>
            <a:pPr lvl="1"/>
            <a:r>
              <a:rPr lang="en-US" dirty="0" smtClean="0"/>
              <a:t>clarifying the problem and the possible factors that may be contributing to it, and</a:t>
            </a:r>
          </a:p>
          <a:p>
            <a:pPr lvl="1"/>
            <a:r>
              <a:rPr lang="en-US" dirty="0" smtClean="0"/>
              <a:t>facilitating decisions concerning the focus and scope of the research</a:t>
            </a:r>
          </a:p>
          <a:p>
            <a:r>
              <a:rPr lang="en-US" dirty="0" smtClean="0"/>
              <a:t>Requires a systematic analysis of the problem, completed jointly by the </a:t>
            </a:r>
            <a:r>
              <a:rPr lang="en-US" b="1" dirty="0" smtClean="0"/>
              <a:t>researchers, health workers, managers </a:t>
            </a:r>
            <a:r>
              <a:rPr lang="en-US" dirty="0" smtClean="0"/>
              <a:t>and</a:t>
            </a:r>
            <a:r>
              <a:rPr lang="en-US" b="1" dirty="0" smtClean="0"/>
              <a:t> community representatives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Problem Analysis 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all perceived concerns in selected problem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Clarify/restate the various inputs for better understanding i.e. </a:t>
            </a:r>
          </a:p>
          <a:p>
            <a:pPr marL="914400" lvl="1" indent="-514350"/>
            <a:r>
              <a:rPr lang="en-US" dirty="0" smtClean="0"/>
              <a:t>what is the discrepancy between reality and desired ideal?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core problem, i.e. articulate in 1 sentence:</a:t>
            </a:r>
          </a:p>
          <a:p>
            <a:pPr marL="914400" lvl="1" indent="-514350"/>
            <a:r>
              <a:rPr lang="en-US" dirty="0" smtClean="0"/>
              <a:t>Nature of problem </a:t>
            </a:r>
            <a:r>
              <a:rPr lang="en-US" dirty="0" err="1" smtClean="0"/>
              <a:t>i.e</a:t>
            </a:r>
            <a:r>
              <a:rPr lang="en-US" dirty="0" smtClean="0"/>
              <a:t> the discrepancy</a:t>
            </a:r>
          </a:p>
          <a:p>
            <a:pPr marL="914400" lvl="1" indent="-514350"/>
            <a:r>
              <a:rPr lang="en-US" dirty="0" smtClean="0"/>
              <a:t>Distribution of problem i.e. who is affected, when, where?</a:t>
            </a:r>
          </a:p>
          <a:p>
            <a:pPr marL="914400" lvl="1" indent="-514350"/>
            <a:r>
              <a:rPr lang="en-US" dirty="0" smtClean="0"/>
              <a:t>Magnitude and intensity of problem </a:t>
            </a:r>
            <a:r>
              <a:rPr lang="en-US" dirty="0" err="1" smtClean="0"/>
              <a:t>i.e</a:t>
            </a:r>
            <a:r>
              <a:rPr lang="en-US" dirty="0" smtClean="0"/>
              <a:t> how widespread, severe and consequences e.g. mortality, DALYs etc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Problem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Conduct iterative brainstorming sessions to identify causes of problem, how they relate to each other and to the problem depicted diagrammatically e.g.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657600"/>
            <a:ext cx="80010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10000"/>
            <a:ext cx="440998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Fig 4.2 – Initial problem diagram on complications from unsafe abortions among teenagers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69706"/>
            <a:ext cx="6998918" cy="478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Good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perceived difference/discrepancy between reality vs. ideal or planned situation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Reasons for the discrepancy are poorly understood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exists more than one possible answer to a question or more than one solution to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example: TB non 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559</Words>
  <Application>Microsoft Office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Analysis and Formulation of Problem Statement</vt:lpstr>
      <vt:lpstr>Slide 2</vt:lpstr>
      <vt:lpstr>Objectives</vt:lpstr>
      <vt:lpstr>Analysis of Research Problem</vt:lpstr>
      <vt:lpstr>Overview of Problem Analysis Process</vt:lpstr>
      <vt:lpstr>Overview of Problem Analysis Process</vt:lpstr>
      <vt:lpstr>Example: Fig 4.2 – Initial problem diagram on complications from unsafe abortions among teenagers</vt:lpstr>
      <vt:lpstr>Characteristics of Good Research Questions</vt:lpstr>
      <vt:lpstr>Practical example: TB non compliance</vt:lpstr>
      <vt:lpstr>Prioritization of Research Problems</vt:lpstr>
      <vt:lpstr>Problem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Prioritizing Research Problems</dc:title>
  <dc:creator>Muhia</dc:creator>
  <cp:lastModifiedBy>Muhia</cp:lastModifiedBy>
  <cp:revision>17</cp:revision>
  <dcterms:created xsi:type="dcterms:W3CDTF">2012-11-18T19:06:50Z</dcterms:created>
  <dcterms:modified xsi:type="dcterms:W3CDTF">2012-11-20T11:37:43Z</dcterms:modified>
</cp:coreProperties>
</file>