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642"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1EB3FC-55A9-4AAF-890E-9415CD71D70A}" type="datetimeFigureOut">
              <a:rPr lang="en-US" smtClean="0"/>
              <a:pPr/>
              <a:t>11/20/2012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10B292-7A48-445F-90DF-6A1424C2BA91}" type="slidenum">
              <a:rPr lang="en-US" smtClean="0"/>
              <a:pPr/>
              <a:t>‹#›</a:t>
            </a:fld>
            <a:endParaRPr lang="en-US"/>
          </a:p>
        </p:txBody>
      </p:sp>
    </p:spTree>
    <p:extLst>
      <p:ext uri="{BB962C8B-B14F-4D97-AF65-F5344CB8AC3E}">
        <p14:creationId xmlns:p14="http://schemas.microsoft.com/office/powerpoint/2010/main" xmlns="" val="3736261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4B8AF-ACEA-4553-B24C-8E3899D4228B}" type="datetimeFigureOut">
              <a:rPr lang="en-US" smtClean="0"/>
              <a:pPr/>
              <a:t>11/20/2012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3C648-C8B8-4CAA-ADAB-E498445F4FFD}" type="slidenum">
              <a:rPr lang="en-US" smtClean="0"/>
              <a:pPr/>
              <a:t>‹#›</a:t>
            </a:fld>
            <a:endParaRPr lang="en-US"/>
          </a:p>
        </p:txBody>
      </p:sp>
    </p:spTree>
    <p:extLst>
      <p:ext uri="{BB962C8B-B14F-4D97-AF65-F5344CB8AC3E}">
        <p14:creationId xmlns:p14="http://schemas.microsoft.com/office/powerpoint/2010/main" xmlns="" val="304312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EAFC8E04-DAE9-4F45-9623-7A379A235563}" type="slidenum">
              <a:rPr lang="en-US" sz="1200" smtClean="0"/>
              <a:pPr/>
              <a:t>12</a:t>
            </a:fld>
            <a:endParaRPr lang="en-US"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3C648-C8B8-4CAA-ADAB-E498445F4F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19526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146146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416933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1412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3855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306793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184368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357282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286830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155271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019B7-0B38-4C23-956F-C7A9D736D86D}"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91606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019B7-0B38-4C23-956F-C7A9D736D86D}" type="datetimeFigureOut">
              <a:rPr lang="en-US" smtClean="0"/>
              <a:pPr/>
              <a:t>11/20/2012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69F95-0146-49BD-9CAC-681EF650F889}" type="slidenum">
              <a:rPr lang="en-US" smtClean="0"/>
              <a:pPr/>
              <a:t>‹#›</a:t>
            </a:fld>
            <a:endParaRPr lang="en-US"/>
          </a:p>
        </p:txBody>
      </p:sp>
    </p:spTree>
    <p:extLst>
      <p:ext uri="{BB962C8B-B14F-4D97-AF65-F5344CB8AC3E}">
        <p14:creationId xmlns:p14="http://schemas.microsoft.com/office/powerpoint/2010/main" xmlns="" val="201496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endeley.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REVIEW OF AVAILABLE LITERATURE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285690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00200" y="304800"/>
            <a:ext cx="5410200" cy="1143000"/>
          </a:xfrm>
        </p:spPr>
        <p:txBody>
          <a:bodyPr>
            <a:normAutofit fontScale="90000"/>
          </a:bodyPr>
          <a:lstStyle/>
          <a:p>
            <a:r>
              <a:rPr lang="en-US" smtClean="0">
                <a:solidFill>
                  <a:srgbClr val="C00000"/>
                </a:solidFill>
              </a:rPr>
              <a:t>Tips on Formulating a Problem</a:t>
            </a:r>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pPr>
              <a:defRPr/>
            </a:pPr>
            <a:r>
              <a:rPr lang="en-US" sz="2400" dirty="0" smtClean="0"/>
              <a:t>Select a topic you are interested in </a:t>
            </a:r>
          </a:p>
          <a:p>
            <a:pPr lvl="1">
              <a:buFont typeface="Wingdings" pitchFamily="2" charset="2"/>
              <a:buChar char="§"/>
              <a:defRPr/>
            </a:pPr>
            <a:r>
              <a:rPr lang="en-US" sz="2000" dirty="0" smtClean="0"/>
              <a:t>You want to be fascinated throughout the process and less likely to lose motivation.</a:t>
            </a:r>
          </a:p>
          <a:p>
            <a:pPr>
              <a:buFontTx/>
              <a:buNone/>
              <a:defRPr/>
            </a:pPr>
            <a:endParaRPr lang="en-US" sz="2400" dirty="0" smtClean="0"/>
          </a:p>
          <a:p>
            <a:pPr>
              <a:defRPr/>
            </a:pPr>
            <a:r>
              <a:rPr lang="en-US" sz="2400" dirty="0" smtClean="0"/>
              <a:t>Choose a topic with a feasible focus. </a:t>
            </a:r>
          </a:p>
          <a:p>
            <a:pPr lvl="1">
              <a:buFont typeface="Wingdings" pitchFamily="2" charset="2"/>
              <a:buChar char="§"/>
              <a:defRPr/>
            </a:pPr>
            <a:r>
              <a:rPr lang="en-US" sz="2000" dirty="0" smtClean="0"/>
              <a:t>Keep the focus clear and defined and it will be easier to complete than something huge like "headaches“</a:t>
            </a:r>
          </a:p>
          <a:p>
            <a:pPr>
              <a:buFontTx/>
              <a:buNone/>
              <a:defRPr/>
            </a:pPr>
            <a:endParaRPr lang="en-US" sz="2400" dirty="0" smtClean="0"/>
          </a:p>
          <a:p>
            <a:pPr>
              <a:defRPr/>
            </a:pPr>
            <a:r>
              <a:rPr lang="en-US" sz="2400" dirty="0" smtClean="0"/>
              <a:t>Get Help - get it early and often.</a:t>
            </a:r>
          </a:p>
          <a:p>
            <a:pPr lvl="1">
              <a:buFont typeface="Wingdings" pitchFamily="2" charset="2"/>
              <a:buChar char="§"/>
              <a:defRPr/>
            </a:pPr>
            <a:r>
              <a:rPr lang="en-US" sz="2000" dirty="0" smtClean="0"/>
              <a:t>Solicit opinions before you begin, review drafts once start them</a:t>
            </a:r>
          </a:p>
          <a:p>
            <a:pPr lvl="1">
              <a:defRPr/>
            </a:pPr>
            <a:endParaRPr lang="en-US" sz="2000" dirty="0" smtClean="0"/>
          </a:p>
          <a:p>
            <a:pPr>
              <a:defRPr/>
            </a:pPr>
            <a:r>
              <a:rPr lang="en-US" sz="2400" dirty="0" smtClean="0"/>
              <a:t>You may want to start out with a general idea, review the literature of that area, and then refine your problem based on what you have found.</a:t>
            </a:r>
          </a:p>
          <a:p>
            <a:pPr>
              <a:buFontTx/>
              <a:buNone/>
              <a:defRPr/>
            </a:pPr>
            <a:endParaRPr lang="en-US" sz="2400" dirty="0" smtClean="0"/>
          </a:p>
          <a:p>
            <a:pPr>
              <a:buFontTx/>
              <a:buNone/>
              <a:defRPr/>
            </a:pPr>
            <a:r>
              <a:rPr lang="en-US" sz="1400" dirty="0" smtClean="0"/>
              <a:t>(Green, Johnson, &amp; Adams, 2006)</a:t>
            </a:r>
            <a:endParaRPr lang="en-US" sz="1400" dirty="0"/>
          </a:p>
        </p:txBody>
      </p:sp>
    </p:spTree>
    <p:extLst>
      <p:ext uri="{BB962C8B-B14F-4D97-AF65-F5344CB8AC3E}">
        <p14:creationId xmlns:p14="http://schemas.microsoft.com/office/powerpoint/2010/main" xmlns="" val="234903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457200" y="1295400"/>
            <a:ext cx="8382000"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Arial" charset="0"/>
              <a:buChar char="•"/>
            </a:pPr>
            <a:r>
              <a:rPr lang="en-US" sz="2400" dirty="0"/>
              <a:t> The literature included can be any format appropriate to your topic.</a:t>
            </a:r>
          </a:p>
          <a:p>
            <a:endParaRPr lang="en-US" sz="2400" dirty="0"/>
          </a:p>
          <a:p>
            <a:pPr>
              <a:buFont typeface="Arial" charset="0"/>
              <a:buChar char="•"/>
            </a:pPr>
            <a:r>
              <a:rPr lang="en-US" sz="2800" dirty="0"/>
              <a:t> Don’t restrict yourself to journal articles.</a:t>
            </a:r>
          </a:p>
          <a:p>
            <a:pPr lvl="1">
              <a:buFont typeface="Wingdings" pitchFamily="2" charset="2"/>
              <a:buChar char="§"/>
            </a:pPr>
            <a:r>
              <a:rPr lang="en-US" sz="2000" dirty="0"/>
              <a:t> </a:t>
            </a:r>
            <a:r>
              <a:rPr lang="en-US" sz="2400" dirty="0"/>
              <a:t>Look in books – you’ll need to know and cite the work of    </a:t>
            </a:r>
          </a:p>
          <a:p>
            <a:pPr lvl="1"/>
            <a:r>
              <a:rPr lang="en-US" sz="2400" dirty="0"/>
              <a:t>  major contributors to the field. A lot of this in books, </a:t>
            </a:r>
          </a:p>
          <a:p>
            <a:pPr lvl="1"/>
            <a:r>
              <a:rPr lang="en-US" sz="2400" dirty="0"/>
              <a:t>  especially annual reviews</a:t>
            </a:r>
          </a:p>
          <a:p>
            <a:pPr lvl="1">
              <a:buFont typeface="Wingdings" pitchFamily="2" charset="2"/>
              <a:buChar char="§"/>
            </a:pPr>
            <a:r>
              <a:rPr lang="en-US" sz="2400" dirty="0"/>
              <a:t> Important Information can be found in reports,  </a:t>
            </a:r>
          </a:p>
          <a:p>
            <a:pPr lvl="1"/>
            <a:r>
              <a:rPr lang="en-US" sz="2400" dirty="0"/>
              <a:t>  conference proceedings, and other non-journal sources.  </a:t>
            </a:r>
          </a:p>
          <a:p>
            <a:pPr lvl="1"/>
            <a:r>
              <a:rPr lang="en-US" sz="2400" dirty="0"/>
              <a:t>  Search government websites and associations related   </a:t>
            </a:r>
          </a:p>
          <a:p>
            <a:pPr lvl="1"/>
            <a:r>
              <a:rPr lang="en-US" sz="2400" dirty="0"/>
              <a:t>  to your topic.</a:t>
            </a:r>
          </a:p>
          <a:p>
            <a:pPr>
              <a:buFont typeface="Arial" charset="0"/>
              <a:buChar char="•"/>
            </a:pPr>
            <a:endParaRPr lang="en-US" sz="2400" dirty="0"/>
          </a:p>
          <a:p>
            <a:pPr>
              <a:buFont typeface="Arial" charset="0"/>
              <a:buChar char="•"/>
            </a:pPr>
            <a:r>
              <a:rPr lang="en-US" sz="2400" dirty="0"/>
              <a:t> Look at library subject guides in your area to find the key databases additional resources</a:t>
            </a:r>
          </a:p>
          <a:p>
            <a:pPr lvl="1">
              <a:buFont typeface="Arial" charset="0"/>
              <a:buChar char="•"/>
            </a:pPr>
            <a:endParaRPr lang="en-US" sz="2800" dirty="0"/>
          </a:p>
          <a:p>
            <a:pPr lvl="2"/>
            <a:endParaRPr lang="en-US" sz="2400" dirty="0"/>
          </a:p>
        </p:txBody>
      </p:sp>
      <p:sp>
        <p:nvSpPr>
          <p:cNvPr id="11267" name="TextBox 6"/>
          <p:cNvSpPr txBox="1">
            <a:spLocks noChangeArrowheads="1"/>
          </p:cNvSpPr>
          <p:nvPr/>
        </p:nvSpPr>
        <p:spPr bwMode="auto">
          <a:xfrm>
            <a:off x="1509713" y="457200"/>
            <a:ext cx="62626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C00000"/>
                </a:solidFill>
              </a:rPr>
              <a:t>The “Literature” in the Review</a:t>
            </a:r>
          </a:p>
        </p:txBody>
      </p:sp>
    </p:spTree>
    <p:extLst>
      <p:ext uri="{BB962C8B-B14F-4D97-AF65-F5344CB8AC3E}">
        <p14:creationId xmlns:p14="http://schemas.microsoft.com/office/powerpoint/2010/main" xmlns="" val="4287822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1143000"/>
          </a:xfrm>
        </p:spPr>
        <p:txBody>
          <a:bodyPr/>
          <a:lstStyle/>
          <a:p>
            <a:r>
              <a:rPr lang="en-US" smtClean="0">
                <a:solidFill>
                  <a:srgbClr val="C00000"/>
                </a:solidFill>
              </a:rPr>
              <a:t>Literature Search</a:t>
            </a:r>
          </a:p>
        </p:txBody>
      </p:sp>
      <p:sp>
        <p:nvSpPr>
          <p:cNvPr id="12291" name="Content Placeholder 2"/>
          <p:cNvSpPr>
            <a:spLocks noGrp="1"/>
          </p:cNvSpPr>
          <p:nvPr>
            <p:ph idx="1"/>
          </p:nvPr>
        </p:nvSpPr>
        <p:spPr>
          <a:xfrm>
            <a:off x="76200" y="1143000"/>
            <a:ext cx="8915400" cy="5410200"/>
          </a:xfrm>
        </p:spPr>
        <p:txBody>
          <a:bodyPr>
            <a:noAutofit/>
          </a:bodyPr>
          <a:lstStyle/>
          <a:p>
            <a:r>
              <a:rPr lang="en-US" sz="2400" dirty="0" smtClean="0"/>
              <a:t>Perform a preliminary search of the literature.</a:t>
            </a:r>
          </a:p>
          <a:p>
            <a:pPr lvl="1">
              <a:buFont typeface="Wingdings" pitchFamily="2" charset="2"/>
              <a:buChar char="§"/>
            </a:pPr>
            <a:r>
              <a:rPr lang="en-US" sz="2400" dirty="0" smtClean="0"/>
              <a:t>Search lit to see what other work in the area of interest has already been published. </a:t>
            </a:r>
          </a:p>
          <a:p>
            <a:pPr lvl="2">
              <a:buFont typeface="Arial" charset="0"/>
              <a:buChar char="−"/>
            </a:pPr>
            <a:r>
              <a:rPr lang="en-US" sz="2000" dirty="0" smtClean="0"/>
              <a:t>Gives a preview of the number of articles available on the topic.</a:t>
            </a:r>
          </a:p>
          <a:p>
            <a:pPr lvl="2">
              <a:buFont typeface="Arial" charset="0"/>
              <a:buChar char="−"/>
            </a:pPr>
            <a:r>
              <a:rPr lang="en-US" sz="2000" dirty="0" smtClean="0"/>
              <a:t>If your topic is already written about, select a slightly different topic or modify the focus of the objective. </a:t>
            </a:r>
          </a:p>
          <a:p>
            <a:pPr lvl="1">
              <a:buFont typeface="Wingdings" pitchFamily="2" charset="2"/>
              <a:buChar char="§"/>
            </a:pPr>
            <a:r>
              <a:rPr lang="en-US" sz="2400" dirty="0" smtClean="0"/>
              <a:t>Recent journal issues in areas central to the topic may provide leads to content that should be in the review. </a:t>
            </a:r>
          </a:p>
          <a:p>
            <a:pPr lvl="2">
              <a:buFont typeface="Arial" charset="0"/>
              <a:buChar char="−"/>
            </a:pPr>
            <a:r>
              <a:rPr lang="en-US" sz="2000" dirty="0" smtClean="0"/>
              <a:t>Consult Web of Science’s Journal Citation Index for an idea of the most important journals in the field</a:t>
            </a:r>
          </a:p>
          <a:p>
            <a:pPr lvl="1">
              <a:buFont typeface="Wingdings" pitchFamily="2" charset="2"/>
              <a:buChar char="§"/>
            </a:pPr>
            <a:r>
              <a:rPr lang="en-US" sz="2400" dirty="0" smtClean="0"/>
              <a:t>Develop a list of subject headings that relate to themes of interest</a:t>
            </a:r>
          </a:p>
          <a:p>
            <a:pPr lvl="1"/>
            <a:endParaRPr lang="en-US" sz="2400" dirty="0" smtClean="0"/>
          </a:p>
          <a:p>
            <a:pPr lvl="2">
              <a:buFontTx/>
              <a:buNone/>
            </a:pPr>
            <a:endParaRPr lang="en-US" sz="2800" dirty="0" smtClean="0"/>
          </a:p>
          <a:p>
            <a:pPr lvl="2">
              <a:buFontTx/>
              <a:buNone/>
            </a:pPr>
            <a:endParaRPr lang="en-US" sz="1800" dirty="0" smtClean="0"/>
          </a:p>
          <a:p>
            <a:pPr lvl="2">
              <a:buFontTx/>
              <a:buNone/>
            </a:pPr>
            <a:endParaRPr lang="en-US" sz="1800" dirty="0" smtClean="0"/>
          </a:p>
        </p:txBody>
      </p:sp>
    </p:spTree>
    <p:extLst>
      <p:ext uri="{BB962C8B-B14F-4D97-AF65-F5344CB8AC3E}">
        <p14:creationId xmlns:p14="http://schemas.microsoft.com/office/powerpoint/2010/main" xmlns="" val="2012572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1143000"/>
          </a:xfrm>
        </p:spPr>
        <p:txBody>
          <a:bodyPr/>
          <a:lstStyle/>
          <a:p>
            <a:r>
              <a:rPr lang="en-US" smtClean="0">
                <a:solidFill>
                  <a:srgbClr val="C00000"/>
                </a:solidFill>
              </a:rPr>
              <a:t>Literature Search</a:t>
            </a:r>
          </a:p>
        </p:txBody>
      </p:sp>
      <p:sp>
        <p:nvSpPr>
          <p:cNvPr id="13315" name="Content Placeholder 2"/>
          <p:cNvSpPr>
            <a:spLocks noGrp="1"/>
          </p:cNvSpPr>
          <p:nvPr>
            <p:ph idx="1"/>
          </p:nvPr>
        </p:nvSpPr>
        <p:spPr>
          <a:xfrm>
            <a:off x="381000" y="1295400"/>
            <a:ext cx="8229600" cy="4724400"/>
          </a:xfrm>
        </p:spPr>
        <p:txBody>
          <a:bodyPr>
            <a:noAutofit/>
          </a:bodyPr>
          <a:lstStyle/>
          <a:p>
            <a:pPr lvl="1">
              <a:buFont typeface="Wingdings" pitchFamily="2" charset="2"/>
              <a:buChar char="§"/>
            </a:pPr>
            <a:r>
              <a:rPr lang="en-US" dirty="0" smtClean="0"/>
              <a:t>Search across multiple databases and information resources. </a:t>
            </a:r>
          </a:p>
          <a:p>
            <a:pPr lvl="2">
              <a:buFont typeface="Arial" charset="0"/>
              <a:buChar char="−"/>
            </a:pPr>
            <a:r>
              <a:rPr lang="en-US" dirty="0" smtClean="0"/>
              <a:t>It’s not adequate to use Medline as your one and only resource</a:t>
            </a:r>
          </a:p>
          <a:p>
            <a:pPr lvl="2">
              <a:buFontTx/>
              <a:buNone/>
            </a:pPr>
            <a:endParaRPr lang="en-US" sz="2800" dirty="0" smtClean="0"/>
          </a:p>
          <a:p>
            <a:pPr lvl="1">
              <a:buFont typeface="Wingdings" pitchFamily="2" charset="2"/>
              <a:buChar char="§"/>
            </a:pPr>
            <a:r>
              <a:rPr lang="en-US" dirty="0" smtClean="0"/>
              <a:t>Read the literature throughout the search process. </a:t>
            </a:r>
          </a:p>
          <a:p>
            <a:pPr lvl="2">
              <a:buFont typeface="Arial" charset="0"/>
              <a:buChar char="−"/>
            </a:pPr>
            <a:r>
              <a:rPr lang="en-US" dirty="0" smtClean="0"/>
              <a:t>What you read will guide your subsequent searches and refine your topic.</a:t>
            </a:r>
          </a:p>
          <a:p>
            <a:pPr lvl="1">
              <a:buFontTx/>
              <a:buNone/>
            </a:pPr>
            <a:endParaRPr lang="en-US" dirty="0" smtClean="0"/>
          </a:p>
          <a:p>
            <a:pPr lvl="1">
              <a:buFont typeface="Wingdings" pitchFamily="2" charset="2"/>
              <a:buChar char="§"/>
            </a:pPr>
            <a:r>
              <a:rPr lang="en-US" dirty="0" smtClean="0"/>
              <a:t>Your search should help refine the topic and objective of the overview being written. </a:t>
            </a:r>
          </a:p>
          <a:p>
            <a:pPr lvl="1"/>
            <a:endParaRPr lang="en-US" dirty="0" smtClean="0"/>
          </a:p>
          <a:p>
            <a:pPr>
              <a:buFontTx/>
              <a:buNone/>
            </a:pPr>
            <a:endParaRPr lang="en-US" sz="4000" dirty="0" smtClean="0"/>
          </a:p>
        </p:txBody>
      </p:sp>
    </p:spTree>
    <p:extLst>
      <p:ext uri="{BB962C8B-B14F-4D97-AF65-F5344CB8AC3E}">
        <p14:creationId xmlns:p14="http://schemas.microsoft.com/office/powerpoint/2010/main" xmlns="" val="89618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143000"/>
          </a:xfrm>
        </p:spPr>
        <p:txBody>
          <a:bodyPr/>
          <a:lstStyle/>
          <a:p>
            <a:r>
              <a:rPr lang="en-US" smtClean="0"/>
              <a:t>Think ahead</a:t>
            </a:r>
          </a:p>
        </p:txBody>
      </p:sp>
      <p:sp>
        <p:nvSpPr>
          <p:cNvPr id="14339" name="Content Placeholder 2"/>
          <p:cNvSpPr>
            <a:spLocks noGrp="1"/>
          </p:cNvSpPr>
          <p:nvPr>
            <p:ph idx="1"/>
          </p:nvPr>
        </p:nvSpPr>
        <p:spPr>
          <a:xfrm>
            <a:off x="457200" y="1447800"/>
            <a:ext cx="8229600" cy="4678363"/>
          </a:xfrm>
        </p:spPr>
        <p:txBody>
          <a:bodyPr>
            <a:noAutofit/>
          </a:bodyPr>
          <a:lstStyle/>
          <a:p>
            <a:r>
              <a:rPr lang="en-US" sz="2800" dirty="0" smtClean="0"/>
              <a:t>The more one learns about a subject, the more questions come to mind. </a:t>
            </a:r>
          </a:p>
          <a:p>
            <a:r>
              <a:rPr lang="en-US" sz="2800" dirty="0" smtClean="0"/>
              <a:t>Keep a list of questions and hypotheses that come to your mind or that are mentioned in what you read.</a:t>
            </a:r>
          </a:p>
          <a:p>
            <a:pPr lvl="2">
              <a:buFont typeface="Wingdings" pitchFamily="2" charset="2"/>
              <a:buChar char="§"/>
            </a:pPr>
            <a:r>
              <a:rPr lang="en-US" sz="2800" dirty="0" smtClean="0"/>
              <a:t>These questions will help guide you when you are constructing your review</a:t>
            </a:r>
          </a:p>
          <a:p>
            <a:pPr lvl="2"/>
            <a:endParaRPr lang="en-US" sz="1400" dirty="0" smtClean="0"/>
          </a:p>
          <a:p>
            <a:pPr lvl="2">
              <a:buFont typeface="Wingdings" pitchFamily="2" charset="2"/>
              <a:buChar char="§"/>
            </a:pPr>
            <a:r>
              <a:rPr lang="en-US" sz="2800" dirty="0" smtClean="0"/>
              <a:t>The questions will also guide you in discussing the implications of your own findings and the additional research directions your work supports or suggests.</a:t>
            </a:r>
          </a:p>
          <a:p>
            <a:endParaRPr lang="en-US" sz="2000" dirty="0" smtClean="0"/>
          </a:p>
          <a:p>
            <a:pPr>
              <a:buFontTx/>
              <a:buNone/>
            </a:pPr>
            <a:r>
              <a:rPr lang="en-US" sz="1400" dirty="0" smtClean="0"/>
              <a:t>(</a:t>
            </a:r>
            <a:r>
              <a:rPr lang="en-US" sz="1400" dirty="0" err="1" smtClean="0"/>
              <a:t>Mauch</a:t>
            </a:r>
            <a:r>
              <a:rPr lang="en-US" sz="1400" dirty="0" smtClean="0"/>
              <a:t> &amp; Birch, 2003)</a:t>
            </a:r>
            <a:endParaRPr lang="en-US" sz="1400" dirty="0" smtClean="0">
              <a:solidFill>
                <a:srgbClr val="FF0000"/>
              </a:solidFill>
            </a:endParaRPr>
          </a:p>
        </p:txBody>
      </p:sp>
    </p:spTree>
    <p:extLst>
      <p:ext uri="{BB962C8B-B14F-4D97-AF65-F5344CB8AC3E}">
        <p14:creationId xmlns:p14="http://schemas.microsoft.com/office/powerpoint/2010/main" xmlns="" val="3799061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143000"/>
          </a:xfrm>
        </p:spPr>
        <p:txBody>
          <a:bodyPr/>
          <a:lstStyle/>
          <a:p>
            <a:r>
              <a:rPr lang="en-US" smtClean="0"/>
              <a:t>Save your references</a:t>
            </a:r>
          </a:p>
        </p:txBody>
      </p:sp>
      <p:sp>
        <p:nvSpPr>
          <p:cNvPr id="15363" name="TextBox 2"/>
          <p:cNvSpPr txBox="1">
            <a:spLocks noChangeArrowheads="1"/>
          </p:cNvSpPr>
          <p:nvPr/>
        </p:nvSpPr>
        <p:spPr bwMode="auto">
          <a:xfrm>
            <a:off x="838200" y="1219200"/>
            <a:ext cx="7705725" cy="415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 typeface="Arial" charset="0"/>
              <a:buChar char="•"/>
            </a:pPr>
            <a:r>
              <a:rPr lang="en-US" dirty="0"/>
              <a:t> Keep a record of the literature you collect</a:t>
            </a:r>
          </a:p>
          <a:p>
            <a:endParaRPr lang="en-US" dirty="0"/>
          </a:p>
          <a:p>
            <a:pPr>
              <a:buFont typeface="Arial" charset="0"/>
              <a:buChar char="•"/>
            </a:pPr>
            <a:r>
              <a:rPr lang="en-US" dirty="0"/>
              <a:t> Record where and when you retrieved the information</a:t>
            </a:r>
          </a:p>
          <a:p>
            <a:pPr>
              <a:buFont typeface="Arial" charset="0"/>
              <a:buChar char="•"/>
            </a:pPr>
            <a:endParaRPr lang="en-US" dirty="0"/>
          </a:p>
          <a:p>
            <a:pPr>
              <a:buFont typeface="Arial" charset="0"/>
              <a:buChar char="•"/>
            </a:pPr>
            <a:r>
              <a:rPr lang="en-US" dirty="0"/>
              <a:t> Use a citation manager program like </a:t>
            </a:r>
            <a:r>
              <a:rPr lang="en-US" dirty="0" err="1"/>
              <a:t>RefWorks</a:t>
            </a:r>
            <a:endParaRPr lang="en-US" dirty="0"/>
          </a:p>
          <a:p>
            <a:r>
              <a:rPr lang="en-US" dirty="0"/>
              <a:t>or EndNote</a:t>
            </a:r>
          </a:p>
          <a:p>
            <a:endParaRPr lang="en-US" dirty="0"/>
          </a:p>
          <a:p>
            <a:pPr>
              <a:buFont typeface="Arial" charset="0"/>
              <a:buChar char="•"/>
            </a:pPr>
            <a:r>
              <a:rPr lang="en-US" dirty="0"/>
              <a:t> Better to record too many references than</a:t>
            </a:r>
          </a:p>
          <a:p>
            <a:r>
              <a:rPr lang="en-US" dirty="0"/>
              <a:t> have to return a few weeks or months hence</a:t>
            </a:r>
          </a:p>
          <a:p>
            <a:r>
              <a:rPr lang="en-US" dirty="0"/>
              <a:t> and spend hours trying to relocate documents</a:t>
            </a:r>
            <a:br>
              <a:rPr lang="en-US" dirty="0"/>
            </a:br>
            <a:endParaRPr lang="en-US" dirty="0"/>
          </a:p>
        </p:txBody>
      </p:sp>
    </p:spTree>
    <p:extLst>
      <p:ext uri="{BB962C8B-B14F-4D97-AF65-F5344CB8AC3E}">
        <p14:creationId xmlns:p14="http://schemas.microsoft.com/office/powerpoint/2010/main" xmlns="" val="3737491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1143000"/>
          </a:xfrm>
        </p:spPr>
        <p:txBody>
          <a:bodyPr>
            <a:normAutofit fontScale="90000"/>
          </a:bodyPr>
          <a:lstStyle/>
          <a:p>
            <a:r>
              <a:rPr lang="en-US" smtClean="0"/>
              <a:t>Data Evaluation: Selecting literature</a:t>
            </a:r>
          </a:p>
        </p:txBody>
      </p:sp>
      <p:sp>
        <p:nvSpPr>
          <p:cNvPr id="16387" name="Content Placeholder 2"/>
          <p:cNvSpPr>
            <a:spLocks noGrp="1"/>
          </p:cNvSpPr>
          <p:nvPr>
            <p:ph idx="1"/>
          </p:nvPr>
        </p:nvSpPr>
        <p:spPr>
          <a:xfrm>
            <a:off x="457200" y="1066800"/>
            <a:ext cx="8229600" cy="2819400"/>
          </a:xfrm>
        </p:spPr>
        <p:txBody>
          <a:bodyPr>
            <a:noAutofit/>
          </a:bodyPr>
          <a:lstStyle/>
          <a:p>
            <a:r>
              <a:rPr lang="en-US" dirty="0" smtClean="0"/>
              <a:t>Read widely</a:t>
            </a:r>
          </a:p>
          <a:p>
            <a:r>
              <a:rPr lang="en-US" dirty="0" smtClean="0"/>
              <a:t>When you read for your literature review, you are actually doing two things at the same time:</a:t>
            </a:r>
          </a:p>
          <a:p>
            <a:pPr marL="914400" lvl="1" indent="-457200">
              <a:buFontTx/>
              <a:buAutoNum type="arabicPeriod"/>
            </a:pPr>
            <a:r>
              <a:rPr lang="en-US" dirty="0" smtClean="0"/>
              <a:t>Trying to define your research problem: finding a gap, asking a question, continuing previous research, counter-claiming</a:t>
            </a:r>
          </a:p>
          <a:p>
            <a:pPr marL="914400" lvl="1" indent="-457200">
              <a:buFontTx/>
              <a:buAutoNum type="arabicPeriod"/>
            </a:pPr>
            <a:r>
              <a:rPr lang="en-US" dirty="0" smtClean="0"/>
              <a:t>Trying to read every source relevant to your research problem</a:t>
            </a:r>
          </a:p>
          <a:p>
            <a:pPr>
              <a:buFontTx/>
              <a:buNone/>
            </a:pPr>
            <a:endParaRPr lang="en-US" sz="2000" dirty="0" smtClean="0"/>
          </a:p>
          <a:p>
            <a:pPr>
              <a:buFontTx/>
              <a:buNone/>
            </a:pPr>
            <a:endParaRPr lang="en-US" sz="2800" dirty="0" smtClean="0"/>
          </a:p>
        </p:txBody>
      </p:sp>
      <p:sp>
        <p:nvSpPr>
          <p:cNvPr id="4" name="Rectangle 3"/>
          <p:cNvSpPr/>
          <p:nvPr/>
        </p:nvSpPr>
        <p:spPr>
          <a:xfrm>
            <a:off x="990600" y="4891814"/>
            <a:ext cx="8001000" cy="1717393"/>
          </a:xfrm>
          <a:prstGeom prst="rect">
            <a:avLst/>
          </a:prstGeom>
        </p:spPr>
        <p:txBody>
          <a:bodyPr>
            <a:spAutoFit/>
          </a:bodyPr>
          <a:lstStyle/>
          <a:p>
            <a:pPr marL="342900" indent="-342900">
              <a:spcBef>
                <a:spcPct val="20000"/>
              </a:spcBef>
              <a:buFont typeface="Arial" pitchFamily="34" charset="0"/>
              <a:buChar char="•"/>
              <a:defRPr/>
            </a:pPr>
            <a:endParaRPr lang="en-US" sz="2400" dirty="0"/>
          </a:p>
          <a:p>
            <a:pPr marL="342900" indent="-342900">
              <a:spcBef>
                <a:spcPct val="20000"/>
              </a:spcBef>
              <a:buFont typeface="Arial" pitchFamily="34" charset="0"/>
              <a:buChar char="•"/>
              <a:defRPr/>
            </a:pPr>
            <a:r>
              <a:rPr lang="en-US" sz="2400" dirty="0"/>
              <a:t>It is usually impossible to do the latter</a:t>
            </a:r>
          </a:p>
          <a:p>
            <a:pPr marL="800100" lvl="1" indent="-342900">
              <a:spcBef>
                <a:spcPct val="20000"/>
              </a:spcBef>
              <a:buFont typeface="Arial" pitchFamily="34" charset="0"/>
              <a:buChar char="−"/>
              <a:defRPr/>
            </a:pPr>
            <a:r>
              <a:rPr lang="en-US" sz="2400" dirty="0"/>
              <a:t> you will need to identify the most relevant and significant works and focus on them</a:t>
            </a:r>
            <a:r>
              <a:rPr lang="en-US" sz="2400" dirty="0" smtClean="0"/>
              <a:t>.</a:t>
            </a:r>
            <a:endParaRPr lang="en-US" sz="2400" dirty="0"/>
          </a:p>
        </p:txBody>
      </p:sp>
    </p:spTree>
    <p:extLst>
      <p:ext uri="{BB962C8B-B14F-4D97-AF65-F5344CB8AC3E}">
        <p14:creationId xmlns:p14="http://schemas.microsoft.com/office/powerpoint/2010/main" xmlns="" val="952759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1143000"/>
          </a:xfrm>
        </p:spPr>
        <p:txBody>
          <a:bodyPr>
            <a:normAutofit fontScale="90000"/>
          </a:bodyPr>
          <a:lstStyle/>
          <a:p>
            <a:r>
              <a:rPr lang="en-US" smtClean="0"/>
              <a:t>Data Evaluation: Selecting Literature</a:t>
            </a:r>
          </a:p>
        </p:txBody>
      </p:sp>
      <p:sp>
        <p:nvSpPr>
          <p:cNvPr id="17411" name="Content Placeholder 2"/>
          <p:cNvSpPr>
            <a:spLocks noGrp="1"/>
          </p:cNvSpPr>
          <p:nvPr>
            <p:ph idx="1"/>
          </p:nvPr>
        </p:nvSpPr>
        <p:spPr>
          <a:xfrm>
            <a:off x="457200" y="1371600"/>
            <a:ext cx="8229600" cy="4525963"/>
          </a:xfrm>
        </p:spPr>
        <p:txBody>
          <a:bodyPr>
            <a:noAutofit/>
          </a:bodyPr>
          <a:lstStyle/>
          <a:p>
            <a:pPr>
              <a:buFontTx/>
              <a:buNone/>
            </a:pPr>
            <a:endParaRPr lang="en-US" sz="1800" dirty="0" smtClean="0"/>
          </a:p>
          <a:p>
            <a:r>
              <a:rPr lang="en-US" sz="2800" dirty="0" smtClean="0"/>
              <a:t>As you define your problem you will more easily be able to decide what to read and what to ignore</a:t>
            </a:r>
            <a:r>
              <a:rPr lang="en-US" sz="2400" dirty="0" smtClean="0"/>
              <a:t>. </a:t>
            </a:r>
          </a:p>
          <a:p>
            <a:pPr lvl="1"/>
            <a:r>
              <a:rPr lang="en-US" sz="2400" dirty="0" smtClean="0"/>
              <a:t>Before you define your problem, hundreds of sources will seem relevant. </a:t>
            </a:r>
          </a:p>
          <a:p>
            <a:pPr lvl="1"/>
            <a:r>
              <a:rPr lang="en-US" sz="2400" dirty="0" smtClean="0"/>
              <a:t>However, you cannot define your problem until you read around your research area. </a:t>
            </a:r>
          </a:p>
          <a:p>
            <a:pPr lvl="1"/>
            <a:r>
              <a:rPr lang="en-US" sz="2400" dirty="0" smtClean="0"/>
              <a:t>This seems a vicious circle, but what should happen is that </a:t>
            </a:r>
            <a:r>
              <a:rPr lang="en-US" sz="2400" i="1" dirty="0" smtClean="0"/>
              <a:t>as</a:t>
            </a:r>
            <a:r>
              <a:rPr lang="en-US" sz="2400" dirty="0" smtClean="0"/>
              <a:t> you read you define your problem, and </a:t>
            </a:r>
            <a:r>
              <a:rPr lang="en-US" sz="2400" i="1" dirty="0" smtClean="0"/>
              <a:t>as</a:t>
            </a:r>
            <a:r>
              <a:rPr lang="en-US" sz="2400" dirty="0" smtClean="0"/>
              <a:t> you define your problem you will more easily be able to decide what to read and what to ignore.</a:t>
            </a:r>
          </a:p>
          <a:p>
            <a:pPr lvl="1">
              <a:buFontTx/>
              <a:buNone/>
            </a:pPr>
            <a:endParaRPr lang="en-US" sz="2400" dirty="0" smtClean="0"/>
          </a:p>
          <a:p>
            <a:pPr lvl="1">
              <a:buFontTx/>
              <a:buNone/>
            </a:pPr>
            <a:endParaRPr lang="en-US" sz="2400" dirty="0" smtClean="0"/>
          </a:p>
        </p:txBody>
      </p:sp>
    </p:spTree>
    <p:extLst>
      <p:ext uri="{BB962C8B-B14F-4D97-AF65-F5344CB8AC3E}">
        <p14:creationId xmlns:p14="http://schemas.microsoft.com/office/powerpoint/2010/main" xmlns="" val="1192386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685800" y="228600"/>
            <a:ext cx="7772400" cy="1143000"/>
          </a:xfrm>
        </p:spPr>
        <p:txBody>
          <a:bodyPr/>
          <a:lstStyle/>
          <a:p>
            <a:r>
              <a:rPr lang="en-US" smtClean="0"/>
              <a:t>How To Read the Material</a:t>
            </a:r>
          </a:p>
        </p:txBody>
      </p:sp>
      <p:sp>
        <p:nvSpPr>
          <p:cNvPr id="18435" name="Rectangle 2"/>
          <p:cNvSpPr>
            <a:spLocks noChangeArrowheads="1"/>
          </p:cNvSpPr>
          <p:nvPr/>
        </p:nvSpPr>
        <p:spPr bwMode="auto">
          <a:xfrm>
            <a:off x="838200" y="1143000"/>
            <a:ext cx="7391400"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Arial" charset="0"/>
              <a:buChar char="•"/>
            </a:pPr>
            <a:r>
              <a:rPr lang="en-US" sz="2200"/>
              <a:t> </a:t>
            </a:r>
            <a:r>
              <a:rPr lang="en-US"/>
              <a:t>Reading for the big picture</a:t>
            </a:r>
            <a:endParaRPr lang="en-US" sz="2200"/>
          </a:p>
          <a:p>
            <a:pPr lvl="1">
              <a:buFont typeface="Wingdings" pitchFamily="2" charset="2"/>
              <a:buChar char="§"/>
            </a:pPr>
            <a:r>
              <a:rPr lang="en-US" sz="2200"/>
              <a:t>Read the easier works first</a:t>
            </a:r>
          </a:p>
          <a:p>
            <a:pPr lvl="1"/>
            <a:endParaRPr lang="en-US" sz="2200"/>
          </a:p>
          <a:p>
            <a:pPr lvl="1">
              <a:buFont typeface="Wingdings" pitchFamily="2" charset="2"/>
              <a:buChar char="§"/>
            </a:pPr>
            <a:r>
              <a:rPr lang="en-US" sz="2200"/>
              <a:t>Skim the document and identify major concepts</a:t>
            </a:r>
          </a:p>
          <a:p>
            <a:pPr lvl="1">
              <a:buFont typeface="Wingdings" pitchFamily="2" charset="2"/>
              <a:buChar char="§"/>
            </a:pPr>
            <a:endParaRPr lang="en-US" sz="2200"/>
          </a:p>
          <a:p>
            <a:pPr lvl="1">
              <a:buFont typeface="Wingdings" pitchFamily="2" charset="2"/>
              <a:buChar char="§"/>
            </a:pPr>
            <a:r>
              <a:rPr lang="en-US" sz="2200"/>
              <a:t>After you have a broad understanding of the </a:t>
            </a:r>
          </a:p>
          <a:p>
            <a:pPr lvl="1"/>
            <a:r>
              <a:rPr lang="en-US" sz="2200"/>
              <a:t>  10 to 15 papers, you can start to see                            </a:t>
            </a:r>
          </a:p>
          <a:p>
            <a:pPr lvl="1"/>
            <a:r>
              <a:rPr lang="en-US" sz="2200"/>
              <a:t>   patterns:</a:t>
            </a:r>
          </a:p>
          <a:p>
            <a:pPr lvl="2">
              <a:buSzPct val="75000"/>
              <a:buFont typeface="Arial" charset="0"/>
              <a:buChar char="−"/>
            </a:pPr>
            <a:r>
              <a:rPr lang="en-US" sz="3200"/>
              <a:t> </a:t>
            </a:r>
            <a:r>
              <a:rPr lang="en-US" sz="1800"/>
              <a:t>Groups of scientists argue or disagree with other groups. For example</a:t>
            </a:r>
            <a:r>
              <a:rPr lang="en-US" sz="2200"/>
              <a:t>, </a:t>
            </a:r>
            <a:r>
              <a:rPr lang="en-US" sz="1800"/>
              <a:t>Some researchers think x causes y,  others that x is only a moderating variable </a:t>
            </a:r>
          </a:p>
          <a:p>
            <a:pPr lvl="2">
              <a:buSzPct val="75000"/>
            </a:pPr>
            <a:r>
              <a:rPr lang="en-US" sz="1800"/>
              <a:t> 	</a:t>
            </a:r>
            <a:endParaRPr lang="en-US" sz="2200"/>
          </a:p>
          <a:p>
            <a:endParaRPr lang="en-US" sz="2200">
              <a:solidFill>
                <a:srgbClr val="FF0000"/>
              </a:solidFill>
            </a:endParaRPr>
          </a:p>
          <a:p>
            <a:r>
              <a:rPr lang="en-US" sz="1200"/>
              <a:t>(Carroll, 2006)</a:t>
            </a:r>
          </a:p>
        </p:txBody>
      </p:sp>
    </p:spTree>
    <p:extLst>
      <p:ext uri="{BB962C8B-B14F-4D97-AF65-F5344CB8AC3E}">
        <p14:creationId xmlns:p14="http://schemas.microsoft.com/office/powerpoint/2010/main" xmlns="" val="144466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1143000"/>
          </a:xfrm>
        </p:spPr>
        <p:txBody>
          <a:bodyPr/>
          <a:lstStyle/>
          <a:p>
            <a:r>
              <a:rPr lang="en-US" smtClean="0"/>
              <a:t>Narrow your focus</a:t>
            </a:r>
          </a:p>
        </p:txBody>
      </p:sp>
      <p:sp>
        <p:nvSpPr>
          <p:cNvPr id="19459" name="Content Placeholder 2"/>
          <p:cNvSpPr>
            <a:spLocks noGrp="1"/>
          </p:cNvSpPr>
          <p:nvPr>
            <p:ph idx="1"/>
          </p:nvPr>
        </p:nvSpPr>
        <p:spPr>
          <a:xfrm>
            <a:off x="304800" y="1219200"/>
            <a:ext cx="8610600" cy="5257800"/>
          </a:xfrm>
        </p:spPr>
        <p:txBody>
          <a:bodyPr>
            <a:noAutofit/>
          </a:bodyPr>
          <a:lstStyle/>
          <a:p>
            <a:r>
              <a:rPr lang="en-US" sz="2400" dirty="0" smtClean="0"/>
              <a:t>Start from new material to old, general to specific</a:t>
            </a:r>
          </a:p>
          <a:p>
            <a:pPr lvl="1">
              <a:buFont typeface="Wingdings" pitchFamily="2" charset="2"/>
              <a:buChar char="§"/>
            </a:pPr>
            <a:r>
              <a:rPr lang="en-US" sz="1800" dirty="0" smtClean="0"/>
              <a:t>starting with general topic will provide leads to specific areas of interest and help develop understanding for the interrelationships of research</a:t>
            </a:r>
          </a:p>
          <a:p>
            <a:pPr lvl="1"/>
            <a:endParaRPr lang="en-US" sz="1800" dirty="0" smtClean="0"/>
          </a:p>
          <a:p>
            <a:pPr lvl="1">
              <a:buFont typeface="Wingdings" pitchFamily="2" charset="2"/>
              <a:buChar char="§"/>
            </a:pPr>
            <a:r>
              <a:rPr lang="en-US" sz="1800" dirty="0" smtClean="0"/>
              <a:t>Note quality of journal, output of author</a:t>
            </a:r>
          </a:p>
          <a:p>
            <a:pPr lvl="1">
              <a:buFontTx/>
              <a:buNone/>
            </a:pPr>
            <a:endParaRPr lang="en-US" sz="1800" dirty="0" smtClean="0"/>
          </a:p>
          <a:p>
            <a:r>
              <a:rPr lang="en-US" sz="2400" dirty="0" smtClean="0"/>
              <a:t>As you read and become more informed on the topic, you will probably need to go back and do more focused searches</a:t>
            </a:r>
          </a:p>
          <a:p>
            <a:pPr>
              <a:buFontTx/>
              <a:buNone/>
            </a:pPr>
            <a:endParaRPr lang="en-US" sz="1800" dirty="0" smtClean="0"/>
          </a:p>
          <a:p>
            <a:r>
              <a:rPr lang="en-US" sz="2400" dirty="0" smtClean="0"/>
              <a:t>Think, analyze, and weed out</a:t>
            </a:r>
          </a:p>
          <a:p>
            <a:pPr>
              <a:buFontTx/>
              <a:buNone/>
            </a:pPr>
            <a:endParaRPr lang="en-US" sz="1800" dirty="0" smtClean="0"/>
          </a:p>
          <a:p>
            <a:r>
              <a:rPr lang="en-US" sz="2400" dirty="0" smtClean="0"/>
              <a:t>Arrange to spend some review time with an experienced researcher in the field of study to get feedback and  to talk through any problems encountered </a:t>
            </a:r>
          </a:p>
          <a:p>
            <a:pPr>
              <a:buFontTx/>
              <a:buNone/>
            </a:pPr>
            <a:r>
              <a:rPr lang="en-US" sz="1800" dirty="0" smtClean="0"/>
              <a:t/>
            </a:r>
            <a:br>
              <a:rPr lang="en-US" sz="1800" dirty="0" smtClean="0"/>
            </a:br>
            <a:r>
              <a:rPr lang="en-US" sz="1400" dirty="0" smtClean="0"/>
              <a:t> (</a:t>
            </a:r>
            <a:r>
              <a:rPr lang="en-US" sz="1400" dirty="0" err="1" smtClean="0"/>
              <a:t>Mauch</a:t>
            </a:r>
            <a:r>
              <a:rPr lang="en-US" sz="1400" dirty="0" smtClean="0"/>
              <a:t> &amp; Birch, 1993)</a:t>
            </a:r>
          </a:p>
          <a:p>
            <a:pPr>
              <a:buFontTx/>
              <a:buNone/>
            </a:pPr>
            <a:endParaRPr lang="en-US" sz="2400" dirty="0" smtClean="0"/>
          </a:p>
        </p:txBody>
      </p:sp>
    </p:spTree>
    <p:extLst>
      <p:ext uri="{BB962C8B-B14F-4D97-AF65-F5344CB8AC3E}">
        <p14:creationId xmlns:p14="http://schemas.microsoft.com/office/powerpoint/2010/main" xmlns="" val="401278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title"/>
          </p:nvPr>
        </p:nvSpPr>
        <p:spPr/>
        <p:txBody>
          <a:bodyPr/>
          <a:lstStyle/>
          <a:p>
            <a:r>
              <a:rPr lang="fr-FR" sz="3200" dirty="0" smtClean="0"/>
              <a:t>REVIEW OF AVAILABLE LITERATURE</a:t>
            </a:r>
            <a:endParaRPr lang="en-US" sz="3200" dirty="0" smtClean="0"/>
          </a:p>
        </p:txBody>
      </p:sp>
      <p:sp>
        <p:nvSpPr>
          <p:cNvPr id="2051" name="Espace réservé du contenu 2"/>
          <p:cNvSpPr>
            <a:spLocks noGrp="1"/>
          </p:cNvSpPr>
          <p:nvPr>
            <p:ph idx="1"/>
          </p:nvPr>
        </p:nvSpPr>
        <p:spPr/>
        <p:txBody>
          <a:bodyPr/>
          <a:lstStyle/>
          <a:p>
            <a:r>
              <a:rPr lang="fr-FR" smtClean="0"/>
              <a:t>1. OBJECTIVES</a:t>
            </a:r>
          </a:p>
          <a:p>
            <a:r>
              <a:rPr lang="fr-FR" smtClean="0"/>
              <a:t>2. HOW TO WRITE A LITERATURE REVIEW</a:t>
            </a:r>
          </a:p>
          <a:p>
            <a:r>
              <a:rPr lang="fr-FR" smtClean="0"/>
              <a:t>3. HOW TO READ THE MATERIAL</a:t>
            </a:r>
          </a:p>
          <a:p>
            <a:r>
              <a:rPr lang="fr-FR" smtClean="0"/>
              <a:t>4. HOW TO CONSTRUCT THE     </a:t>
            </a:r>
          </a:p>
          <a:p>
            <a:pPr>
              <a:buFontTx/>
              <a:buNone/>
            </a:pPr>
            <a:r>
              <a:rPr lang="fr-FR" smtClean="0"/>
              <a:t>         LITERATURE REVIEW</a:t>
            </a:r>
          </a:p>
          <a:p>
            <a:r>
              <a:rPr lang="fr-FR" smtClean="0"/>
              <a:t>5. CITATION MANAGEMENT TOOLS</a:t>
            </a:r>
          </a:p>
          <a:p>
            <a:endParaRPr lang="fr-FR" smtClean="0"/>
          </a:p>
          <a:p>
            <a:endParaRPr lang="en-US" smtClean="0"/>
          </a:p>
        </p:txBody>
      </p:sp>
    </p:spTree>
    <p:extLst>
      <p:ext uri="{BB962C8B-B14F-4D97-AF65-F5344CB8AC3E}">
        <p14:creationId xmlns:p14="http://schemas.microsoft.com/office/powerpoint/2010/main" xmlns="" val="1157445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Read the Material Closer</a:t>
            </a:r>
          </a:p>
        </p:txBody>
      </p:sp>
      <p:sp>
        <p:nvSpPr>
          <p:cNvPr id="20483" name="Content Placeholder 2"/>
          <p:cNvSpPr>
            <a:spLocks noGrp="1"/>
          </p:cNvSpPr>
          <p:nvPr>
            <p:ph idx="1"/>
          </p:nvPr>
        </p:nvSpPr>
        <p:spPr>
          <a:xfrm>
            <a:off x="762000" y="1447800"/>
            <a:ext cx="7772400" cy="4800600"/>
          </a:xfrm>
        </p:spPr>
        <p:txBody>
          <a:bodyPr/>
          <a:lstStyle/>
          <a:p>
            <a:r>
              <a:rPr lang="en-US" sz="2000" smtClean="0"/>
              <a:t>Step 1: read the abstract</a:t>
            </a:r>
          </a:p>
          <a:p>
            <a:pPr lvl="1">
              <a:buFont typeface="Wingdings" pitchFamily="2" charset="2"/>
              <a:buChar char="§"/>
            </a:pPr>
            <a:r>
              <a:rPr lang="en-US" sz="1600" smtClean="0"/>
              <a:t>Decide whether to read the article in detail</a:t>
            </a:r>
          </a:p>
          <a:p>
            <a:r>
              <a:rPr lang="en-US" sz="2000" smtClean="0"/>
              <a:t>Step 2: read introduction</a:t>
            </a:r>
          </a:p>
          <a:p>
            <a:pPr lvl="1">
              <a:buFont typeface="Wingdings" pitchFamily="2" charset="2"/>
              <a:buChar char="§"/>
            </a:pPr>
            <a:r>
              <a:rPr lang="en-US" sz="1600" smtClean="0"/>
              <a:t>It explains why the study is important</a:t>
            </a:r>
          </a:p>
          <a:p>
            <a:pPr lvl="1">
              <a:buFont typeface="Wingdings" pitchFamily="2" charset="2"/>
              <a:buChar char="§"/>
            </a:pPr>
            <a:r>
              <a:rPr lang="en-US" sz="1600" smtClean="0"/>
              <a:t>It provides review and evaluation of relevant literature</a:t>
            </a:r>
          </a:p>
          <a:p>
            <a:r>
              <a:rPr lang="en-US" sz="2000" smtClean="0"/>
              <a:t>Step 3: read Method with a close, critical eye</a:t>
            </a:r>
          </a:p>
          <a:p>
            <a:pPr lvl="1">
              <a:buFont typeface="Wingdings" pitchFamily="2" charset="2"/>
              <a:buChar char="§"/>
            </a:pPr>
            <a:r>
              <a:rPr lang="en-US" sz="1600" smtClean="0"/>
              <a:t>Focus on participants, measures, procedures</a:t>
            </a:r>
          </a:p>
          <a:p>
            <a:r>
              <a:rPr lang="en-US" sz="2000" smtClean="0"/>
              <a:t>Step 4: Evaluate results</a:t>
            </a:r>
          </a:p>
          <a:p>
            <a:pPr lvl="1">
              <a:buFont typeface="Wingdings" pitchFamily="2" charset="2"/>
              <a:buChar char="§"/>
            </a:pPr>
            <a:r>
              <a:rPr lang="en-US" sz="1600" smtClean="0"/>
              <a:t>Do the conclusions seem logical?</a:t>
            </a:r>
          </a:p>
          <a:p>
            <a:pPr lvl="1">
              <a:buFont typeface="Wingdings" pitchFamily="2" charset="2"/>
              <a:buChar char="§"/>
            </a:pPr>
            <a:r>
              <a:rPr lang="en-US" sz="1600" smtClean="0"/>
              <a:t>Can you detect any bias on the part of the researcher?</a:t>
            </a:r>
          </a:p>
          <a:p>
            <a:r>
              <a:rPr lang="en-US" sz="2000" smtClean="0"/>
              <a:t>Step 5: Take discussion with a grain of salt</a:t>
            </a:r>
          </a:p>
          <a:p>
            <a:pPr lvl="1">
              <a:buFont typeface="Wingdings" pitchFamily="2" charset="2"/>
              <a:buChar char="§"/>
            </a:pPr>
            <a:r>
              <a:rPr lang="en-US" sz="1600" smtClean="0"/>
              <a:t>Edges are smoothed out</a:t>
            </a:r>
          </a:p>
          <a:p>
            <a:pPr lvl="1">
              <a:buFont typeface="Wingdings" pitchFamily="2" charset="2"/>
              <a:buChar char="§"/>
            </a:pPr>
            <a:r>
              <a:rPr lang="en-US" sz="1600" smtClean="0"/>
              <a:t>Pay attention to limitations</a:t>
            </a:r>
          </a:p>
          <a:p>
            <a:pPr lvl="1">
              <a:buFontTx/>
              <a:buNone/>
            </a:pPr>
            <a:endParaRPr lang="en-US" sz="1600" smtClean="0"/>
          </a:p>
          <a:p>
            <a:pPr>
              <a:buFontTx/>
              <a:buNone/>
            </a:pPr>
            <a:r>
              <a:rPr lang="en-US" sz="1200" smtClean="0"/>
              <a:t>(Carroll, 2006)</a:t>
            </a:r>
          </a:p>
        </p:txBody>
      </p:sp>
    </p:spTree>
    <p:extLst>
      <p:ext uri="{BB962C8B-B14F-4D97-AF65-F5344CB8AC3E}">
        <p14:creationId xmlns:p14="http://schemas.microsoft.com/office/powerpoint/2010/main" xmlns="" val="3124892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05000" y="152400"/>
            <a:ext cx="5867400" cy="914400"/>
          </a:xfrm>
        </p:spPr>
        <p:txBody>
          <a:bodyPr/>
          <a:lstStyle/>
          <a:p>
            <a:r>
              <a:rPr lang="en-US" smtClean="0"/>
              <a:t>Analyze the Literature</a:t>
            </a:r>
          </a:p>
        </p:txBody>
      </p:sp>
      <p:sp>
        <p:nvSpPr>
          <p:cNvPr id="3" name="Content Placeholder 2"/>
          <p:cNvSpPr>
            <a:spLocks noGrp="1"/>
          </p:cNvSpPr>
          <p:nvPr>
            <p:ph idx="1"/>
          </p:nvPr>
        </p:nvSpPr>
        <p:spPr>
          <a:xfrm>
            <a:off x="533400" y="914400"/>
            <a:ext cx="8229600" cy="5105400"/>
          </a:xfrm>
        </p:spPr>
        <p:txBody>
          <a:bodyPr>
            <a:noAutofit/>
          </a:bodyPr>
          <a:lstStyle/>
          <a:p>
            <a:pPr>
              <a:defRPr/>
            </a:pPr>
            <a:r>
              <a:rPr lang="en-US" sz="2000" dirty="0" smtClean="0"/>
              <a:t>Take notes as you read through each paper that will be included in the review</a:t>
            </a:r>
          </a:p>
          <a:p>
            <a:pPr>
              <a:defRPr/>
            </a:pPr>
            <a:endParaRPr lang="en-US" sz="2000" dirty="0" smtClean="0"/>
          </a:p>
          <a:p>
            <a:pPr>
              <a:defRPr/>
            </a:pPr>
            <a:r>
              <a:rPr lang="en-US" sz="2000" dirty="0" smtClean="0"/>
              <a:t>In the notes include:</a:t>
            </a:r>
          </a:p>
          <a:p>
            <a:pPr lvl="1">
              <a:buFont typeface="Wingdings" pitchFamily="2" charset="2"/>
              <a:buChar char="§"/>
              <a:defRPr/>
            </a:pPr>
            <a:r>
              <a:rPr lang="en-US" sz="2000" dirty="0" smtClean="0"/>
              <a:t>purpose of study reviewed</a:t>
            </a:r>
          </a:p>
          <a:p>
            <a:pPr lvl="1">
              <a:buFont typeface="Wingdings" pitchFamily="2" charset="2"/>
              <a:buChar char="§"/>
              <a:defRPr/>
            </a:pPr>
            <a:r>
              <a:rPr lang="en-US" sz="2000" dirty="0" smtClean="0"/>
              <a:t>synopsis of content</a:t>
            </a:r>
          </a:p>
          <a:p>
            <a:pPr lvl="1">
              <a:buFont typeface="Wingdings" pitchFamily="2" charset="2"/>
              <a:buChar char="§"/>
              <a:defRPr/>
            </a:pPr>
            <a:r>
              <a:rPr lang="en-US" sz="2000" dirty="0" smtClean="0"/>
              <a:t>research design or methods used in study</a:t>
            </a:r>
          </a:p>
          <a:p>
            <a:pPr lvl="1">
              <a:buFont typeface="Wingdings" pitchFamily="2" charset="2"/>
              <a:buChar char="§"/>
              <a:defRPr/>
            </a:pPr>
            <a:r>
              <a:rPr lang="en-US" sz="2000" dirty="0" smtClean="0"/>
              <a:t>brief review of findings</a:t>
            </a:r>
          </a:p>
          <a:p>
            <a:pPr>
              <a:buFontTx/>
              <a:buNone/>
              <a:defRPr/>
            </a:pPr>
            <a:endParaRPr lang="en-US" sz="2000" dirty="0" smtClean="0"/>
          </a:p>
          <a:p>
            <a:pPr>
              <a:buFontTx/>
              <a:buNone/>
              <a:defRPr/>
            </a:pPr>
            <a:endParaRPr lang="en-US" sz="2000" dirty="0" smtClean="0"/>
          </a:p>
          <a:p>
            <a:pPr>
              <a:defRPr/>
            </a:pPr>
            <a:r>
              <a:rPr lang="en-US" sz="2000" dirty="0" smtClean="0"/>
              <a:t>Once notes complete organize common themes together. Some people do this in a word document, others use index cards so they can shuffle them.</a:t>
            </a:r>
          </a:p>
          <a:p>
            <a:pPr>
              <a:buFontTx/>
              <a:buNone/>
              <a:defRPr/>
            </a:pPr>
            <a:endParaRPr lang="en-US" sz="2000" dirty="0" smtClean="0"/>
          </a:p>
          <a:p>
            <a:pPr>
              <a:buFontTx/>
              <a:buNone/>
              <a:defRPr/>
            </a:pPr>
            <a:endParaRPr lang="en-US" sz="2000" dirty="0" smtClean="0"/>
          </a:p>
          <a:p>
            <a:pPr>
              <a:defRPr/>
            </a:pPr>
            <a:r>
              <a:rPr lang="en-US" sz="2000" dirty="0" smtClean="0"/>
              <a:t>Some people construct a table of info to make it easier to organize their thoughts. </a:t>
            </a:r>
          </a:p>
          <a:p>
            <a:pPr>
              <a:buFontTx/>
              <a:buNone/>
              <a:defRPr/>
            </a:pPr>
            <a:endParaRPr lang="en-US" sz="2000" dirty="0" smtClean="0"/>
          </a:p>
          <a:p>
            <a:pPr>
              <a:defRPr/>
            </a:pPr>
            <a:r>
              <a:rPr lang="en-US" sz="2000" dirty="0" smtClean="0"/>
              <a:t>As you organize your review, integrate findings elicited from note taking or table making process.</a:t>
            </a:r>
          </a:p>
          <a:p>
            <a:pPr>
              <a:buFontTx/>
              <a:buNone/>
              <a:defRPr/>
            </a:pPr>
            <a:endParaRPr lang="en-US" sz="1400" dirty="0" smtClean="0"/>
          </a:p>
          <a:p>
            <a:pPr>
              <a:buFontTx/>
              <a:buNone/>
              <a:defRPr/>
            </a:pPr>
            <a:r>
              <a:rPr lang="en-US" sz="1400" dirty="0" smtClean="0"/>
              <a:t> </a:t>
            </a:r>
          </a:p>
          <a:p>
            <a:pPr>
              <a:buFontTx/>
              <a:buNone/>
              <a:defRPr/>
            </a:pPr>
            <a:endParaRPr lang="en-US" sz="1400" dirty="0" smtClean="0"/>
          </a:p>
          <a:p>
            <a:pPr>
              <a:defRPr/>
            </a:pPr>
            <a:endParaRPr lang="en-US" sz="900" dirty="0" smtClean="0"/>
          </a:p>
          <a:p>
            <a:pPr>
              <a:buFontTx/>
              <a:buNone/>
              <a:defRPr/>
            </a:pPr>
            <a:r>
              <a:rPr lang="en-US" sz="900" dirty="0" smtClean="0"/>
              <a:t/>
            </a:r>
            <a:br>
              <a:rPr lang="en-US" sz="900" dirty="0" smtClean="0"/>
            </a:br>
            <a:endParaRPr lang="en-US" sz="900" dirty="0"/>
          </a:p>
        </p:txBody>
      </p:sp>
      <p:sp>
        <p:nvSpPr>
          <p:cNvPr id="21508" name="TextBox 3"/>
          <p:cNvSpPr txBox="1">
            <a:spLocks noChangeArrowheads="1"/>
          </p:cNvSpPr>
          <p:nvPr/>
        </p:nvSpPr>
        <p:spPr bwMode="auto">
          <a:xfrm>
            <a:off x="1981200" y="6477000"/>
            <a:ext cx="25066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dirty="0"/>
              <a:t>(Green, Johnson, &amp; Adams, 2006)</a:t>
            </a:r>
          </a:p>
        </p:txBody>
      </p:sp>
    </p:spTree>
    <p:extLst>
      <p:ext uri="{BB962C8B-B14F-4D97-AF65-F5344CB8AC3E}">
        <p14:creationId xmlns:p14="http://schemas.microsoft.com/office/powerpoint/2010/main" xmlns="" val="87407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1371600"/>
            <a:ext cx="8534400"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Arial" charset="0"/>
              <a:buChar char="•"/>
            </a:pPr>
            <a:r>
              <a:rPr lang="en-US" sz="2400" dirty="0"/>
              <a:t>What do we already know in the immediate area concerned?</a:t>
            </a:r>
          </a:p>
          <a:p>
            <a:pPr>
              <a:buFont typeface="Arial" charset="0"/>
              <a:buChar char="•"/>
            </a:pPr>
            <a:r>
              <a:rPr lang="en-US" sz="2400" dirty="0"/>
              <a:t>What are the characteristics of the key concepts or the main factors or variables? </a:t>
            </a:r>
          </a:p>
          <a:p>
            <a:pPr>
              <a:buFont typeface="Arial" charset="0"/>
              <a:buChar char="•"/>
            </a:pPr>
            <a:r>
              <a:rPr lang="en-US" sz="2400" dirty="0"/>
              <a:t>What are the relationships between these key concepts, factors or variables? </a:t>
            </a:r>
          </a:p>
          <a:p>
            <a:pPr>
              <a:buFont typeface="Arial" charset="0"/>
              <a:buChar char="•"/>
            </a:pPr>
            <a:r>
              <a:rPr lang="en-US" sz="2400" dirty="0"/>
              <a:t>What are the existing theories? </a:t>
            </a:r>
          </a:p>
          <a:p>
            <a:pPr>
              <a:buFont typeface="Arial" charset="0"/>
              <a:buChar char="•"/>
            </a:pPr>
            <a:r>
              <a:rPr lang="en-US" sz="2400" dirty="0"/>
              <a:t>Where are the inconsistencies or other shortcomings in our knowledge and understanding? </a:t>
            </a:r>
          </a:p>
          <a:p>
            <a:pPr>
              <a:buFont typeface="Arial" charset="0"/>
              <a:buChar char="•"/>
            </a:pPr>
            <a:r>
              <a:rPr lang="en-US" sz="2400" dirty="0"/>
              <a:t>What views need to be (further) tested? </a:t>
            </a:r>
          </a:p>
          <a:p>
            <a:pPr>
              <a:buFont typeface="Arial" charset="0"/>
              <a:buChar char="•"/>
            </a:pPr>
            <a:r>
              <a:rPr lang="en-US" sz="2400" dirty="0"/>
              <a:t>What evidence is lacking, inconclusive, contradictory or too limited? </a:t>
            </a:r>
          </a:p>
          <a:p>
            <a:pPr>
              <a:buFont typeface="Arial" charset="0"/>
              <a:buChar char="•"/>
            </a:pPr>
            <a:r>
              <a:rPr lang="en-US" sz="2400" dirty="0"/>
              <a:t>Why study (further) the research problem? </a:t>
            </a:r>
          </a:p>
          <a:p>
            <a:pPr>
              <a:buFont typeface="Arial" charset="0"/>
              <a:buChar char="•"/>
            </a:pPr>
            <a:r>
              <a:rPr lang="en-US" sz="2400" dirty="0"/>
              <a:t>What contribution can the present study be expected to make?</a:t>
            </a:r>
          </a:p>
          <a:p>
            <a:pPr>
              <a:buFont typeface="Arial" charset="0"/>
              <a:buChar char="•"/>
            </a:pPr>
            <a:r>
              <a:rPr lang="en-US" sz="2400" dirty="0"/>
              <a:t>What research designs or methods seem unsatisfactory?  </a:t>
            </a:r>
          </a:p>
          <a:p>
            <a:endParaRPr lang="en-US" sz="2400" dirty="0"/>
          </a:p>
        </p:txBody>
      </p:sp>
      <p:sp>
        <p:nvSpPr>
          <p:cNvPr id="22531" name="Title 1"/>
          <p:cNvSpPr>
            <a:spLocks noGrp="1"/>
          </p:cNvSpPr>
          <p:nvPr>
            <p:ph type="title"/>
          </p:nvPr>
        </p:nvSpPr>
        <p:spPr>
          <a:xfrm>
            <a:off x="457200" y="274638"/>
            <a:ext cx="8229600" cy="1143000"/>
          </a:xfrm>
        </p:spPr>
        <p:txBody>
          <a:bodyPr/>
          <a:lstStyle/>
          <a:p>
            <a:r>
              <a:rPr lang="en-US" sz="3200" smtClean="0"/>
              <a:t>Questions To Consider In Your Review</a:t>
            </a:r>
          </a:p>
        </p:txBody>
      </p:sp>
    </p:spTree>
    <p:extLst>
      <p:ext uri="{BB962C8B-B14F-4D97-AF65-F5344CB8AC3E}">
        <p14:creationId xmlns:p14="http://schemas.microsoft.com/office/powerpoint/2010/main" xmlns="" val="2142115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788988" y="1266825"/>
            <a:ext cx="7288212"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Arial" charset="0"/>
              <a:buChar char="•"/>
            </a:pPr>
            <a:r>
              <a:rPr lang="en-US"/>
              <a:t> </a:t>
            </a:r>
            <a:r>
              <a:rPr lang="en-US" sz="2000"/>
              <a:t>In the introduction</a:t>
            </a:r>
            <a:r>
              <a:rPr lang="en-US"/>
              <a:t>, </a:t>
            </a:r>
            <a:r>
              <a:rPr lang="en-US" sz="2000"/>
              <a:t>explain why the topic is important and give the reader an idea of where you are going in your paper. </a:t>
            </a:r>
          </a:p>
          <a:p>
            <a:endParaRPr lang="en-US" sz="2000"/>
          </a:p>
          <a:p>
            <a:pPr>
              <a:buFont typeface="Arial" charset="0"/>
              <a:buChar char="•"/>
            </a:pPr>
            <a:r>
              <a:rPr lang="en-US" sz="2000"/>
              <a:t> Group research studies and other types of literature according to common denominators. </a:t>
            </a:r>
          </a:p>
          <a:p>
            <a:pPr lvl="1">
              <a:buFont typeface="Wingdings" pitchFamily="2" charset="2"/>
              <a:buChar char="§"/>
            </a:pPr>
            <a:r>
              <a:rPr lang="en-US" sz="2000"/>
              <a:t> If you’ve taken notes before, the common themes are    </a:t>
            </a:r>
          </a:p>
          <a:p>
            <a:pPr lvl="1"/>
            <a:r>
              <a:rPr lang="en-US" sz="2000"/>
              <a:t>   more easily identifiable. </a:t>
            </a:r>
          </a:p>
          <a:p>
            <a:pPr lvl="1">
              <a:buFont typeface="Wingdings" pitchFamily="2" charset="2"/>
              <a:buChar char="§"/>
            </a:pPr>
            <a:r>
              <a:rPr lang="en-US" sz="2000"/>
              <a:t> Some factors used to organize reviews are: </a:t>
            </a:r>
          </a:p>
          <a:p>
            <a:pPr lvl="2">
              <a:buFont typeface="Arial" charset="0"/>
              <a:buChar char="−"/>
            </a:pPr>
            <a:r>
              <a:rPr lang="en-US" sz="2000"/>
              <a:t> Conclusions of authors</a:t>
            </a:r>
          </a:p>
          <a:p>
            <a:pPr lvl="2">
              <a:buFont typeface="Arial" charset="0"/>
              <a:buChar char="−"/>
            </a:pPr>
            <a:r>
              <a:rPr lang="en-US" sz="2000"/>
              <a:t> Specific purpose </a:t>
            </a:r>
          </a:p>
          <a:p>
            <a:pPr lvl="2">
              <a:buFont typeface="Arial" charset="0"/>
              <a:buChar char="−"/>
            </a:pPr>
            <a:r>
              <a:rPr lang="en-US" sz="2000"/>
              <a:t> Objective</a:t>
            </a:r>
          </a:p>
          <a:p>
            <a:pPr lvl="2">
              <a:buFont typeface="Arial" charset="0"/>
              <a:buChar char="−"/>
            </a:pPr>
            <a:r>
              <a:rPr lang="en-US" sz="2000"/>
              <a:t> Chronology (this method will give the worst  </a:t>
            </a:r>
          </a:p>
          <a:p>
            <a:pPr lvl="2"/>
            <a:r>
              <a:rPr lang="en-US" sz="2000"/>
              <a:t>   impression, use only if it really makes sense to your       </a:t>
            </a:r>
          </a:p>
          <a:p>
            <a:pPr lvl="2"/>
            <a:r>
              <a:rPr lang="en-US" sz="2000"/>
              <a:t>   topic!)</a:t>
            </a:r>
          </a:p>
          <a:p>
            <a:r>
              <a:rPr lang="en-US" sz="2000"/>
              <a:t> </a:t>
            </a:r>
          </a:p>
          <a:p>
            <a:r>
              <a:rPr lang="en-US" sz="1200"/>
              <a:t>(University of Wisconsin, 2006)</a:t>
            </a:r>
          </a:p>
        </p:txBody>
      </p:sp>
      <p:sp>
        <p:nvSpPr>
          <p:cNvPr id="23555" name="TextBox 2"/>
          <p:cNvSpPr txBox="1">
            <a:spLocks noChangeArrowheads="1"/>
          </p:cNvSpPr>
          <p:nvPr/>
        </p:nvSpPr>
        <p:spPr bwMode="auto">
          <a:xfrm>
            <a:off x="990600" y="457200"/>
            <a:ext cx="6934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B9101E"/>
                </a:solidFill>
              </a:rPr>
              <a:t>Construct the Literature Review</a:t>
            </a:r>
          </a:p>
        </p:txBody>
      </p:sp>
    </p:spTree>
    <p:extLst>
      <p:ext uri="{BB962C8B-B14F-4D97-AF65-F5344CB8AC3E}">
        <p14:creationId xmlns:p14="http://schemas.microsoft.com/office/powerpoint/2010/main" xmlns="" val="3594527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304800" y="1179513"/>
            <a:ext cx="8001000" cy="6555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buFont typeface="Arial" charset="0"/>
              <a:buChar char="•"/>
            </a:pPr>
            <a:r>
              <a:rPr lang="en-US" sz="2000" dirty="0"/>
              <a:t>Summarize individual studies or articles</a:t>
            </a:r>
          </a:p>
          <a:p>
            <a:pPr lvl="2">
              <a:buFont typeface="Wingdings" pitchFamily="2" charset="2"/>
              <a:buChar char="§"/>
            </a:pPr>
            <a:r>
              <a:rPr lang="en-US" sz="2000" dirty="0"/>
              <a:t> Use as much or as little detail as each merits according to its comparative importance in the literature</a:t>
            </a:r>
          </a:p>
          <a:p>
            <a:pPr lvl="2">
              <a:buFont typeface="Wingdings" pitchFamily="2" charset="2"/>
              <a:buChar char="§"/>
            </a:pPr>
            <a:r>
              <a:rPr lang="en-US" sz="2000" dirty="0"/>
              <a:t> Space (length) denotes significance. </a:t>
            </a:r>
          </a:p>
          <a:p>
            <a:pPr lvl="2">
              <a:buFont typeface="Wingdings" pitchFamily="2" charset="2"/>
              <a:buChar char="§"/>
            </a:pPr>
            <a:r>
              <a:rPr lang="en-US" sz="2000" dirty="0"/>
              <a:t> Don’t need to provide a lot of detail about the procedures used in other studies. </a:t>
            </a:r>
          </a:p>
          <a:p>
            <a:pPr lvl="2">
              <a:buFont typeface="Wingdings" pitchFamily="2" charset="2"/>
              <a:buChar char="§"/>
            </a:pPr>
            <a:r>
              <a:rPr lang="en-US" sz="2000" dirty="0"/>
              <a:t> Most literature reviews only describe the main findings, relevant methodological issues, and/or major conclusions of other research.</a:t>
            </a:r>
          </a:p>
          <a:p>
            <a:pPr lvl="2"/>
            <a:endParaRPr lang="en-US" sz="2000" dirty="0"/>
          </a:p>
          <a:p>
            <a:pPr lvl="1">
              <a:buFont typeface="Arial" charset="0"/>
              <a:buChar char="•"/>
            </a:pPr>
            <a:r>
              <a:rPr lang="en-US" sz="2000" dirty="0"/>
              <a:t> </a:t>
            </a:r>
            <a:r>
              <a:rPr lang="en-US" sz="2400" dirty="0"/>
              <a:t>Discuss major areas of agreement or disagreement</a:t>
            </a:r>
          </a:p>
          <a:p>
            <a:pPr lvl="1"/>
            <a:endParaRPr lang="en-US" sz="2000" dirty="0"/>
          </a:p>
          <a:p>
            <a:pPr lvl="1">
              <a:buFont typeface="Arial" charset="0"/>
              <a:buChar char="•"/>
            </a:pPr>
            <a:r>
              <a:rPr lang="en-US" sz="2000" dirty="0"/>
              <a:t> </a:t>
            </a:r>
            <a:r>
              <a:rPr lang="en-US" sz="2400" dirty="0"/>
              <a:t>Tie the study into the current body of lit, make logical interpretations from the lit reviewed.</a:t>
            </a:r>
          </a:p>
          <a:p>
            <a:pPr lvl="2">
              <a:buFont typeface="Wingdings" pitchFamily="2" charset="2"/>
              <a:buChar char="§"/>
            </a:pPr>
            <a:r>
              <a:rPr lang="en-US" sz="2000" dirty="0"/>
              <a:t> If there is no discussion of the relevance of the overview to other work in the field, or if there is no interpretation of the literature, it may signal the author has not thoroughly investigated the topic.</a:t>
            </a:r>
          </a:p>
          <a:p>
            <a:pPr lvl="2"/>
            <a:endParaRPr lang="en-US" sz="2000" dirty="0"/>
          </a:p>
          <a:p>
            <a:pPr lvl="1"/>
            <a:r>
              <a:rPr lang="en-US" sz="2400" dirty="0"/>
              <a:t/>
            </a:r>
            <a:br>
              <a:rPr lang="en-US" sz="2400" dirty="0"/>
            </a:br>
            <a:endParaRPr lang="en-US" sz="2400" dirty="0">
              <a:solidFill>
                <a:srgbClr val="FF0000"/>
              </a:solidFill>
            </a:endParaRPr>
          </a:p>
        </p:txBody>
      </p:sp>
      <p:sp>
        <p:nvSpPr>
          <p:cNvPr id="24579" name="TextBox 2"/>
          <p:cNvSpPr txBox="1">
            <a:spLocks noChangeArrowheads="1"/>
          </p:cNvSpPr>
          <p:nvPr/>
        </p:nvSpPr>
        <p:spPr bwMode="auto">
          <a:xfrm>
            <a:off x="746125" y="457200"/>
            <a:ext cx="73310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B9101E"/>
                </a:solidFill>
              </a:rPr>
              <a:t>Construct The Literature Review</a:t>
            </a:r>
          </a:p>
        </p:txBody>
      </p:sp>
    </p:spTree>
    <p:extLst>
      <p:ext uri="{BB962C8B-B14F-4D97-AF65-F5344CB8AC3E}">
        <p14:creationId xmlns:p14="http://schemas.microsoft.com/office/powerpoint/2010/main" xmlns="" val="832742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4" name="Table 3"/>
          <p:cNvGraphicFramePr>
            <a:graphicFrameLocks noGrp="1"/>
          </p:cNvGraphicFramePr>
          <p:nvPr/>
        </p:nvGraphicFramePr>
        <p:xfrm>
          <a:off x="2609850" y="3613150"/>
          <a:ext cx="3922713" cy="274638"/>
        </p:xfrm>
        <a:graphic>
          <a:graphicData uri="http://schemas.openxmlformats.org/drawingml/2006/table">
            <a:tbl>
              <a:tblPr/>
              <a:tblGrid>
                <a:gridCol w="3922713"/>
              </a:tblGrid>
              <a:tr h="274638">
                <a:tc>
                  <a:txBody>
                    <a:bodyPr/>
                    <a:lstStyle/>
                    <a:p>
                      <a:endParaRPr lang="en-US" sz="1800" dirty="0"/>
                    </a:p>
                  </a:txBody>
                  <a:tcPr marL="68574" marR="68574" marT="0" marB="0">
                    <a:lnL>
                      <a:noFill/>
                    </a:lnL>
                    <a:lnR>
                      <a:noFill/>
                    </a:lnR>
                    <a:lnT>
                      <a:noFill/>
                    </a:lnT>
                    <a:lnB>
                      <a:noFill/>
                    </a:lnB>
                  </a:tcPr>
                </a:tc>
              </a:tr>
            </a:tbl>
          </a:graphicData>
        </a:graphic>
      </p:graphicFrame>
      <p:sp>
        <p:nvSpPr>
          <p:cNvPr id="2560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5606" name="Rectangle 5"/>
          <p:cNvSpPr>
            <a:spLocks noChangeArrowheads="1"/>
          </p:cNvSpPr>
          <p:nvPr/>
        </p:nvSpPr>
        <p:spPr bwMode="auto">
          <a:xfrm>
            <a:off x="228600" y="1158875"/>
            <a:ext cx="3733800" cy="486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b="1" dirty="0"/>
              <a:t>Introduction to the lit review</a:t>
            </a:r>
            <a:endParaRPr lang="en-US" sz="1600" dirty="0"/>
          </a:p>
          <a:p>
            <a:pPr>
              <a:buFont typeface="Wingdings" pitchFamily="2" charset="2"/>
              <a:buChar char="§"/>
            </a:pPr>
            <a:r>
              <a:rPr lang="en-US" sz="1400" dirty="0"/>
              <a:t> Content - what is covered</a:t>
            </a:r>
          </a:p>
          <a:p>
            <a:pPr>
              <a:buFont typeface="Wingdings" pitchFamily="2" charset="2"/>
              <a:buChar char="§"/>
            </a:pPr>
            <a:r>
              <a:rPr lang="en-US" sz="1400" dirty="0"/>
              <a:t> Structure - how it is organized</a:t>
            </a:r>
          </a:p>
          <a:p>
            <a:pPr>
              <a:buFont typeface="Wingdings" pitchFamily="2" charset="2"/>
              <a:buChar char="§"/>
            </a:pPr>
            <a:r>
              <a:rPr lang="en-US" sz="1400" dirty="0"/>
              <a:t> Boundaries - what is outside of its scope</a:t>
            </a:r>
          </a:p>
          <a:p>
            <a:endParaRPr lang="en-US" sz="1400" b="1" dirty="0"/>
          </a:p>
          <a:p>
            <a:r>
              <a:rPr lang="en-US" sz="1600" b="1" dirty="0"/>
              <a:t>Body of the Lit Review</a:t>
            </a:r>
            <a:endParaRPr lang="en-US" sz="1600" dirty="0"/>
          </a:p>
          <a:p>
            <a:r>
              <a:rPr lang="en-US" sz="1400" dirty="0"/>
              <a:t>SECTION 1</a:t>
            </a:r>
          </a:p>
          <a:p>
            <a:r>
              <a:rPr lang="en-US" sz="1400" dirty="0"/>
              <a:t>The most important topic or a key concept</a:t>
            </a:r>
          </a:p>
          <a:p>
            <a:pPr>
              <a:buFont typeface="Wingdings" pitchFamily="2" charset="2"/>
              <a:buChar char="§"/>
            </a:pPr>
            <a:r>
              <a:rPr lang="en-US" sz="1400" dirty="0"/>
              <a:t> discussed and evaluated</a:t>
            </a:r>
          </a:p>
          <a:p>
            <a:pPr>
              <a:buFont typeface="Wingdings" pitchFamily="2" charset="2"/>
              <a:buChar char="§"/>
            </a:pPr>
            <a:r>
              <a:rPr lang="en-US" sz="1400" dirty="0"/>
              <a:t> summarized and related to your research project</a:t>
            </a:r>
          </a:p>
          <a:p>
            <a:endParaRPr lang="en-US" sz="1400" dirty="0"/>
          </a:p>
          <a:p>
            <a:endParaRPr lang="en-US" sz="1400" dirty="0"/>
          </a:p>
          <a:p>
            <a:endParaRPr lang="en-US" sz="1400" dirty="0"/>
          </a:p>
          <a:p>
            <a:r>
              <a:rPr lang="en-US" sz="1600" b="1" dirty="0"/>
              <a:t>Conclusion</a:t>
            </a:r>
            <a:endParaRPr lang="en-US" sz="1600" dirty="0"/>
          </a:p>
          <a:p>
            <a:r>
              <a:rPr lang="en-US" sz="1400" dirty="0"/>
              <a:t>From each of the section summaries, </a:t>
            </a:r>
          </a:p>
          <a:p>
            <a:pPr>
              <a:buFont typeface="Wingdings" pitchFamily="2" charset="2"/>
              <a:buChar char="§"/>
            </a:pPr>
            <a:r>
              <a:rPr lang="en-US" sz="1400" dirty="0"/>
              <a:t> highlight the most relevant points</a:t>
            </a:r>
          </a:p>
          <a:p>
            <a:pPr>
              <a:buFont typeface="Wingdings" pitchFamily="2" charset="2"/>
              <a:buChar char="§"/>
            </a:pPr>
            <a:r>
              <a:rPr lang="en-US" sz="1400" dirty="0"/>
              <a:t> relate these back to the need for research</a:t>
            </a:r>
          </a:p>
          <a:p>
            <a:pPr>
              <a:buFont typeface="Wingdings" pitchFamily="2" charset="2"/>
              <a:buChar char="§"/>
            </a:pPr>
            <a:r>
              <a:rPr lang="en-US" sz="1400" dirty="0"/>
              <a:t> reiterate what these mean for the research design</a:t>
            </a:r>
          </a:p>
          <a:p>
            <a:r>
              <a:rPr lang="en-US" sz="1400" dirty="0"/>
              <a:t/>
            </a:r>
            <a:br>
              <a:rPr lang="en-US" sz="1400" dirty="0"/>
            </a:br>
            <a:endParaRPr lang="en-US" sz="1400" dirty="0"/>
          </a:p>
        </p:txBody>
      </p:sp>
      <p:sp>
        <p:nvSpPr>
          <p:cNvPr id="25607" name="TextBox 2"/>
          <p:cNvSpPr txBox="1">
            <a:spLocks noChangeArrowheads="1"/>
          </p:cNvSpPr>
          <p:nvPr/>
        </p:nvSpPr>
        <p:spPr bwMode="auto">
          <a:xfrm>
            <a:off x="914400" y="304800"/>
            <a:ext cx="73310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B9101E"/>
                </a:solidFill>
              </a:rPr>
              <a:t>Organization of the Review</a:t>
            </a:r>
          </a:p>
        </p:txBody>
      </p:sp>
      <p:sp>
        <p:nvSpPr>
          <p:cNvPr id="25608" name="TextBox 7"/>
          <p:cNvSpPr txBox="1">
            <a:spLocks noChangeArrowheads="1"/>
          </p:cNvSpPr>
          <p:nvPr/>
        </p:nvSpPr>
        <p:spPr bwMode="auto">
          <a:xfrm>
            <a:off x="3962400" y="2454275"/>
            <a:ext cx="2362200"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400"/>
              <a:t>SECTION 2</a:t>
            </a:r>
          </a:p>
          <a:p>
            <a:r>
              <a:rPr lang="en-US" sz="1400"/>
              <a:t>The next most important </a:t>
            </a:r>
          </a:p>
          <a:p>
            <a:r>
              <a:rPr lang="en-US" sz="1400"/>
              <a:t>topic or a key concept</a:t>
            </a:r>
          </a:p>
          <a:p>
            <a:pPr>
              <a:buFont typeface="Wingdings" pitchFamily="2" charset="2"/>
              <a:buChar char="§"/>
            </a:pPr>
            <a:r>
              <a:rPr lang="en-US" sz="1400"/>
              <a:t> discussed and evaluated</a:t>
            </a:r>
          </a:p>
          <a:p>
            <a:pPr>
              <a:buFont typeface="Wingdings" pitchFamily="2" charset="2"/>
              <a:buChar char="§"/>
            </a:pPr>
            <a:r>
              <a:rPr lang="en-US" sz="1400"/>
              <a:t> summarized and related to your research project</a:t>
            </a:r>
            <a:br>
              <a:rPr lang="en-US" sz="1400"/>
            </a:br>
            <a:endParaRPr lang="en-US" sz="1400"/>
          </a:p>
        </p:txBody>
      </p:sp>
      <p:sp>
        <p:nvSpPr>
          <p:cNvPr id="25609" name="TextBox 8"/>
          <p:cNvSpPr txBox="1">
            <a:spLocks noChangeArrowheads="1"/>
          </p:cNvSpPr>
          <p:nvPr/>
        </p:nvSpPr>
        <p:spPr bwMode="auto">
          <a:xfrm>
            <a:off x="6553200" y="2454275"/>
            <a:ext cx="22098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400"/>
              <a:t>ADDITIONAL SECTIONS</a:t>
            </a:r>
          </a:p>
          <a:p>
            <a:pPr>
              <a:buFont typeface="Wingdings" pitchFamily="2" charset="2"/>
              <a:buChar char="§"/>
            </a:pPr>
            <a:r>
              <a:rPr lang="en-US" sz="1400"/>
              <a:t> Follow the same pattern</a:t>
            </a:r>
          </a:p>
        </p:txBody>
      </p:sp>
      <p:cxnSp>
        <p:nvCxnSpPr>
          <p:cNvPr id="25610" name="Straight Connector 10"/>
          <p:cNvCxnSpPr>
            <a:cxnSpLocks noChangeShapeType="1"/>
          </p:cNvCxnSpPr>
          <p:nvPr/>
        </p:nvCxnSpPr>
        <p:spPr bwMode="auto">
          <a:xfrm>
            <a:off x="152400" y="2225675"/>
            <a:ext cx="8839200" cy="1588"/>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25611" name="Straight Connector 14"/>
          <p:cNvCxnSpPr>
            <a:cxnSpLocks noChangeShapeType="1"/>
          </p:cNvCxnSpPr>
          <p:nvPr/>
        </p:nvCxnSpPr>
        <p:spPr bwMode="auto">
          <a:xfrm>
            <a:off x="152400" y="3978275"/>
            <a:ext cx="8839200" cy="1588"/>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25612" name="TextBox 25"/>
          <p:cNvSpPr txBox="1">
            <a:spLocks noChangeArrowheads="1"/>
          </p:cNvSpPr>
          <p:nvPr/>
        </p:nvSpPr>
        <p:spPr bwMode="auto">
          <a:xfrm>
            <a:off x="304800" y="5791200"/>
            <a:ext cx="22812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a:t>(Golden-Biddle &amp; Locke, 1997)</a:t>
            </a:r>
          </a:p>
        </p:txBody>
      </p:sp>
    </p:spTree>
    <p:extLst>
      <p:ext uri="{BB962C8B-B14F-4D97-AF65-F5344CB8AC3E}">
        <p14:creationId xmlns:p14="http://schemas.microsoft.com/office/powerpoint/2010/main" xmlns="" val="2541212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685800" y="1295400"/>
            <a:ext cx="7391400" cy="4894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Arial" charset="0"/>
              <a:buChar char="•"/>
            </a:pPr>
            <a:r>
              <a:rPr lang="en-US"/>
              <a:t> </a:t>
            </a:r>
            <a:r>
              <a:rPr lang="en-US" sz="2000"/>
              <a:t>Places each work in the context of its contribution to the  </a:t>
            </a:r>
          </a:p>
          <a:p>
            <a:r>
              <a:rPr lang="en-US" sz="2000"/>
              <a:t>   understanding of the subject under review</a:t>
            </a:r>
          </a:p>
          <a:p>
            <a:pPr>
              <a:buFont typeface="Arial" charset="0"/>
              <a:buChar char="•"/>
            </a:pPr>
            <a:r>
              <a:rPr lang="en-US" sz="2000"/>
              <a:t>  Describes the relationship of each work to the others under </a:t>
            </a:r>
          </a:p>
          <a:p>
            <a:r>
              <a:rPr lang="en-US" sz="2000"/>
              <a:t>   consideration</a:t>
            </a:r>
          </a:p>
          <a:p>
            <a:pPr>
              <a:buFont typeface="Arial" charset="0"/>
              <a:buChar char="•"/>
            </a:pPr>
            <a:r>
              <a:rPr lang="en-US" sz="2000"/>
              <a:t>  Identifies new ways to interpret, and shed light on any gaps  </a:t>
            </a:r>
          </a:p>
          <a:p>
            <a:r>
              <a:rPr lang="en-US" sz="2000"/>
              <a:t>   in, previous research</a:t>
            </a:r>
          </a:p>
          <a:p>
            <a:pPr>
              <a:buFont typeface="Arial" charset="0"/>
              <a:buChar char="•"/>
            </a:pPr>
            <a:r>
              <a:rPr lang="en-US" sz="2000"/>
              <a:t>  Resolves conflicts amongst seemingly contradictory previous  </a:t>
            </a:r>
          </a:p>
          <a:p>
            <a:r>
              <a:rPr lang="en-US" sz="2000"/>
              <a:t>   studies</a:t>
            </a:r>
          </a:p>
          <a:p>
            <a:pPr>
              <a:buFont typeface="Arial" charset="0"/>
              <a:buChar char="•"/>
            </a:pPr>
            <a:r>
              <a:rPr lang="en-US" sz="2000"/>
              <a:t> Identifies areas of prior scholarship to prevent duplication of  </a:t>
            </a:r>
          </a:p>
          <a:p>
            <a:r>
              <a:rPr lang="en-US" sz="2000"/>
              <a:t>  effort</a:t>
            </a:r>
          </a:p>
          <a:p>
            <a:pPr>
              <a:buFont typeface="Arial" charset="0"/>
              <a:buChar char="•"/>
            </a:pPr>
            <a:r>
              <a:rPr lang="en-US" sz="2000"/>
              <a:t> Points the way forward for further research</a:t>
            </a:r>
          </a:p>
          <a:p>
            <a:pPr>
              <a:buFont typeface="Arial" charset="0"/>
              <a:buChar char="•"/>
            </a:pPr>
            <a:r>
              <a:rPr lang="en-US" sz="2000"/>
              <a:t> Places one's original work (in the case of theses or </a:t>
            </a:r>
          </a:p>
          <a:p>
            <a:r>
              <a:rPr lang="en-US" sz="2000"/>
              <a:t>  dissertations) in the context of existing literature</a:t>
            </a:r>
          </a:p>
          <a:p>
            <a:endParaRPr lang="en-US"/>
          </a:p>
          <a:p>
            <a:r>
              <a:rPr lang="en-US" sz="1200"/>
              <a:t>(Lyons, 2005)</a:t>
            </a:r>
          </a:p>
        </p:txBody>
      </p:sp>
      <p:sp>
        <p:nvSpPr>
          <p:cNvPr id="26627" name="TextBox 8"/>
          <p:cNvSpPr txBox="1">
            <a:spLocks noChangeArrowheads="1"/>
          </p:cNvSpPr>
          <p:nvPr/>
        </p:nvSpPr>
        <p:spPr bwMode="auto">
          <a:xfrm>
            <a:off x="914400" y="381000"/>
            <a:ext cx="728186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B9101E"/>
                </a:solidFill>
              </a:rPr>
              <a:t>An Effective Literature Review</a:t>
            </a:r>
          </a:p>
        </p:txBody>
      </p:sp>
    </p:spTree>
    <p:extLst>
      <p:ext uri="{BB962C8B-B14F-4D97-AF65-F5344CB8AC3E}">
        <p14:creationId xmlns:p14="http://schemas.microsoft.com/office/powerpoint/2010/main" xmlns="" val="1650716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p:txBody>
          <a:bodyPr/>
          <a:lstStyle/>
          <a:p>
            <a:r>
              <a:rPr lang="en-US" smtClean="0"/>
              <a:t>Be accurate and thorough</a:t>
            </a:r>
          </a:p>
        </p:txBody>
      </p:sp>
      <p:sp>
        <p:nvSpPr>
          <p:cNvPr id="27651" name="Rectangle 2"/>
          <p:cNvSpPr>
            <a:spLocks noChangeArrowheads="1"/>
          </p:cNvSpPr>
          <p:nvPr/>
        </p:nvSpPr>
        <p:spPr bwMode="auto">
          <a:xfrm>
            <a:off x="304800" y="1600200"/>
            <a:ext cx="85344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Arial" charset="0"/>
              <a:buChar char="•"/>
            </a:pPr>
            <a:r>
              <a:rPr lang="en-US" sz="2800" dirty="0"/>
              <a:t> Your review acts as a guide of your topic for others. </a:t>
            </a:r>
          </a:p>
          <a:p>
            <a:pPr>
              <a:buFont typeface="Arial" charset="0"/>
              <a:buChar char="•"/>
            </a:pPr>
            <a:r>
              <a:rPr lang="en-US" sz="2800" dirty="0"/>
              <a:t> Take care to make your review:</a:t>
            </a:r>
          </a:p>
          <a:p>
            <a:pPr lvl="1">
              <a:buFont typeface="Wingdings" pitchFamily="2" charset="2"/>
              <a:buChar char="§"/>
            </a:pPr>
            <a:r>
              <a:rPr lang="en-US" sz="2800" dirty="0"/>
              <a:t> Accurate: e.g., Citations correct, findings 	attributed to authors correct. </a:t>
            </a:r>
          </a:p>
          <a:p>
            <a:pPr lvl="2">
              <a:buFont typeface="Arial" charset="0"/>
              <a:buChar char="−"/>
            </a:pPr>
            <a:r>
              <a:rPr lang="en-US" sz="2800" dirty="0"/>
              <a:t> Make sure someone can track down 	</a:t>
            </a:r>
          </a:p>
          <a:p>
            <a:pPr lvl="2"/>
            <a:r>
              <a:rPr lang="en-US" sz="2800" dirty="0"/>
              <a:t>   the article and that you have provided 	</a:t>
            </a:r>
          </a:p>
          <a:p>
            <a:pPr lvl="2"/>
            <a:r>
              <a:rPr lang="en-US" sz="2800" dirty="0"/>
              <a:t>   a reliable representation</a:t>
            </a:r>
          </a:p>
          <a:p>
            <a:pPr lvl="1">
              <a:buFont typeface="Wingdings" pitchFamily="2" charset="2"/>
              <a:buChar char="§"/>
            </a:pPr>
            <a:r>
              <a:rPr lang="en-US" sz="2800" dirty="0"/>
              <a:t> Complete: i.e., include all important papers    </a:t>
            </a:r>
          </a:p>
          <a:p>
            <a:pPr lvl="1"/>
            <a:r>
              <a:rPr lang="en-US" sz="2800" dirty="0"/>
              <a:t>   (not every paper written on the topic).</a:t>
            </a:r>
          </a:p>
          <a:p>
            <a:pPr lvl="1"/>
            <a:endParaRPr lang="en-US" sz="2800" dirty="0"/>
          </a:p>
        </p:txBody>
      </p:sp>
    </p:spTree>
    <p:extLst>
      <p:ext uri="{BB962C8B-B14F-4D97-AF65-F5344CB8AC3E}">
        <p14:creationId xmlns:p14="http://schemas.microsoft.com/office/powerpoint/2010/main" xmlns="" val="1144318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solidFill>
                  <a:srgbClr val="C00000"/>
                </a:solidFill>
              </a:rPr>
              <a:t>Citation Management Tools</a:t>
            </a:r>
          </a:p>
        </p:txBody>
      </p:sp>
      <p:sp>
        <p:nvSpPr>
          <p:cNvPr id="29699" name="Content Placeholder 2"/>
          <p:cNvSpPr>
            <a:spLocks noGrp="1"/>
          </p:cNvSpPr>
          <p:nvPr>
            <p:ph idx="1"/>
          </p:nvPr>
        </p:nvSpPr>
        <p:spPr/>
        <p:txBody>
          <a:bodyPr/>
          <a:lstStyle/>
          <a:p>
            <a:r>
              <a:rPr lang="en-US" sz="2400" smtClean="0"/>
              <a:t>Managing the references you find and use in your review will take a significant amount of work</a:t>
            </a:r>
          </a:p>
          <a:p>
            <a:pPr>
              <a:buFontTx/>
              <a:buNone/>
            </a:pPr>
            <a:endParaRPr lang="en-US" sz="2400" smtClean="0"/>
          </a:p>
          <a:p>
            <a:r>
              <a:rPr lang="en-US" sz="2400" smtClean="0"/>
              <a:t>Using a citation management tool like RefWorks or EndNote will save you much time and effort</a:t>
            </a:r>
          </a:p>
          <a:p>
            <a:pPr lvl="1"/>
            <a:r>
              <a:rPr lang="en-US" sz="2000" smtClean="0"/>
              <a:t>Organize and store references</a:t>
            </a:r>
          </a:p>
          <a:p>
            <a:pPr lvl="1"/>
            <a:r>
              <a:rPr lang="en-US" sz="2000" smtClean="0"/>
              <a:t>Make in-text citations based on required style (ex. APA)</a:t>
            </a:r>
          </a:p>
          <a:p>
            <a:pPr lvl="1"/>
            <a:r>
              <a:rPr lang="en-US" sz="2000" smtClean="0"/>
              <a:t>Create a list of references based on required style</a:t>
            </a:r>
          </a:p>
        </p:txBody>
      </p:sp>
    </p:spTree>
    <p:extLst>
      <p:ext uri="{BB962C8B-B14F-4D97-AF65-F5344CB8AC3E}">
        <p14:creationId xmlns:p14="http://schemas.microsoft.com/office/powerpoint/2010/main" xmlns="" val="1899651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457200" y="1295400"/>
            <a:ext cx="81534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dirty="0" err="1" smtClean="0"/>
              <a:t>Mendeley</a:t>
            </a:r>
            <a:r>
              <a:rPr lang="en-US" sz="2800" dirty="0" smtClean="0"/>
              <a:t> </a:t>
            </a:r>
            <a:r>
              <a:rPr lang="en-US" sz="2800" dirty="0"/>
              <a:t>is a free </a:t>
            </a:r>
            <a:r>
              <a:rPr lang="en-US" sz="2800" b="1" dirty="0"/>
              <a:t>reference manager</a:t>
            </a:r>
            <a:r>
              <a:rPr lang="en-US" sz="2800" dirty="0"/>
              <a:t> and </a:t>
            </a:r>
            <a:r>
              <a:rPr lang="en-US" sz="2800" b="1" dirty="0"/>
              <a:t>academic social network</a:t>
            </a:r>
            <a:r>
              <a:rPr lang="en-US" sz="2800" dirty="0"/>
              <a:t> that can help you organize your research, collaborate with others online, and discover the latest research.</a:t>
            </a:r>
          </a:p>
          <a:p>
            <a:pPr marL="342900" indent="-342900">
              <a:buFont typeface="Arial" pitchFamily="34" charset="0"/>
              <a:buChar char="•"/>
            </a:pPr>
            <a:r>
              <a:rPr lang="en-US" sz="2800" dirty="0"/>
              <a:t>Automatically </a:t>
            </a:r>
            <a:r>
              <a:rPr lang="en-US" sz="2800" b="1" dirty="0"/>
              <a:t>generate bibliographies</a:t>
            </a:r>
            <a:endParaRPr lang="en-US" sz="2800" dirty="0"/>
          </a:p>
          <a:p>
            <a:pPr marL="342900" indent="-342900">
              <a:buFont typeface="Arial" pitchFamily="34" charset="0"/>
              <a:buChar char="•"/>
            </a:pPr>
            <a:r>
              <a:rPr lang="en-US" sz="2800" b="1" dirty="0"/>
              <a:t>Collaborate easily</a:t>
            </a:r>
            <a:r>
              <a:rPr lang="en-US" sz="2800" dirty="0"/>
              <a:t> with other researchers online</a:t>
            </a:r>
          </a:p>
          <a:p>
            <a:pPr marL="342900" indent="-342900">
              <a:buFont typeface="Arial" pitchFamily="34" charset="0"/>
              <a:buChar char="•"/>
            </a:pPr>
            <a:r>
              <a:rPr lang="en-US" sz="2800" dirty="0"/>
              <a:t>Easily </a:t>
            </a:r>
            <a:r>
              <a:rPr lang="en-US" sz="2800" b="1" dirty="0"/>
              <a:t>import papers</a:t>
            </a:r>
            <a:r>
              <a:rPr lang="en-US" sz="2800" dirty="0"/>
              <a:t> from other research software</a:t>
            </a:r>
          </a:p>
          <a:p>
            <a:pPr marL="342900" indent="-342900">
              <a:buFont typeface="Arial" pitchFamily="34" charset="0"/>
              <a:buChar char="•"/>
            </a:pPr>
            <a:r>
              <a:rPr lang="en-US" sz="2800" b="1" dirty="0"/>
              <a:t>Find relevant papers</a:t>
            </a:r>
            <a:r>
              <a:rPr lang="en-US" sz="2800" dirty="0"/>
              <a:t> based on what you’re reading</a:t>
            </a:r>
          </a:p>
          <a:p>
            <a:pPr marL="342900" indent="-342900">
              <a:buFont typeface="Arial" pitchFamily="34" charset="0"/>
              <a:buChar char="•"/>
            </a:pPr>
            <a:r>
              <a:rPr lang="en-US" sz="2800" dirty="0"/>
              <a:t>Access your papers from </a:t>
            </a:r>
            <a:r>
              <a:rPr lang="en-US" sz="2800" b="1" dirty="0"/>
              <a:t>anywhere online</a:t>
            </a:r>
            <a:endParaRPr lang="en-US" sz="2800" dirty="0"/>
          </a:p>
          <a:p>
            <a:pPr>
              <a:buFont typeface="Arial" charset="0"/>
              <a:buChar char="•"/>
            </a:pPr>
            <a:r>
              <a:rPr lang="en-US" sz="2800" dirty="0" smtClean="0"/>
              <a:t>You can download it at </a:t>
            </a:r>
            <a:r>
              <a:rPr lang="en-US" sz="2800" dirty="0" smtClean="0">
                <a:hlinkClick r:id="rId3"/>
              </a:rPr>
              <a:t>www.</a:t>
            </a:r>
            <a:r>
              <a:rPr lang="en-US" sz="2800" b="1" dirty="0" smtClean="0">
                <a:hlinkClick r:id="rId3"/>
              </a:rPr>
              <a:t>mendeley</a:t>
            </a:r>
            <a:r>
              <a:rPr lang="en-US" sz="2800" dirty="0" smtClean="0">
                <a:hlinkClick r:id="rId3"/>
              </a:rPr>
              <a:t>.com</a:t>
            </a:r>
            <a:r>
              <a:rPr lang="en-US" sz="2800" dirty="0" smtClean="0"/>
              <a:t> </a:t>
            </a:r>
            <a:endParaRPr lang="en-US" sz="2800" dirty="0"/>
          </a:p>
          <a:p>
            <a:endParaRPr lang="en-US" sz="2800" dirty="0"/>
          </a:p>
          <a:p>
            <a:pPr>
              <a:buFont typeface="Arial" charset="0"/>
              <a:buChar char="•"/>
            </a:pPr>
            <a:r>
              <a:rPr lang="en-US" sz="2800" dirty="0"/>
              <a:t> </a:t>
            </a:r>
          </a:p>
        </p:txBody>
      </p:sp>
      <p:sp>
        <p:nvSpPr>
          <p:cNvPr id="30723" name="Title 1"/>
          <p:cNvSpPr>
            <a:spLocks noGrp="1"/>
          </p:cNvSpPr>
          <p:nvPr>
            <p:ph type="title"/>
          </p:nvPr>
        </p:nvSpPr>
        <p:spPr>
          <a:xfrm>
            <a:off x="685800" y="228600"/>
            <a:ext cx="7772400" cy="1143000"/>
          </a:xfrm>
        </p:spPr>
        <p:txBody>
          <a:bodyPr/>
          <a:lstStyle/>
          <a:p>
            <a:r>
              <a:rPr lang="en-US" dirty="0" err="1" smtClean="0">
                <a:solidFill>
                  <a:srgbClr val="C00000"/>
                </a:solidFill>
              </a:rPr>
              <a:t>Mendeley</a:t>
            </a:r>
            <a:endParaRPr lang="en-US" dirty="0" smtClean="0">
              <a:solidFill>
                <a:srgbClr val="C00000"/>
              </a:solidFill>
            </a:endParaRPr>
          </a:p>
        </p:txBody>
      </p:sp>
    </p:spTree>
    <p:extLst>
      <p:ext uri="{BB962C8B-B14F-4D97-AF65-F5344CB8AC3E}">
        <p14:creationId xmlns:p14="http://schemas.microsoft.com/office/powerpoint/2010/main" xmlns="" val="3580837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fr-FR" sz="2800" smtClean="0"/>
              <a:t>REVIEW OF AVAILABLE LITERATURE</a:t>
            </a:r>
            <a:endParaRPr lang="en-US" sz="2800" smtClean="0"/>
          </a:p>
        </p:txBody>
      </p:sp>
      <p:sp>
        <p:nvSpPr>
          <p:cNvPr id="3075" name="Espace réservé du contenu 2"/>
          <p:cNvSpPr>
            <a:spLocks noGrp="1"/>
          </p:cNvSpPr>
          <p:nvPr>
            <p:ph idx="1"/>
          </p:nvPr>
        </p:nvSpPr>
        <p:spPr/>
        <p:txBody>
          <a:bodyPr>
            <a:normAutofit fontScale="92500" lnSpcReduction="10000"/>
          </a:bodyPr>
          <a:lstStyle/>
          <a:p>
            <a:r>
              <a:rPr lang="fr-FR" smtClean="0"/>
              <a:t>OBJECTIVES:</a:t>
            </a:r>
          </a:p>
          <a:p>
            <a:r>
              <a:rPr lang="fr-FR" smtClean="0"/>
              <a:t>At the end of this session, you should be able to:</a:t>
            </a:r>
          </a:p>
          <a:p>
            <a:pPr>
              <a:buFont typeface="Wingdings" pitchFamily="2" charset="2"/>
              <a:buChar char="Ø"/>
            </a:pPr>
            <a:r>
              <a:rPr lang="fr-FR" smtClean="0"/>
              <a:t>Describe  the reasons for reviewing available literature</a:t>
            </a:r>
          </a:p>
          <a:p>
            <a:pPr>
              <a:buFont typeface="Wingdings" pitchFamily="2" charset="2"/>
              <a:buChar char="Ø"/>
            </a:pPr>
            <a:r>
              <a:rPr lang="fr-FR" smtClean="0"/>
              <a:t>Identify the resources that are available </a:t>
            </a:r>
          </a:p>
          <a:p>
            <a:pPr>
              <a:buFont typeface="Wingdings" pitchFamily="2" charset="2"/>
              <a:buChar char="Ø"/>
            </a:pPr>
            <a:r>
              <a:rPr lang="fr-FR" smtClean="0"/>
              <a:t>Prepare index cards, computers entries that summuries important informations</a:t>
            </a:r>
          </a:p>
          <a:p>
            <a:pPr>
              <a:buFont typeface="Wingdings" pitchFamily="2" charset="2"/>
              <a:buChar char="Ø"/>
            </a:pPr>
            <a:r>
              <a:rPr lang="fr-FR" smtClean="0"/>
              <a:t>Prepare a review of literature and other informations </a:t>
            </a:r>
            <a:endParaRPr lang="en-US" smtClean="0"/>
          </a:p>
        </p:txBody>
      </p:sp>
    </p:spTree>
    <p:extLst>
      <p:ext uri="{BB962C8B-B14F-4D97-AF65-F5344CB8AC3E}">
        <p14:creationId xmlns:p14="http://schemas.microsoft.com/office/powerpoint/2010/main" xmlns="" val="1858564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228600"/>
            <a:ext cx="7772400" cy="1143000"/>
          </a:xfrm>
        </p:spPr>
        <p:txBody>
          <a:bodyPr>
            <a:normAutofit fontScale="90000"/>
          </a:bodyPr>
          <a:lstStyle/>
          <a:p>
            <a:r>
              <a:rPr lang="en-US" dirty="0" smtClean="0">
                <a:solidFill>
                  <a:srgbClr val="C00000"/>
                </a:solidFill>
              </a:rPr>
              <a:t>Collecting References With </a:t>
            </a:r>
            <a:r>
              <a:rPr lang="en-US" dirty="0" err="1" smtClean="0">
                <a:solidFill>
                  <a:srgbClr val="C00000"/>
                </a:solidFill>
              </a:rPr>
              <a:t>Mendeley</a:t>
            </a:r>
            <a:endParaRPr lang="en-US" dirty="0" smtClean="0">
              <a:solidFill>
                <a:srgbClr val="C00000"/>
              </a:solidFill>
            </a:endParaRPr>
          </a:p>
        </p:txBody>
      </p:sp>
      <p:sp>
        <p:nvSpPr>
          <p:cNvPr id="31747" name="TextBox 4"/>
          <p:cNvSpPr txBox="1">
            <a:spLocks noChangeArrowheads="1"/>
          </p:cNvSpPr>
          <p:nvPr/>
        </p:nvSpPr>
        <p:spPr bwMode="auto">
          <a:xfrm>
            <a:off x="762000" y="1447800"/>
            <a:ext cx="8001000" cy="307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a:defRPr sz="2400">
                <a:solidFill>
                  <a:schemeClr val="tx1"/>
                </a:solidFill>
                <a:latin typeface="Arial" charset="0"/>
                <a:ea typeface="ＭＳ Ｐゴシック" pitchFamily="34" charset="-128"/>
              </a:defRPr>
            </a:lvl2pPr>
            <a:lvl3pPr>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 typeface="Arial" charset="0"/>
              <a:buChar char="•"/>
            </a:pPr>
            <a:r>
              <a:rPr lang="en-US" dirty="0"/>
              <a:t> </a:t>
            </a:r>
            <a:r>
              <a:rPr lang="en-US" sz="2000" dirty="0"/>
              <a:t>Once </a:t>
            </a:r>
            <a:r>
              <a:rPr lang="en-US" sz="2000" dirty="0" err="1" smtClean="0"/>
              <a:t>Mendeley</a:t>
            </a:r>
            <a:r>
              <a:rPr lang="en-US" sz="2000" dirty="0" smtClean="0"/>
              <a:t> </a:t>
            </a:r>
            <a:r>
              <a:rPr lang="en-US" sz="2000" dirty="0"/>
              <a:t>has the data for a citation, it will create citations and bibliographies for you</a:t>
            </a:r>
          </a:p>
          <a:p>
            <a:pPr>
              <a:buFont typeface="Arial" charset="0"/>
              <a:buChar char="•"/>
            </a:pPr>
            <a:r>
              <a:rPr lang="en-US" sz="2000" dirty="0"/>
              <a:t> Four ways to put references into </a:t>
            </a:r>
            <a:r>
              <a:rPr lang="en-US" sz="2000" dirty="0" err="1" smtClean="0"/>
              <a:t>Mendeley</a:t>
            </a:r>
            <a:r>
              <a:rPr lang="en-US" sz="2000" dirty="0" smtClean="0"/>
              <a:t>:</a:t>
            </a:r>
            <a:endParaRPr lang="en-US" sz="2000" dirty="0"/>
          </a:p>
          <a:p>
            <a:pPr lvl="1"/>
            <a:r>
              <a:rPr lang="en-US" sz="2000" dirty="0"/>
              <a:t>1. </a:t>
            </a:r>
            <a:r>
              <a:rPr lang="en-US" sz="1800" dirty="0"/>
              <a:t>Import references from a database</a:t>
            </a:r>
          </a:p>
          <a:p>
            <a:pPr lvl="2">
              <a:buFont typeface="Wingdings" pitchFamily="2" charset="2"/>
              <a:buChar char="§"/>
            </a:pPr>
            <a:r>
              <a:rPr lang="en-US" sz="1800" dirty="0"/>
              <a:t> PubMed, MEDLINE, Web of Science, Google Scholar, more</a:t>
            </a:r>
          </a:p>
          <a:p>
            <a:r>
              <a:rPr lang="en-US" sz="1800" dirty="0"/>
              <a:t>       2. </a:t>
            </a:r>
            <a:r>
              <a:rPr lang="en-US" sz="1800" dirty="0" smtClean="0"/>
              <a:t>Search </a:t>
            </a:r>
            <a:r>
              <a:rPr lang="en-US" sz="1800" dirty="0"/>
              <a:t>the library catalog or PubMed from within </a:t>
            </a:r>
            <a:r>
              <a:rPr lang="en-US" sz="1800" dirty="0" err="1"/>
              <a:t>RefWorks</a:t>
            </a:r>
            <a:endParaRPr lang="en-US" sz="1800" dirty="0"/>
          </a:p>
          <a:p>
            <a:pPr lvl="2">
              <a:buFont typeface="Wingdings" pitchFamily="2" charset="2"/>
              <a:buChar char="§"/>
            </a:pPr>
            <a:r>
              <a:rPr lang="en-US" sz="1800" dirty="0"/>
              <a:t> Best for books or when you have a list of citations</a:t>
            </a:r>
          </a:p>
          <a:p>
            <a:pPr lvl="1"/>
            <a:r>
              <a:rPr lang="en-US" sz="1800" dirty="0"/>
              <a:t>4. Manually create a reference by filling out a form</a:t>
            </a:r>
          </a:p>
          <a:p>
            <a:pPr lvl="2">
              <a:buFont typeface="Wingdings" pitchFamily="2" charset="2"/>
              <a:buChar char="§"/>
            </a:pPr>
            <a:r>
              <a:rPr lang="en-US" sz="1800" dirty="0"/>
              <a:t> Good for websites, unusual </a:t>
            </a:r>
            <a:r>
              <a:rPr lang="en-US" sz="1800" dirty="0" smtClean="0"/>
              <a:t>references</a:t>
            </a:r>
          </a:p>
          <a:p>
            <a:pPr lvl="2"/>
            <a:endParaRPr lang="en-US" sz="1800" dirty="0"/>
          </a:p>
        </p:txBody>
      </p:sp>
    </p:spTree>
    <p:extLst>
      <p:ext uri="{BB962C8B-B14F-4D97-AF65-F5344CB8AC3E}">
        <p14:creationId xmlns:p14="http://schemas.microsoft.com/office/powerpoint/2010/main" xmlns="" val="2574185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a:xfrm>
            <a:off x="685800" y="0"/>
            <a:ext cx="7772400" cy="1143000"/>
          </a:xfrm>
        </p:spPr>
        <p:txBody>
          <a:bodyPr/>
          <a:lstStyle/>
          <a:p>
            <a:r>
              <a:rPr lang="en-US" smtClean="0">
                <a:solidFill>
                  <a:srgbClr val="C00000"/>
                </a:solidFill>
              </a:rPr>
              <a:t>EndNote</a:t>
            </a:r>
          </a:p>
        </p:txBody>
      </p:sp>
      <p:sp>
        <p:nvSpPr>
          <p:cNvPr id="33795" name="TextBox 5"/>
          <p:cNvSpPr txBox="1">
            <a:spLocks noChangeArrowheads="1"/>
          </p:cNvSpPr>
          <p:nvPr/>
        </p:nvSpPr>
        <p:spPr bwMode="auto">
          <a:xfrm>
            <a:off x="630238" y="762000"/>
            <a:ext cx="8208962" cy="6140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a:defRPr sz="2400">
                <a:solidFill>
                  <a:schemeClr val="tx1"/>
                </a:solidFill>
                <a:latin typeface="Arial" charset="0"/>
                <a:ea typeface="ＭＳ Ｐゴシック" pitchFamily="34" charset="-128"/>
              </a:defRPr>
            </a:lvl2pPr>
            <a:lvl3pPr>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 typeface="Arial" charset="0"/>
              <a:buChar char="•"/>
            </a:pPr>
            <a:r>
              <a:rPr lang="en-US" sz="2300" dirty="0"/>
              <a:t>Similar to </a:t>
            </a:r>
            <a:r>
              <a:rPr lang="en-US" sz="2300" dirty="0" err="1"/>
              <a:t>RefWorks</a:t>
            </a:r>
            <a:endParaRPr lang="en-US" sz="2300" dirty="0"/>
          </a:p>
          <a:p>
            <a:pPr lvl="1">
              <a:buSzPct val="75000"/>
              <a:buFont typeface="Wingdings" pitchFamily="2" charset="2"/>
              <a:buChar char="§"/>
            </a:pPr>
            <a:r>
              <a:rPr lang="en-US" sz="2300" dirty="0"/>
              <a:t> Import citations, searches catalog and PubMed</a:t>
            </a:r>
          </a:p>
          <a:p>
            <a:pPr lvl="1"/>
            <a:r>
              <a:rPr lang="en-US" sz="2300" dirty="0"/>
              <a:t>  from within the program</a:t>
            </a:r>
          </a:p>
          <a:p>
            <a:pPr lvl="1">
              <a:buSzPct val="75000"/>
              <a:buFont typeface="Wingdings" pitchFamily="2" charset="2"/>
              <a:buChar char="§"/>
            </a:pPr>
            <a:r>
              <a:rPr lang="en-US" sz="2300" dirty="0"/>
              <a:t> Has feature (“cite while you write”) that inserts in-text</a:t>
            </a:r>
          </a:p>
          <a:p>
            <a:pPr lvl="1"/>
            <a:r>
              <a:rPr lang="en-US" sz="2300" dirty="0"/>
              <a:t>  into your word document </a:t>
            </a:r>
          </a:p>
          <a:p>
            <a:pPr lvl="1"/>
            <a:endParaRPr lang="en-US" sz="2300" dirty="0"/>
          </a:p>
          <a:p>
            <a:pPr>
              <a:buFont typeface="Arial" charset="0"/>
              <a:buChar char="•"/>
            </a:pPr>
            <a:r>
              <a:rPr lang="en-US" sz="2300" dirty="0"/>
              <a:t>Distinctions from </a:t>
            </a:r>
            <a:r>
              <a:rPr lang="en-US" sz="2300" dirty="0" err="1" smtClean="0"/>
              <a:t>Mendeley</a:t>
            </a:r>
            <a:endParaRPr lang="en-US" sz="2300" dirty="0"/>
          </a:p>
          <a:p>
            <a:pPr lvl="1">
              <a:buSzPct val="75000"/>
              <a:buFont typeface="Wingdings" pitchFamily="2" charset="2"/>
              <a:buChar char="§"/>
            </a:pPr>
            <a:r>
              <a:rPr lang="en-US" sz="2300" dirty="0"/>
              <a:t> Not free</a:t>
            </a:r>
          </a:p>
          <a:p>
            <a:pPr lvl="2">
              <a:buFont typeface="Arial" charset="0"/>
              <a:buChar char="−"/>
            </a:pPr>
            <a:r>
              <a:rPr lang="en-US" sz="2300" dirty="0"/>
              <a:t> Buy at discounted student rate</a:t>
            </a:r>
          </a:p>
          <a:p>
            <a:pPr lvl="1">
              <a:buSzPct val="75000"/>
              <a:buFont typeface="Wingdings" pitchFamily="2" charset="2"/>
              <a:buChar char="§"/>
            </a:pPr>
            <a:r>
              <a:rPr lang="en-US" sz="2300" dirty="0"/>
              <a:t> Not web-based </a:t>
            </a:r>
          </a:p>
          <a:p>
            <a:pPr lvl="1">
              <a:buSzPct val="75000"/>
              <a:buFont typeface="Wingdings" pitchFamily="2" charset="2"/>
              <a:buChar char="§"/>
            </a:pPr>
            <a:r>
              <a:rPr lang="en-US" sz="2300" dirty="0"/>
              <a:t> Has more output styles than </a:t>
            </a:r>
            <a:r>
              <a:rPr lang="en-US" sz="2300" dirty="0" err="1" smtClean="0"/>
              <a:t>Mendeley</a:t>
            </a:r>
            <a:r>
              <a:rPr lang="en-US" sz="2300" dirty="0" smtClean="0"/>
              <a:t> (2 </a:t>
            </a:r>
            <a:r>
              <a:rPr lang="en-US" sz="2300" dirty="0"/>
              <a:t>times as many)</a:t>
            </a:r>
          </a:p>
          <a:p>
            <a:pPr lvl="1">
              <a:buSzPct val="75000"/>
              <a:buFont typeface="Wingdings" pitchFamily="2" charset="2"/>
              <a:buChar char="§"/>
            </a:pPr>
            <a:r>
              <a:rPr lang="en-US" sz="2300" dirty="0"/>
              <a:t> Easier to create custom output styles</a:t>
            </a:r>
          </a:p>
          <a:p>
            <a:pPr lvl="1">
              <a:buSzPct val="75000"/>
              <a:buFont typeface="Wingdings" pitchFamily="2" charset="2"/>
              <a:buChar char="§"/>
            </a:pPr>
            <a:r>
              <a:rPr lang="en-US" sz="2300" dirty="0"/>
              <a:t> “Cite while you write” easier to work with than </a:t>
            </a:r>
            <a:r>
              <a:rPr lang="en-US" sz="2300" dirty="0" err="1" smtClean="0"/>
              <a:t>Mendeley</a:t>
            </a:r>
            <a:r>
              <a:rPr lang="en-US" sz="2300" dirty="0" smtClean="0"/>
              <a:t> Write-N-Cite</a:t>
            </a:r>
            <a:endParaRPr lang="en-US" sz="2300" dirty="0"/>
          </a:p>
          <a:p>
            <a:pPr lvl="1"/>
            <a:r>
              <a:rPr lang="en-US" sz="2300" dirty="0"/>
              <a:t> </a:t>
            </a:r>
          </a:p>
          <a:p>
            <a:pPr lvl="1"/>
            <a:endParaRPr lang="en-US" dirty="0"/>
          </a:p>
          <a:p>
            <a:endParaRPr lang="en-US" dirty="0"/>
          </a:p>
        </p:txBody>
      </p:sp>
    </p:spTree>
    <p:extLst>
      <p:ext uri="{BB962C8B-B14F-4D97-AF65-F5344CB8AC3E}">
        <p14:creationId xmlns:p14="http://schemas.microsoft.com/office/powerpoint/2010/main" xmlns="" val="634701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normAutofit fontScale="90000"/>
          </a:bodyPr>
          <a:lstStyle/>
          <a:p>
            <a:r>
              <a:rPr lang="en-US" sz="4000" smtClean="0">
                <a:solidFill>
                  <a:srgbClr val="C00000"/>
                </a:solidFill>
              </a:rPr>
              <a:t/>
            </a:r>
            <a:br>
              <a:rPr lang="en-US" sz="4000" smtClean="0">
                <a:solidFill>
                  <a:srgbClr val="C00000"/>
                </a:solidFill>
              </a:rPr>
            </a:br>
            <a:r>
              <a:rPr lang="en-US" sz="4000" smtClean="0">
                <a:solidFill>
                  <a:srgbClr val="C00000"/>
                </a:solidFill>
              </a:rPr>
              <a:t>How To Write A Literature Review</a:t>
            </a:r>
            <a:br>
              <a:rPr lang="en-US" sz="4000" smtClean="0">
                <a:solidFill>
                  <a:srgbClr val="C00000"/>
                </a:solidFill>
              </a:rPr>
            </a:br>
            <a:endParaRPr lang="en-US" smtClean="0"/>
          </a:p>
        </p:txBody>
      </p:sp>
      <p:pic>
        <p:nvPicPr>
          <p:cNvPr id="4099" name="Picture 8"/>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1752600" y="1524000"/>
            <a:ext cx="4905375" cy="3333750"/>
          </a:xfrm>
          <a:noFill/>
        </p:spPr>
      </p:pic>
      <p:sp>
        <p:nvSpPr>
          <p:cNvPr id="4100" name="Rectangle 4"/>
          <p:cNvSpPr>
            <a:spLocks noChangeArrowheads="1"/>
          </p:cNvSpPr>
          <p:nvPr/>
        </p:nvSpPr>
        <p:spPr bwMode="auto">
          <a:xfrm>
            <a:off x="1828800" y="5029200"/>
            <a:ext cx="4572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Arial" charset="0"/>
              <a:buChar char="•"/>
            </a:pPr>
            <a:r>
              <a:rPr lang="en-US" dirty="0"/>
              <a:t>Research Tips</a:t>
            </a:r>
          </a:p>
          <a:p>
            <a:pPr>
              <a:buFont typeface="Arial" charset="0"/>
              <a:buChar char="•"/>
            </a:pPr>
            <a:r>
              <a:rPr lang="en-US" dirty="0"/>
              <a:t> </a:t>
            </a:r>
            <a:r>
              <a:rPr lang="en-US" dirty="0" err="1" smtClean="0"/>
              <a:t>Mendeley</a:t>
            </a:r>
            <a:r>
              <a:rPr lang="en-US" dirty="0" smtClean="0"/>
              <a:t>/EndNote</a:t>
            </a:r>
            <a:endParaRPr lang="en-US" dirty="0"/>
          </a:p>
        </p:txBody>
      </p:sp>
    </p:spTree>
    <p:extLst>
      <p:ext uri="{BB962C8B-B14F-4D97-AF65-F5344CB8AC3E}">
        <p14:creationId xmlns:p14="http://schemas.microsoft.com/office/powerpoint/2010/main" xmlns="" val="262007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533400" y="914400"/>
            <a:ext cx="8077200" cy="7694414"/>
          </a:xfrm>
          <a:prstGeom prst="rect">
            <a:avLst/>
          </a:prstGeom>
          <a:noFill/>
          <a:ln w="9525">
            <a:noFill/>
            <a:miter lim="800000"/>
            <a:headEnd/>
            <a:tailEnd/>
          </a:ln>
        </p:spPr>
        <p:txBody>
          <a:bodyPr>
            <a:spAutoFit/>
          </a:bodyPr>
          <a:lstStyle/>
          <a:p>
            <a:pPr>
              <a:buFont typeface="Arial" charset="0"/>
              <a:buChar char="•"/>
              <a:defRPr/>
            </a:pPr>
            <a:r>
              <a:rPr lang="en-US" sz="2800" dirty="0">
                <a:ea typeface="ＭＳ Ｐゴシック" pitchFamily="48" charset="-128"/>
              </a:rPr>
              <a:t> A </a:t>
            </a:r>
            <a:r>
              <a:rPr lang="en-US" sz="2800" b="1" dirty="0">
                <a:ea typeface="ＭＳ Ｐゴシック" pitchFamily="48" charset="-128"/>
              </a:rPr>
              <a:t>literature review</a:t>
            </a:r>
            <a:r>
              <a:rPr lang="en-US" sz="2800" dirty="0">
                <a:ea typeface="ＭＳ Ｐゴシック" pitchFamily="48" charset="-128"/>
              </a:rPr>
              <a:t> </a:t>
            </a:r>
          </a:p>
          <a:p>
            <a:pPr lvl="1">
              <a:buSzPct val="75000"/>
              <a:buFont typeface="Wingdings" pitchFamily="2" charset="2"/>
              <a:buChar char="§"/>
              <a:defRPr/>
            </a:pPr>
            <a:r>
              <a:rPr lang="en-US" sz="2800" dirty="0">
                <a:ea typeface="ＭＳ Ｐゴシック" pitchFamily="48" charset="-128"/>
              </a:rPr>
              <a:t> surveys scholarly articles, books and other sources     </a:t>
            </a:r>
          </a:p>
          <a:p>
            <a:pPr lvl="1">
              <a:buSzPct val="75000"/>
              <a:defRPr/>
            </a:pPr>
            <a:r>
              <a:rPr lang="en-US" sz="2800" dirty="0">
                <a:ea typeface="ＭＳ Ｐゴシック" pitchFamily="48" charset="-128"/>
              </a:rPr>
              <a:t>  (e.g. dissertations, conference proceedings) relevant </a:t>
            </a:r>
          </a:p>
          <a:p>
            <a:pPr lvl="1">
              <a:buSzPct val="75000"/>
              <a:defRPr/>
            </a:pPr>
            <a:r>
              <a:rPr lang="en-US" sz="2800" dirty="0">
                <a:ea typeface="ＭＳ Ｐゴシック" pitchFamily="48" charset="-128"/>
              </a:rPr>
              <a:t>  to a particular issue, area of research, or theory.</a:t>
            </a:r>
          </a:p>
          <a:p>
            <a:pPr lvl="1">
              <a:defRPr/>
            </a:pPr>
            <a:r>
              <a:rPr lang="en-US" sz="2800" dirty="0">
                <a:ea typeface="ＭＳ Ｐゴシック" pitchFamily="48" charset="-128"/>
              </a:rPr>
              <a:t> </a:t>
            </a:r>
          </a:p>
          <a:p>
            <a:pPr lvl="1">
              <a:buSzPct val="75000"/>
              <a:buFont typeface="Wingdings" pitchFamily="2" charset="2"/>
              <a:buChar char="§"/>
              <a:defRPr/>
            </a:pPr>
            <a:r>
              <a:rPr lang="en-US" sz="2800" dirty="0">
                <a:ea typeface="ＭＳ Ｐゴシック" pitchFamily="48" charset="-128"/>
              </a:rPr>
              <a:t> provides a short description and critical evaluation of </a:t>
            </a:r>
          </a:p>
          <a:p>
            <a:pPr lvl="1">
              <a:buSzPct val="75000"/>
              <a:defRPr/>
            </a:pPr>
            <a:r>
              <a:rPr lang="en-US" sz="2800" dirty="0">
                <a:ea typeface="ＭＳ Ｐゴシック" pitchFamily="48" charset="-128"/>
              </a:rPr>
              <a:t>  work critical to the topic. </a:t>
            </a:r>
          </a:p>
          <a:p>
            <a:pPr lvl="1">
              <a:buFont typeface="Arial" charset="0"/>
              <a:buChar char="•"/>
              <a:defRPr/>
            </a:pPr>
            <a:endParaRPr lang="en-US" sz="2800" dirty="0">
              <a:ea typeface="ＭＳ Ｐゴシック" pitchFamily="48" charset="-128"/>
            </a:endParaRPr>
          </a:p>
          <a:p>
            <a:pPr lvl="1">
              <a:buSzPct val="75000"/>
              <a:buFont typeface="Wingdings" pitchFamily="2" charset="2"/>
              <a:buChar char="§"/>
              <a:defRPr/>
            </a:pPr>
            <a:r>
              <a:rPr lang="en-US" sz="2800" dirty="0">
                <a:ea typeface="ＭＳ Ｐゴシック" pitchFamily="48" charset="-128"/>
              </a:rPr>
              <a:t> offers an overview of significant literature published </a:t>
            </a:r>
          </a:p>
          <a:p>
            <a:pPr lvl="1">
              <a:buSzPct val="75000"/>
              <a:defRPr/>
            </a:pPr>
            <a:r>
              <a:rPr lang="en-US" sz="2800" dirty="0">
                <a:ea typeface="ＭＳ Ｐゴシック" pitchFamily="48" charset="-128"/>
              </a:rPr>
              <a:t>  on a topic.</a:t>
            </a:r>
          </a:p>
          <a:p>
            <a:pPr lvl="1">
              <a:buSzPct val="75000"/>
              <a:defRPr/>
            </a:pPr>
            <a:endParaRPr lang="en-US" dirty="0">
              <a:ea typeface="ＭＳ Ｐゴシック" pitchFamily="48" charset="-128"/>
            </a:endParaRPr>
          </a:p>
          <a:p>
            <a:pPr lvl="1">
              <a:buSzPct val="75000"/>
              <a:defRPr/>
            </a:pPr>
            <a:endParaRPr lang="en-US" dirty="0">
              <a:ea typeface="ＭＳ Ｐゴシック" pitchFamily="48" charset="-128"/>
            </a:endParaRPr>
          </a:p>
          <a:p>
            <a:pPr lvl="1">
              <a:buSzPct val="75000"/>
              <a:defRPr/>
            </a:pPr>
            <a:endParaRPr lang="en-US" dirty="0">
              <a:ea typeface="ＭＳ Ｐゴシック" pitchFamily="48" charset="-128"/>
            </a:endParaRPr>
          </a:p>
          <a:p>
            <a:pPr lvl="1">
              <a:buSzPct val="75000"/>
              <a:defRPr/>
            </a:pPr>
            <a:endParaRPr lang="en-US" dirty="0">
              <a:ea typeface="ＭＳ Ｐゴシック" pitchFamily="48" charset="-128"/>
            </a:endParaRPr>
          </a:p>
          <a:p>
            <a:pPr lvl="1">
              <a:buSzPct val="75000"/>
              <a:defRPr/>
            </a:pPr>
            <a:r>
              <a:rPr lang="en-US" dirty="0">
                <a:ea typeface="ＭＳ Ｐゴシック" pitchFamily="48" charset="-128"/>
              </a:rPr>
              <a:t>(Lyons, 2005)</a:t>
            </a:r>
          </a:p>
          <a:p>
            <a:pPr lvl="1">
              <a:buFont typeface="Arial" charset="0"/>
              <a:buChar char="•"/>
              <a:defRPr/>
            </a:pPr>
            <a:endParaRPr lang="en-US" sz="1400" dirty="0">
              <a:solidFill>
                <a:srgbClr val="FF0000"/>
              </a:solidFill>
              <a:ea typeface="ＭＳ Ｐゴシック" pitchFamily="48" charset="-128"/>
            </a:endParaRPr>
          </a:p>
        </p:txBody>
      </p:sp>
      <p:sp>
        <p:nvSpPr>
          <p:cNvPr id="5123" name="TextBox 6"/>
          <p:cNvSpPr txBox="1">
            <a:spLocks noChangeArrowheads="1"/>
          </p:cNvSpPr>
          <p:nvPr/>
        </p:nvSpPr>
        <p:spPr bwMode="auto">
          <a:xfrm>
            <a:off x="1352550" y="228600"/>
            <a:ext cx="67246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1">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sz="3600" dirty="0">
                <a:solidFill>
                  <a:srgbClr val="C00000"/>
                </a:solidFill>
              </a:rPr>
              <a:t>Definition of a Literature Review</a:t>
            </a:r>
          </a:p>
        </p:txBody>
      </p:sp>
    </p:spTree>
    <p:extLst>
      <p:ext uri="{BB962C8B-B14F-4D97-AF65-F5344CB8AC3E}">
        <p14:creationId xmlns:p14="http://schemas.microsoft.com/office/powerpoint/2010/main" xmlns="" val="3383754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914400" y="1828800"/>
            <a:ext cx="7010400" cy="5324535"/>
          </a:xfrm>
          <a:prstGeom prst="rect">
            <a:avLst/>
          </a:prstGeom>
          <a:noFill/>
          <a:ln w="9525">
            <a:noFill/>
            <a:miter lim="800000"/>
            <a:headEnd/>
            <a:tailEnd/>
          </a:ln>
        </p:spPr>
        <p:txBody>
          <a:bodyPr>
            <a:spAutoFit/>
          </a:bodyPr>
          <a:lstStyle/>
          <a:p>
            <a:pPr marL="457200" indent="-457200">
              <a:buFontTx/>
              <a:buAutoNum type="arabicPeriod"/>
              <a:defRPr/>
            </a:pPr>
            <a:r>
              <a:rPr lang="en-US" sz="2800" dirty="0"/>
              <a:t>For a review paper </a:t>
            </a:r>
            <a:br>
              <a:rPr lang="en-US" sz="2800" dirty="0"/>
            </a:br>
            <a:endParaRPr lang="en-US" sz="2800" dirty="0"/>
          </a:p>
          <a:p>
            <a:pPr marL="457200" indent="-457200">
              <a:defRPr/>
            </a:pPr>
            <a:r>
              <a:rPr lang="en-US" sz="2800" dirty="0"/>
              <a:t>2.  For the introduction (and discussion) of a research paper, masters thesis or dissertation</a:t>
            </a:r>
            <a:br>
              <a:rPr lang="en-US" sz="2800" dirty="0"/>
            </a:br>
            <a:endParaRPr lang="en-US" sz="2800" dirty="0"/>
          </a:p>
          <a:p>
            <a:pPr marL="457200" indent="-457200">
              <a:defRPr/>
            </a:pPr>
            <a:r>
              <a:rPr lang="en-US" sz="2800" dirty="0"/>
              <a:t>3. To embark on a new area of research</a:t>
            </a:r>
            <a:br>
              <a:rPr lang="en-US" sz="2800" dirty="0"/>
            </a:br>
            <a:endParaRPr lang="en-US" sz="2800" dirty="0"/>
          </a:p>
          <a:p>
            <a:pPr marL="457200" indent="-457200">
              <a:defRPr/>
            </a:pPr>
            <a:r>
              <a:rPr lang="en-US" sz="2800" dirty="0"/>
              <a:t>4. For a research proposal</a:t>
            </a:r>
          </a:p>
          <a:p>
            <a:pPr marL="457200" indent="-457200">
              <a:defRPr/>
            </a:pPr>
            <a:endParaRPr lang="en-US" sz="2800" dirty="0"/>
          </a:p>
          <a:p>
            <a:pPr marL="457200" indent="-457200">
              <a:defRPr/>
            </a:pPr>
            <a:endParaRPr lang="en-US" sz="2800" dirty="0"/>
          </a:p>
          <a:p>
            <a:pPr marL="457200" indent="-457200">
              <a:defRPr/>
            </a:pPr>
            <a:r>
              <a:rPr lang="en-US" dirty="0"/>
              <a:t>(Burge, 2005)</a:t>
            </a:r>
            <a:r>
              <a:rPr lang="en-US" sz="2800" dirty="0"/>
              <a:t/>
            </a:r>
            <a:br>
              <a:rPr lang="en-US" sz="2800" dirty="0"/>
            </a:br>
            <a:endParaRPr lang="en-US" sz="1400" dirty="0">
              <a:solidFill>
                <a:srgbClr val="FF0000"/>
              </a:solidFill>
              <a:ea typeface="ＭＳ Ｐゴシック" pitchFamily="48" charset="-128"/>
            </a:endParaRPr>
          </a:p>
        </p:txBody>
      </p:sp>
      <p:sp>
        <p:nvSpPr>
          <p:cNvPr id="6147" name="TextBox 6"/>
          <p:cNvSpPr txBox="1">
            <a:spLocks noChangeArrowheads="1"/>
          </p:cNvSpPr>
          <p:nvPr/>
        </p:nvSpPr>
        <p:spPr bwMode="auto">
          <a:xfrm>
            <a:off x="457200" y="533400"/>
            <a:ext cx="79819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sz="3600">
                <a:solidFill>
                  <a:srgbClr val="C00000"/>
                </a:solidFill>
              </a:rPr>
              <a:t>Literature Reviews are Conducted For</a:t>
            </a:r>
          </a:p>
          <a:p>
            <a:pPr algn="ctr"/>
            <a:r>
              <a:rPr lang="en-US" sz="3600">
                <a:solidFill>
                  <a:srgbClr val="C00000"/>
                </a:solidFill>
              </a:rPr>
              <a:t>Various Reasons:</a:t>
            </a:r>
          </a:p>
        </p:txBody>
      </p:sp>
    </p:spTree>
    <p:extLst>
      <p:ext uri="{BB962C8B-B14F-4D97-AF65-F5344CB8AC3E}">
        <p14:creationId xmlns:p14="http://schemas.microsoft.com/office/powerpoint/2010/main" xmlns="" val="148880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533400" y="1754188"/>
            <a:ext cx="8229600" cy="4678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Arial" charset="0"/>
              <a:buChar char="•"/>
            </a:pPr>
            <a:r>
              <a:rPr lang="en-US" sz="2000" dirty="0"/>
              <a:t> Determine if proposed research is actually needed.</a:t>
            </a:r>
          </a:p>
          <a:p>
            <a:pPr lvl="1">
              <a:buFont typeface="Wingdings" pitchFamily="2" charset="2"/>
              <a:buChar char="§"/>
            </a:pPr>
            <a:r>
              <a:rPr lang="en-US" sz="2400" dirty="0"/>
              <a:t> Even if similar research published, researchers might </a:t>
            </a:r>
          </a:p>
          <a:p>
            <a:pPr lvl="1"/>
            <a:r>
              <a:rPr lang="en-US" sz="2400" dirty="0"/>
              <a:t>   suggest a need for similar studies or replication</a:t>
            </a:r>
            <a:r>
              <a:rPr lang="en-US" sz="2000" dirty="0"/>
              <a:t>.</a:t>
            </a:r>
          </a:p>
          <a:p>
            <a:endParaRPr lang="en-US" sz="2000" dirty="0"/>
          </a:p>
          <a:p>
            <a:pPr>
              <a:buFont typeface="Arial" charset="0"/>
              <a:buChar char="•"/>
            </a:pPr>
            <a:r>
              <a:rPr lang="en-US" sz="2000" dirty="0"/>
              <a:t> Narrow down a problem.</a:t>
            </a:r>
          </a:p>
          <a:p>
            <a:pPr lvl="1">
              <a:buFont typeface="Wingdings" pitchFamily="2" charset="2"/>
              <a:buChar char="§"/>
            </a:pPr>
            <a:r>
              <a:rPr lang="en-US" sz="2400" dirty="0"/>
              <a:t> It can be overwhelming getting into the literature of a field of </a:t>
            </a:r>
          </a:p>
          <a:p>
            <a:pPr lvl="1"/>
            <a:r>
              <a:rPr lang="en-US" sz="2400" dirty="0"/>
              <a:t>  study</a:t>
            </a:r>
            <a:r>
              <a:rPr lang="en-US" sz="2000" dirty="0"/>
              <a:t>. </a:t>
            </a:r>
            <a:r>
              <a:rPr lang="en-US" sz="2400" dirty="0"/>
              <a:t>A literature review can help you understand where </a:t>
            </a:r>
          </a:p>
          <a:p>
            <a:pPr lvl="1"/>
            <a:r>
              <a:rPr lang="en-US" sz="2400" dirty="0"/>
              <a:t>  you need to focus your efforts.</a:t>
            </a:r>
            <a:endParaRPr lang="en-US" sz="2000" dirty="0"/>
          </a:p>
          <a:p>
            <a:endParaRPr lang="en-US" sz="2000" dirty="0"/>
          </a:p>
          <a:p>
            <a:pPr>
              <a:buFont typeface="Arial" charset="0"/>
              <a:buChar char="•"/>
            </a:pPr>
            <a:r>
              <a:rPr lang="en-US" sz="2000" dirty="0"/>
              <a:t> Generate hypotheses or questions for further studies.</a:t>
            </a:r>
          </a:p>
          <a:p>
            <a:pPr>
              <a:buFont typeface="Arial" charset="0"/>
              <a:buChar char="•"/>
            </a:pPr>
            <a:endParaRPr lang="en-US" sz="2000" dirty="0"/>
          </a:p>
          <a:p>
            <a:r>
              <a:rPr lang="en-US" sz="1400" dirty="0"/>
              <a:t>(</a:t>
            </a:r>
            <a:r>
              <a:rPr lang="en-US" sz="1400" dirty="0" err="1"/>
              <a:t>Mauch</a:t>
            </a:r>
            <a:r>
              <a:rPr lang="en-US" sz="1400" dirty="0"/>
              <a:t> &amp; Birch, 2003)</a:t>
            </a:r>
          </a:p>
          <a:p>
            <a:r>
              <a:rPr lang="en-US" sz="2000" dirty="0"/>
              <a:t> </a:t>
            </a:r>
          </a:p>
        </p:txBody>
      </p:sp>
      <p:sp>
        <p:nvSpPr>
          <p:cNvPr id="7171" name="TextBox 3"/>
          <p:cNvSpPr txBox="1">
            <a:spLocks noChangeArrowheads="1"/>
          </p:cNvSpPr>
          <p:nvPr/>
        </p:nvSpPr>
        <p:spPr bwMode="auto">
          <a:xfrm>
            <a:off x="1447800" y="381000"/>
            <a:ext cx="6248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sz="3600">
                <a:solidFill>
                  <a:srgbClr val="C00000"/>
                </a:solidFill>
              </a:rPr>
              <a:t>Conducting a literature review</a:t>
            </a:r>
          </a:p>
          <a:p>
            <a:pPr algn="ctr"/>
            <a:r>
              <a:rPr lang="en-US" sz="3600">
                <a:solidFill>
                  <a:srgbClr val="C00000"/>
                </a:solidFill>
              </a:rPr>
              <a:t> will help you:</a:t>
            </a:r>
          </a:p>
        </p:txBody>
      </p:sp>
    </p:spTree>
    <p:extLst>
      <p:ext uri="{BB962C8B-B14F-4D97-AF65-F5344CB8AC3E}">
        <p14:creationId xmlns:p14="http://schemas.microsoft.com/office/powerpoint/2010/main" xmlns="" val="285292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1447800"/>
            <a:ext cx="7391400" cy="7186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sz="1100" dirty="0">
              <a:solidFill>
                <a:srgbClr val="FF0000"/>
              </a:solidFill>
            </a:endParaRPr>
          </a:p>
          <a:p>
            <a:pPr>
              <a:buFont typeface="Arial" charset="0"/>
              <a:buChar char="•"/>
            </a:pPr>
            <a:r>
              <a:rPr lang="en-US" sz="2400" dirty="0"/>
              <a:t> Background knowledge of the field of inquiry</a:t>
            </a:r>
          </a:p>
          <a:p>
            <a:pPr lvl="1">
              <a:buSzPct val="75000"/>
              <a:buFont typeface="Wingdings" pitchFamily="2" charset="2"/>
              <a:buChar char="§"/>
            </a:pPr>
            <a:r>
              <a:rPr lang="en-US" sz="2400" dirty="0"/>
              <a:t> </a:t>
            </a:r>
            <a:r>
              <a:rPr lang="en-US" sz="2800" dirty="0"/>
              <a:t>Facts</a:t>
            </a:r>
          </a:p>
          <a:p>
            <a:pPr lvl="1">
              <a:buSzPct val="75000"/>
              <a:buFont typeface="Wingdings" pitchFamily="2" charset="2"/>
              <a:buChar char="§"/>
            </a:pPr>
            <a:r>
              <a:rPr lang="en-US" sz="2400" dirty="0"/>
              <a:t> </a:t>
            </a:r>
            <a:r>
              <a:rPr lang="en-US" sz="2800" dirty="0"/>
              <a:t>Eminent scholars</a:t>
            </a:r>
          </a:p>
          <a:p>
            <a:pPr lvl="1">
              <a:buSzPct val="75000"/>
              <a:buFont typeface="Wingdings" pitchFamily="2" charset="2"/>
              <a:buChar char="§"/>
            </a:pPr>
            <a:r>
              <a:rPr lang="en-US" sz="2400" dirty="0"/>
              <a:t> </a:t>
            </a:r>
            <a:r>
              <a:rPr lang="en-US" sz="2800" dirty="0"/>
              <a:t>Parameters of the field</a:t>
            </a:r>
          </a:p>
          <a:p>
            <a:pPr lvl="1">
              <a:buFont typeface="Wingdings" pitchFamily="2" charset="2"/>
              <a:buChar char="§"/>
            </a:pPr>
            <a:r>
              <a:rPr lang="en-US" sz="2800" dirty="0"/>
              <a:t> The most important ideas, theories, questions and      </a:t>
            </a:r>
          </a:p>
          <a:p>
            <a:pPr lvl="1"/>
            <a:r>
              <a:rPr lang="en-US" sz="2800" dirty="0"/>
              <a:t>   hypotheses. </a:t>
            </a:r>
            <a:r>
              <a:rPr lang="en-US" sz="2400" dirty="0"/>
              <a:t/>
            </a:r>
            <a:br>
              <a:rPr lang="en-US" sz="2400" dirty="0"/>
            </a:br>
            <a:endParaRPr lang="en-US" sz="2400" dirty="0"/>
          </a:p>
          <a:p>
            <a:pPr>
              <a:buFont typeface="Arial" charset="0"/>
              <a:buChar char="•"/>
            </a:pPr>
            <a:r>
              <a:rPr lang="en-US" sz="2400" dirty="0"/>
              <a:t> Knowledge of the methodologies common to the </a:t>
            </a:r>
          </a:p>
          <a:p>
            <a:r>
              <a:rPr lang="en-US" sz="2400" dirty="0"/>
              <a:t>  field and a feeling for their usefulness and </a:t>
            </a:r>
          </a:p>
          <a:p>
            <a:r>
              <a:rPr lang="en-US" sz="2400" dirty="0"/>
              <a:t>  appropriateness in various settings. </a:t>
            </a:r>
          </a:p>
          <a:p>
            <a:pPr>
              <a:buFont typeface="Arial" charset="0"/>
              <a:buChar char="•"/>
            </a:pPr>
            <a:endParaRPr lang="en-US" sz="2400" dirty="0"/>
          </a:p>
          <a:p>
            <a:r>
              <a:rPr lang="en-US" dirty="0"/>
              <a:t>(</a:t>
            </a:r>
            <a:r>
              <a:rPr lang="en-US" dirty="0" err="1"/>
              <a:t>Mauch</a:t>
            </a:r>
            <a:r>
              <a:rPr lang="en-US" dirty="0"/>
              <a:t> &amp; Birch, 2003)</a:t>
            </a:r>
          </a:p>
          <a:p>
            <a:pPr>
              <a:buFont typeface="Arial" charset="0"/>
              <a:buChar char="•"/>
            </a:pPr>
            <a:endParaRPr lang="en-US" sz="2400" dirty="0"/>
          </a:p>
          <a:p>
            <a:pPr>
              <a:buFont typeface="Arial" charset="0"/>
              <a:buChar char="•"/>
            </a:pPr>
            <a:endParaRPr lang="en-US" sz="2400" dirty="0"/>
          </a:p>
          <a:p>
            <a:endParaRPr lang="en-US" sz="2400" dirty="0"/>
          </a:p>
          <a:p>
            <a:pPr>
              <a:buFont typeface="Arial" charset="0"/>
              <a:buChar char="•"/>
            </a:pPr>
            <a:endParaRPr lang="en-US" sz="2400" dirty="0"/>
          </a:p>
          <a:p>
            <a:pPr>
              <a:buFont typeface="Arial" charset="0"/>
              <a:buChar char="•"/>
            </a:pPr>
            <a:endParaRPr lang="en-US" sz="2400" dirty="0"/>
          </a:p>
        </p:txBody>
      </p:sp>
      <p:sp>
        <p:nvSpPr>
          <p:cNvPr id="8195" name="TextBox 3"/>
          <p:cNvSpPr txBox="1">
            <a:spLocks noChangeArrowheads="1"/>
          </p:cNvSpPr>
          <p:nvPr/>
        </p:nvSpPr>
        <p:spPr bwMode="auto">
          <a:xfrm>
            <a:off x="1143000" y="457200"/>
            <a:ext cx="6629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sz="3600">
                <a:solidFill>
                  <a:srgbClr val="C00000"/>
                </a:solidFill>
              </a:rPr>
              <a:t>Conducting a literature review</a:t>
            </a:r>
          </a:p>
          <a:p>
            <a:pPr algn="ctr"/>
            <a:r>
              <a:rPr lang="en-US" sz="3600">
                <a:solidFill>
                  <a:srgbClr val="C00000"/>
                </a:solidFill>
              </a:rPr>
              <a:t> will give you:</a:t>
            </a:r>
          </a:p>
        </p:txBody>
      </p:sp>
    </p:spTree>
    <p:extLst>
      <p:ext uri="{BB962C8B-B14F-4D97-AF65-F5344CB8AC3E}">
        <p14:creationId xmlns:p14="http://schemas.microsoft.com/office/powerpoint/2010/main" xmlns="" val="3421380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1022350"/>
            <a:ext cx="7924800" cy="637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2">
              <a:buFont typeface="Arial" charset="0"/>
              <a:buChar char="•"/>
            </a:pPr>
            <a:r>
              <a:rPr lang="en-US" sz="2000"/>
              <a:t> </a:t>
            </a:r>
            <a:r>
              <a:rPr lang="en-US" sz="2100"/>
              <a:t>Formulate a problem - which topic or field is being   </a:t>
            </a:r>
          </a:p>
          <a:p>
            <a:pPr lvl="2"/>
            <a:r>
              <a:rPr lang="en-US" sz="2100" dirty="0"/>
              <a:t>  examined and what are its component issues? </a:t>
            </a:r>
          </a:p>
          <a:p>
            <a:pPr lvl="2"/>
            <a:endParaRPr lang="en-US" sz="2100" dirty="0"/>
          </a:p>
          <a:p>
            <a:pPr lvl="2">
              <a:buFont typeface="Arial" charset="0"/>
              <a:buChar char="•"/>
            </a:pPr>
            <a:r>
              <a:rPr lang="en-US" sz="2100" dirty="0"/>
              <a:t> Search the literature for materials relevant to the </a:t>
            </a:r>
          </a:p>
          <a:p>
            <a:pPr lvl="2"/>
            <a:r>
              <a:rPr lang="en-US" sz="2100" dirty="0"/>
              <a:t>  subject being explored. </a:t>
            </a:r>
          </a:p>
          <a:p>
            <a:pPr lvl="3">
              <a:buFont typeface="Wingdings" pitchFamily="2" charset="2"/>
              <a:buChar char="§"/>
            </a:pPr>
            <a:r>
              <a:rPr lang="en-US" sz="2100" dirty="0"/>
              <a:t> </a:t>
            </a:r>
            <a:r>
              <a:rPr lang="en-US" sz="1800" dirty="0"/>
              <a:t>searching the literature involves reading and</a:t>
            </a:r>
          </a:p>
          <a:p>
            <a:pPr lvl="3"/>
            <a:r>
              <a:rPr lang="en-US" sz="1800" dirty="0"/>
              <a:t>   refining your problem</a:t>
            </a:r>
          </a:p>
          <a:p>
            <a:pPr lvl="2"/>
            <a:endParaRPr lang="en-US" sz="2100" dirty="0"/>
          </a:p>
          <a:p>
            <a:pPr lvl="2">
              <a:buFont typeface="Arial" charset="0"/>
              <a:buChar char="•"/>
            </a:pPr>
            <a:r>
              <a:rPr lang="en-US" sz="2100" dirty="0"/>
              <a:t> Evaluate the data - determine which literature makes a   </a:t>
            </a:r>
          </a:p>
          <a:p>
            <a:pPr lvl="2"/>
            <a:r>
              <a:rPr lang="en-US" sz="2100" dirty="0"/>
              <a:t>  significant contribution to the understanding of the topic </a:t>
            </a:r>
          </a:p>
          <a:p>
            <a:endParaRPr lang="en-US" sz="2100" dirty="0"/>
          </a:p>
          <a:p>
            <a:pPr lvl="2">
              <a:buFont typeface="Arial" charset="0"/>
              <a:buChar char="•"/>
            </a:pPr>
            <a:r>
              <a:rPr lang="en-US" sz="2100" dirty="0"/>
              <a:t> Analyze and interpret - discuss the findings and    </a:t>
            </a:r>
          </a:p>
          <a:p>
            <a:pPr lvl="2"/>
            <a:r>
              <a:rPr lang="en-US" sz="2100" dirty="0"/>
              <a:t>conclusions of pertinent literature</a:t>
            </a:r>
          </a:p>
          <a:p>
            <a:endParaRPr lang="en-US" sz="2100" dirty="0"/>
          </a:p>
          <a:p>
            <a:pPr lvl="2">
              <a:buFont typeface="Arial" charset="0"/>
              <a:buChar char="•"/>
            </a:pPr>
            <a:r>
              <a:rPr lang="en-US" sz="2100" dirty="0"/>
              <a:t> Format and create bibliography </a:t>
            </a:r>
          </a:p>
          <a:p>
            <a:pPr lvl="1">
              <a:buSzPct val="75000"/>
            </a:pPr>
            <a:endParaRPr lang="en-US" sz="1200" dirty="0"/>
          </a:p>
          <a:p>
            <a:pPr lvl="1">
              <a:buSzPct val="75000"/>
            </a:pPr>
            <a:r>
              <a:rPr lang="en-US" sz="1200" dirty="0"/>
              <a:t>(Lyons, 2005)</a:t>
            </a:r>
          </a:p>
          <a:p>
            <a:pPr>
              <a:buFont typeface="Arial" charset="0"/>
              <a:buChar char="•"/>
            </a:pPr>
            <a:endParaRPr lang="en-US" dirty="0"/>
          </a:p>
          <a:p>
            <a:pPr>
              <a:buFont typeface="Arial" charset="0"/>
              <a:buChar char="•"/>
            </a:pPr>
            <a:endParaRPr lang="en-US" dirty="0"/>
          </a:p>
          <a:p>
            <a:pPr>
              <a:buFont typeface="Arial" charset="0"/>
              <a:buChar char="•"/>
            </a:pPr>
            <a:endParaRPr lang="en-US" dirty="0"/>
          </a:p>
        </p:txBody>
      </p:sp>
      <p:sp>
        <p:nvSpPr>
          <p:cNvPr id="9219" name="TextBox 2"/>
          <p:cNvSpPr txBox="1">
            <a:spLocks noChangeArrowheads="1"/>
          </p:cNvSpPr>
          <p:nvPr/>
        </p:nvSpPr>
        <p:spPr bwMode="auto">
          <a:xfrm>
            <a:off x="1828800" y="304800"/>
            <a:ext cx="5562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600">
                <a:solidFill>
                  <a:srgbClr val="C00000"/>
                </a:solidFill>
              </a:rPr>
              <a:t>Outline of Review Process</a:t>
            </a:r>
          </a:p>
        </p:txBody>
      </p:sp>
      <p:sp>
        <p:nvSpPr>
          <p:cNvPr id="4" name="Arc 3"/>
          <p:cNvSpPr/>
          <p:nvPr/>
        </p:nvSpPr>
        <p:spPr bwMode="auto">
          <a:xfrm flipH="1">
            <a:off x="914400" y="1066800"/>
            <a:ext cx="762000" cy="2590800"/>
          </a:xfrm>
          <a:prstGeom prst="arc">
            <a:avLst>
              <a:gd name="adj1" fmla="val 16791952"/>
              <a:gd name="adj2" fmla="val 4824974"/>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dirty="0">
              <a:ea typeface="ＭＳ Ｐゴシック" pitchFamily="48" charset="-128"/>
            </a:endParaRPr>
          </a:p>
        </p:txBody>
      </p:sp>
      <p:sp>
        <p:nvSpPr>
          <p:cNvPr id="5" name="Arc 4"/>
          <p:cNvSpPr/>
          <p:nvPr/>
        </p:nvSpPr>
        <p:spPr bwMode="auto">
          <a:xfrm>
            <a:off x="7543800" y="990600"/>
            <a:ext cx="685800" cy="2590800"/>
          </a:xfrm>
          <a:prstGeom prst="arc">
            <a:avLst>
              <a:gd name="adj1" fmla="val 16791952"/>
              <a:gd name="adj2" fmla="val 4824974"/>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dirty="0">
              <a:ea typeface="ＭＳ Ｐゴシック" pitchFamily="48" charset="-128"/>
            </a:endParaRPr>
          </a:p>
        </p:txBody>
      </p:sp>
    </p:spTree>
    <p:extLst>
      <p:ext uri="{BB962C8B-B14F-4D97-AF65-F5344CB8AC3E}">
        <p14:creationId xmlns:p14="http://schemas.microsoft.com/office/powerpoint/2010/main" xmlns="" val="3038531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2408</Words>
  <Application>Microsoft Office PowerPoint</Application>
  <PresentationFormat>On-screen Show (4:3)</PresentationFormat>
  <Paragraphs>398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REVIEW OF AVAILABLE LITERATURE</vt:lpstr>
      <vt:lpstr>REVIEW OF AVAILABLE LITERATURE</vt:lpstr>
      <vt:lpstr>REVIEW OF AVAILABLE LITERATURE</vt:lpstr>
      <vt:lpstr> How To Write A Literature Review </vt:lpstr>
      <vt:lpstr>Slide 5</vt:lpstr>
      <vt:lpstr>Slide 6</vt:lpstr>
      <vt:lpstr>Slide 7</vt:lpstr>
      <vt:lpstr>Slide 8</vt:lpstr>
      <vt:lpstr>Slide 9</vt:lpstr>
      <vt:lpstr>Tips on Formulating a Problem</vt:lpstr>
      <vt:lpstr>Slide 11</vt:lpstr>
      <vt:lpstr>Literature Search</vt:lpstr>
      <vt:lpstr>Literature Search</vt:lpstr>
      <vt:lpstr>Think ahead</vt:lpstr>
      <vt:lpstr>Save your references</vt:lpstr>
      <vt:lpstr>Data Evaluation: Selecting literature</vt:lpstr>
      <vt:lpstr>Data Evaluation: Selecting Literature</vt:lpstr>
      <vt:lpstr>How To Read the Material</vt:lpstr>
      <vt:lpstr>Narrow your focus</vt:lpstr>
      <vt:lpstr>Read the Material Closer</vt:lpstr>
      <vt:lpstr>Analyze the Literature</vt:lpstr>
      <vt:lpstr>Questions To Consider In Your Review</vt:lpstr>
      <vt:lpstr>Slide 23</vt:lpstr>
      <vt:lpstr>Slide 24</vt:lpstr>
      <vt:lpstr>Slide 25</vt:lpstr>
      <vt:lpstr>Slide 26</vt:lpstr>
      <vt:lpstr>Be accurate and thorough</vt:lpstr>
      <vt:lpstr>Citation Management Tools</vt:lpstr>
      <vt:lpstr>Mendeley</vt:lpstr>
      <vt:lpstr>Collecting References With Mendeley</vt:lpstr>
      <vt:lpstr>EndNote</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AVAILABLE LITERATURE</dc:title>
  <dc:creator>Martin Matu</dc:creator>
  <cp:lastModifiedBy>Muhia</cp:lastModifiedBy>
  <cp:revision>4</cp:revision>
  <cp:lastPrinted>2012-11-20T07:17:31Z</cp:lastPrinted>
  <dcterms:created xsi:type="dcterms:W3CDTF">2012-11-20T06:40:12Z</dcterms:created>
  <dcterms:modified xsi:type="dcterms:W3CDTF">2012-11-20T11:37:24Z</dcterms:modified>
</cp:coreProperties>
</file>