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73" r:id="rId2"/>
    <p:sldId id="289" r:id="rId3"/>
    <p:sldId id="324" r:id="rId4"/>
    <p:sldId id="325" r:id="rId5"/>
    <p:sldId id="279" r:id="rId6"/>
    <p:sldId id="327" r:id="rId7"/>
    <p:sldId id="314" r:id="rId8"/>
    <p:sldId id="256" r:id="rId9"/>
    <p:sldId id="328" r:id="rId10"/>
    <p:sldId id="315" r:id="rId11"/>
    <p:sldId id="266" r:id="rId12"/>
    <p:sldId id="323" r:id="rId13"/>
    <p:sldId id="329" r:id="rId14"/>
    <p:sldId id="330" r:id="rId15"/>
    <p:sldId id="331" r:id="rId16"/>
    <p:sldId id="32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23" autoAdjust="0"/>
    <p:restoredTop sz="91000" autoAdjust="0"/>
  </p:normalViewPr>
  <p:slideViewPr>
    <p:cSldViewPr>
      <p:cViewPr>
        <p:scale>
          <a:sx n="40" d="100"/>
          <a:sy n="40" d="100"/>
        </p:scale>
        <p:origin x="-147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ADDDCE6-89A8-4094-BA3B-1ACC2678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CBA981-8B11-48A0-B65F-8F431904B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C6341-7F91-47B7-A8F2-85B2C7E5485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A277F-4A98-4F1E-9425-44FAB506B92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A13C2-A80E-461F-87D9-5E7997FCFF5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2AC13D-6C3F-43AC-B119-0B1D69D5469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119595-374E-42B4-BCB1-CC2D92DEC56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BC4418-F7E0-4395-A2CE-8D416C8CFB88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4D475-7F97-45BF-A825-0BCE59B4C10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1438" y="0"/>
            <a:ext cx="2976562" cy="44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0" y="8699500"/>
            <a:ext cx="2976563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0"/>
            <a:ext cx="2976563" cy="44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6022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803275"/>
            <a:ext cx="2579688" cy="1933575"/>
          </a:xfrm>
          <a:solidFill>
            <a:srgbClr val="FFFFFF"/>
          </a:solidFill>
          <a:ln w="12700" cap="flat"/>
        </p:spPr>
      </p:sp>
      <p:sp>
        <p:nvSpPr>
          <p:cNvPr id="860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0563" y="2890838"/>
            <a:ext cx="5548312" cy="5464175"/>
          </a:xfrm>
          <a:noFill/>
          <a:ln/>
        </p:spPr>
        <p:txBody>
          <a:bodyPr lIns="91791" tIns="45090" rIns="91791" bIns="45090"/>
          <a:lstStyle/>
          <a:p>
            <a:r>
              <a:rPr lang="en-GB" smtClean="0"/>
              <a:t>Even if the study participants and study personnel can’t be blinded, the people analysing the results should be.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FEE04-7B11-4CAB-B90D-F16896406E82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0360-4095-4158-A0F3-AC7CDD1D4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AFD4-9CEB-4EF8-B02D-B148C4714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8D35-8A77-44B1-B456-CECA4A1C3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458-62FF-4C6C-839E-C3858C56C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1F12-429C-46A8-84FE-028BD5963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3DD5-D881-4D92-8E4B-4673A72DD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FA94-807A-4B68-AF71-53F8672B4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5B9A-4B47-4AC7-A68E-8C89A947D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1C603-C085-4D8A-ADFD-802B51292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136B-D7BD-4D8A-AE95-83EF984BE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E3CA-FE0E-42C4-9209-16FA9E7B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4108" name="Group 15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4109" name="Group 21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4315530-E67A-408D-AECE-2FFCABC85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EXPERIMENTAL STUDY DESIGNS 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xfrm>
            <a:off x="500063" y="4143375"/>
            <a:ext cx="8286750" cy="2357438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Erastus K. </a:t>
            </a:r>
            <a:r>
              <a:rPr lang="en-GB" dirty="0" err="1" smtClean="0"/>
              <a:t>Njeru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2000" dirty="0" smtClean="0"/>
              <a:t>School of Public Health &amp;</a:t>
            </a:r>
          </a:p>
          <a:p>
            <a:pPr eaLnBrk="1" hangingPunct="1"/>
            <a:r>
              <a:rPr lang="en-GB" sz="2000" dirty="0" smtClean="0"/>
              <a:t>Clinical Epidemiology Unit</a:t>
            </a:r>
          </a:p>
          <a:p>
            <a:pPr eaLnBrk="1" hangingPunct="1"/>
            <a:r>
              <a:rPr lang="en-GB" sz="2000" dirty="0" smtClean="0"/>
              <a:t>University of Nairobi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characteristics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34938" y="2116138"/>
            <a:ext cx="8896350" cy="4384696"/>
          </a:xfrm>
        </p:spPr>
        <p:txBody>
          <a:bodyPr/>
          <a:lstStyle/>
          <a:p>
            <a:pPr marL="609600" indent="-609600">
              <a:buFont typeface="+mj-lt"/>
              <a:buAutoNum type="arabicPeriod"/>
            </a:pPr>
            <a:r>
              <a:rPr lang="en-US" b="1" dirty="0" smtClean="0"/>
              <a:t>Randomization:</a:t>
            </a:r>
          </a:p>
          <a:p>
            <a:pPr marL="1009650" lvl="1" indent="-609600"/>
            <a:r>
              <a:rPr lang="en-US" dirty="0" smtClean="0"/>
              <a:t>eliminates the effect of confounding variables through the equal distribution of confounders (both known and unknown) in the experimental and  control groups.</a:t>
            </a:r>
          </a:p>
          <a:p>
            <a:pPr marL="609600" indent="-609600">
              <a:buFont typeface="+mj-lt"/>
              <a:buAutoNum type="arabicPeriod"/>
            </a:pPr>
            <a:r>
              <a:rPr lang="en-US" b="1" dirty="0" smtClean="0"/>
              <a:t>Control group(s):</a:t>
            </a:r>
          </a:p>
          <a:p>
            <a:pPr marL="1009650" lvl="1" indent="-609600"/>
            <a:r>
              <a:rPr lang="en-US" dirty="0" smtClean="0"/>
              <a:t>Greater confidence that outcomes / outcome levels observed in experimental group are due to factor manipulated.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28596" y="1571612"/>
            <a:ext cx="8215370" cy="4527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514350" lvl="1" indent="-514350">
              <a:buFont typeface="Wingdings" pitchFamily="2" charset="2"/>
              <a:buAutoNum type="arabicPeriod" startAt="3"/>
            </a:pPr>
            <a:r>
              <a:rPr lang="en-GB" sz="2800" b="1" dirty="0" smtClean="0">
                <a:latin typeface="+mj-lt"/>
              </a:rPr>
              <a:t>Masking </a:t>
            </a:r>
            <a:r>
              <a:rPr lang="en-GB" sz="2800" dirty="0" smtClean="0">
                <a:latin typeface="+mj-lt"/>
              </a:rPr>
              <a:t>(Blinding used previously, not sensitive to visually impaired) - Reduces bias</a:t>
            </a: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en-CA" sz="2800" b="1" dirty="0" smtClean="0">
                <a:latin typeface="+mj-lt"/>
                <a:cs typeface="Times New Roman" pitchFamily="18" charset="0"/>
              </a:rPr>
              <a:t>Single Blind</a:t>
            </a:r>
            <a:r>
              <a:rPr lang="en-CA" sz="2800" dirty="0" smtClean="0">
                <a:latin typeface="+mj-lt"/>
              </a:rPr>
              <a:t> - </a:t>
            </a:r>
            <a:r>
              <a:rPr lang="en-CA" sz="2800" dirty="0" smtClean="0">
                <a:latin typeface="+mj-lt"/>
                <a:cs typeface="Times New Roman" pitchFamily="18" charset="0"/>
              </a:rPr>
              <a:t>Only the investigator is aware of which intervention each subject is receiving</a:t>
            </a:r>
            <a:r>
              <a:rPr lang="fr-CA" sz="2800" dirty="0" smtClean="0">
                <a:latin typeface="+mj-lt"/>
                <a:cs typeface="Times New Roman" pitchFamily="18" charset="0"/>
              </a:rPr>
              <a:t>.</a:t>
            </a:r>
            <a:r>
              <a:rPr lang="en-CA" sz="2800" dirty="0" smtClean="0">
                <a:latin typeface="+mj-lt"/>
              </a:rPr>
              <a:t> </a:t>
            </a:r>
            <a:endParaRPr lang="fr-CA" sz="2800" dirty="0" smtClean="0">
              <a:latin typeface="+mj-lt"/>
            </a:endParaRP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CA" sz="2800" b="1" dirty="0" smtClean="0">
                <a:latin typeface="+mj-lt"/>
                <a:cs typeface="Times New Roman" pitchFamily="18" charset="0"/>
              </a:rPr>
              <a:t>Double Blind -</a:t>
            </a:r>
            <a:r>
              <a:rPr lang="en-CA" sz="2800" dirty="0" smtClean="0">
                <a:latin typeface="+mj-lt"/>
              </a:rPr>
              <a:t> </a:t>
            </a:r>
            <a:r>
              <a:rPr lang="fr-CA" sz="2800" dirty="0" smtClean="0">
                <a:latin typeface="+mj-lt"/>
                <a:cs typeface="Times New Roman" pitchFamily="18" charset="0"/>
              </a:rPr>
              <a:t>N</a:t>
            </a:r>
            <a:r>
              <a:rPr lang="en-CA" sz="2800" dirty="0" smtClean="0">
                <a:latin typeface="+mj-lt"/>
                <a:cs typeface="Times New Roman" pitchFamily="18" charset="0"/>
              </a:rPr>
              <a:t>either the subjects nor the investigators responsible for following the subjects know the identity of the intervention assignment.</a:t>
            </a:r>
            <a:endParaRPr lang="fr-CA" sz="2800" dirty="0" smtClean="0">
              <a:latin typeface="+mj-lt"/>
              <a:cs typeface="Times New Roman" pitchFamily="18" charset="0"/>
            </a:endParaRP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CA" sz="2800" b="1" dirty="0" smtClean="0">
                <a:latin typeface="+mj-lt"/>
                <a:cs typeface="Times New Roman" pitchFamily="18" charset="0"/>
              </a:rPr>
              <a:t>Triple-Blind</a:t>
            </a:r>
            <a:r>
              <a:rPr lang="en-CA" sz="2800" dirty="0" smtClean="0">
                <a:latin typeface="+mj-lt"/>
                <a:cs typeface="Times New Roman" pitchFamily="18" charset="0"/>
              </a:rPr>
              <a:t> - </a:t>
            </a:r>
            <a:r>
              <a:rPr lang="fr-CA" sz="2800" dirty="0" smtClean="0">
                <a:latin typeface="+mj-lt"/>
                <a:cs typeface="Times New Roman" pitchFamily="18" charset="0"/>
              </a:rPr>
              <a:t>A</a:t>
            </a:r>
            <a:r>
              <a:rPr lang="en-CA" sz="2800" dirty="0" smtClean="0">
                <a:latin typeface="+mj-lt"/>
                <a:cs typeface="Times New Roman" pitchFamily="18" charset="0"/>
              </a:rPr>
              <a:t>n extension of the double-blind design; the committee monitoring response variables is not told the identity of the groups. </a:t>
            </a:r>
            <a:endParaRPr lang="en-CA" sz="2800" dirty="0">
              <a:latin typeface="+mj-lt"/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8885237" cy="754050"/>
          </a:xfrm>
        </p:spPr>
        <p:txBody>
          <a:bodyPr lIns="90488" tIns="44450" rIns="90488" bIns="44450"/>
          <a:lstStyle/>
          <a:p>
            <a:pPr eaLnBrk="1" hangingPunct="1"/>
            <a:r>
              <a:rPr lang="en-US" b="1" dirty="0" smtClean="0"/>
              <a:t>Important characteristics</a:t>
            </a:r>
            <a:endParaRPr lang="en-GB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DF7E1-A61B-4A0D-8126-B199D3F29C2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ou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4676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685800"/>
          </a:xfrm>
        </p:spPr>
        <p:txBody>
          <a:bodyPr/>
          <a:lstStyle/>
          <a:p>
            <a:r>
              <a:rPr lang="en-US" sz="3600" b="1" smtClean="0"/>
              <a:t>The Double Blind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65B9A-4B47-4AC7-A68E-8C89A947D4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Randomized Controlled Trial </a:t>
            </a:r>
            <a:r>
              <a:rPr lang="en-US" dirty="0" smtClean="0"/>
              <a:t>– Study with</a:t>
            </a:r>
            <a:r>
              <a:rPr lang="en-CA" dirty="0" smtClean="0"/>
              <a:t> intervention and a control groups; the assignment of the subject to a group is determined by </a:t>
            </a:r>
            <a:r>
              <a:rPr lang="en-CA" b="1" dirty="0" smtClean="0"/>
              <a:t>formal procedure of randomization</a:t>
            </a:r>
          </a:p>
          <a:p>
            <a:r>
              <a:rPr lang="en-CA" b="1" dirty="0" smtClean="0"/>
              <a:t>Crossover Design - </a:t>
            </a:r>
            <a:r>
              <a:rPr lang="en-CA" dirty="0" smtClean="0">
                <a:latin typeface="+mj-lt"/>
                <a:cs typeface="Times New Roman" pitchFamily="18" charset="0"/>
              </a:rPr>
              <a:t>Special case of a RCT; allows each subject to serve as his/her own control the order in which the intervention and the control treatments are given is randomized</a:t>
            </a:r>
            <a:endParaRPr lang="en-CA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+mj-lt"/>
                <a:cs typeface="Times New Roman" pitchFamily="18" charset="0"/>
              </a:rPr>
              <a:t>Withdrawal studies - subjects on a particular treatment are taken off or have the dosage reduced</a:t>
            </a:r>
          </a:p>
          <a:p>
            <a:endParaRPr lang="en-CA" dirty="0" smtClean="0">
              <a:latin typeface="+mj-lt"/>
            </a:endParaRPr>
          </a:p>
          <a:p>
            <a:r>
              <a:rPr lang="en-CA" dirty="0" smtClean="0">
                <a:latin typeface="+mj-lt"/>
                <a:cs typeface="Times New Roman" pitchFamily="18" charset="0"/>
              </a:rPr>
              <a:t>Factorial design - evaluates two interventions compared to control in a single experiment.</a:t>
            </a:r>
            <a:r>
              <a:rPr lang="en-CA" dirty="0" smtClean="0">
                <a:latin typeface="+mj-lt"/>
              </a:rPr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Equivalency studies / trials with positive control - objective is to test whether a new intervention is as good as an established one</a:t>
            </a:r>
          </a:p>
          <a:p>
            <a:endParaRPr lang="en-CA" dirty="0" smtClean="0">
              <a:latin typeface="+mj-lt"/>
            </a:endParaRPr>
          </a:p>
          <a:p>
            <a:r>
              <a:rPr lang="en-CA" dirty="0" smtClean="0">
                <a:latin typeface="+mj-lt"/>
              </a:rPr>
              <a:t>Group allocation/ Cluster randomization design - group of individuals, a clinic, or a community is randomized to a particular intervention or control.</a:t>
            </a:r>
          </a:p>
          <a:p>
            <a:endParaRPr lang="en-CA" dirty="0" smtClean="0">
              <a:solidFill>
                <a:schemeClr val="bg1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71604" y="2928934"/>
            <a:ext cx="5486400" cy="941385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100" y="5786454"/>
            <a:ext cx="7143800" cy="633430"/>
          </a:xfrm>
        </p:spPr>
        <p:txBody>
          <a:bodyPr/>
          <a:lstStyle/>
          <a:p>
            <a:r>
              <a:rPr lang="en-US" sz="2800" dirty="0" smtClean="0"/>
              <a:t>BE CAUTIOUS ABOUT YOUR SETTING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BE3CA-FE0E-42C4-9209-16FA9E7B84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4" descr="C:\WINDOWS\TEMP\lwf0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57232"/>
            <a:ext cx="85344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By the end of the session, participants will be able to: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Define</a:t>
            </a:r>
            <a:r>
              <a:rPr lang="en-US" dirty="0" smtClean="0"/>
              <a:t> experimental studies</a:t>
            </a:r>
          </a:p>
          <a:p>
            <a:r>
              <a:rPr lang="en-US" b="1" u="sng" dirty="0" smtClean="0"/>
              <a:t>State</a:t>
            </a:r>
            <a:r>
              <a:rPr lang="en-US" dirty="0" smtClean="0"/>
              <a:t> conditions for use of experimental studies</a:t>
            </a:r>
          </a:p>
          <a:p>
            <a:r>
              <a:rPr lang="en-US" b="1" u="sng" dirty="0" smtClean="0"/>
              <a:t>State </a:t>
            </a:r>
            <a:r>
              <a:rPr lang="en-US" dirty="0" smtClean="0"/>
              <a:t>the characteristics, indications, strengths, and limitations of experimental studies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B7A7E-884A-4B8C-B057-39E6DF26746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in the research priorities and conducting health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8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714356"/>
            <a:ext cx="8534400" cy="5786478"/>
            <a:chOff x="0" y="0"/>
            <a:chExt cx="6341364" cy="8257032"/>
          </a:xfrm>
        </p:grpSpPr>
        <p:sp>
          <p:nvSpPr>
            <p:cNvPr id="5" name="Rectangle 4"/>
            <p:cNvSpPr/>
            <p:nvPr/>
          </p:nvSpPr>
          <p:spPr>
            <a:xfrm>
              <a:off x="1987296" y="5193792"/>
              <a:ext cx="1562100" cy="352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Work plan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344" y="5181600"/>
              <a:ext cx="15621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Who will do what, and when?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44" y="6022848"/>
              <a:ext cx="1685925" cy="828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the project be administered? How will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utilisation of results be ensured?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0624" y="7278624"/>
              <a:ext cx="2047875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Briefing sessions and lobbying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216" y="7242048"/>
              <a:ext cx="156210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Proposal summary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8432" y="5961888"/>
              <a:ext cx="2076450" cy="1076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administration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monitoring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identification of potential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36064" y="6047232"/>
              <a:ext cx="1704975" cy="64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Plan for project administration and utilisation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of results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9664" y="5132832"/>
              <a:ext cx="2171700" cy="619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Material support and equipment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Money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112" y="7266432"/>
              <a:ext cx="15621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we present our proposal to relevant authorities, community and the funding agencies?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1280" y="553516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657856" y="669340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0" y="0"/>
              <a:ext cx="6320028" cy="5190744"/>
              <a:chOff x="0" y="0"/>
              <a:chExt cx="6320028" cy="51907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43840"/>
                <a:ext cx="15621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is the problem and why should it be studied?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89760" y="2353056"/>
                <a:ext cx="1562100" cy="6381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Formulation of research objectives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98976" y="1365504"/>
                <a:ext cx="215265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and other available information studied?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72128" y="2353056"/>
                <a:ext cx="22479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General and specific Objectives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hypotheses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98976" y="0"/>
                <a:ext cx="1933575" cy="118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Problem identification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prioritizing problems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Analysis justification </a:t>
                </a:r>
                <a:r>
                  <a:rPr lang="en-US" sz="1100">
                    <a:effectLst/>
                    <a:ea typeface="Calibri"/>
                    <a:cs typeface="Times New Roman"/>
                  </a:rPr>
                  <a:t>studied?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5344" y="3304032"/>
                <a:ext cx="1562100" cy="1352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additional data do we need to meet our research objectives? How are we going to collect this information?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475232"/>
                <a:ext cx="1647825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information is available?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344" y="2304288"/>
                <a:ext cx="1562100" cy="77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Why do we want to carry out the research? What do we hope to achieve? 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65376" y="1389888"/>
                <a:ext cx="1562100" cy="6381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review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65376" y="219456"/>
                <a:ext cx="1562100" cy="6381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Selection, analysis and statement of the research </a:t>
                </a:r>
                <a:r>
                  <a:rPr lang="en-US" sz="1100" dirty="0" err="1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problemstudied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9760" y="3352800"/>
                <a:ext cx="1562100" cy="381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Research methodology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157472" y="3206496"/>
                <a:ext cx="2124075" cy="1724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variables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FF0000"/>
                    </a:solidFill>
                    <a:effectLst/>
                    <a:ea typeface="Calibri"/>
                    <a:cs typeface="Times New Roman"/>
                  </a:rPr>
                  <a:t>types of study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data collection techniques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sampling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collection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processing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and analysis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ethical considerations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pre-test or pilot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645664" y="877824"/>
                <a:ext cx="0" cy="504825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621280" y="1999488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621280" y="2999232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596896" y="3742944"/>
                <a:ext cx="19050" cy="144780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41"/>
              <p:cNvGrpSpPr/>
              <p:nvPr/>
            </p:nvGrpSpPr>
            <p:grpSpPr>
              <a:xfrm>
                <a:off x="3425952" y="243840"/>
                <a:ext cx="571500" cy="542925"/>
                <a:chOff x="0" y="0"/>
                <a:chExt cx="571500" cy="54292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42"/>
              <p:cNvGrpSpPr/>
              <p:nvPr/>
            </p:nvGrpSpPr>
            <p:grpSpPr>
              <a:xfrm>
                <a:off x="3401568" y="1389888"/>
                <a:ext cx="571500" cy="542925"/>
                <a:chOff x="0" y="0"/>
                <a:chExt cx="571500" cy="54292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3"/>
              <p:cNvGrpSpPr/>
              <p:nvPr/>
            </p:nvGrpSpPr>
            <p:grpSpPr>
              <a:xfrm>
                <a:off x="3462528" y="2401824"/>
                <a:ext cx="571500" cy="542925"/>
                <a:chOff x="0" y="0"/>
                <a:chExt cx="571500" cy="54292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4"/>
              <p:cNvGrpSpPr/>
              <p:nvPr/>
            </p:nvGrpSpPr>
            <p:grpSpPr>
              <a:xfrm>
                <a:off x="3462528" y="3304032"/>
                <a:ext cx="714364" cy="1514475"/>
                <a:chOff x="0" y="0"/>
                <a:chExt cx="590550" cy="151447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" y="0"/>
                  <a:ext cx="19050" cy="15144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6"/>
            <p:cNvGrpSpPr/>
            <p:nvPr/>
          </p:nvGrpSpPr>
          <p:grpSpPr>
            <a:xfrm>
              <a:off x="3730752" y="6096000"/>
              <a:ext cx="571500" cy="725805"/>
              <a:chOff x="0" y="0"/>
              <a:chExt cx="571500" cy="542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17"/>
            <p:cNvGrpSpPr/>
            <p:nvPr/>
          </p:nvGrpSpPr>
          <p:grpSpPr>
            <a:xfrm>
              <a:off x="3608832" y="5096256"/>
              <a:ext cx="571500" cy="542925"/>
              <a:chOff x="0" y="0"/>
              <a:chExt cx="571500" cy="54292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8"/>
            <p:cNvGrpSpPr/>
            <p:nvPr/>
          </p:nvGrpSpPr>
          <p:grpSpPr>
            <a:xfrm>
              <a:off x="3681984" y="7193280"/>
              <a:ext cx="571500" cy="542925"/>
              <a:chOff x="0" y="0"/>
              <a:chExt cx="571500" cy="54292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1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Quantitative Research Designs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4938" y="1785938"/>
            <a:ext cx="8896350" cy="4429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Broadly:</a:t>
            </a:r>
          </a:p>
          <a:p>
            <a:pPr lvl="1" eaLnBrk="1" hangingPunct="1"/>
            <a:r>
              <a:rPr lang="en-GB" dirty="0" smtClean="0"/>
              <a:t>Observational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dirty="0" smtClean="0"/>
              <a:t>	Researcher does not manipulate study factor (no intervention) – </a:t>
            </a:r>
            <a:r>
              <a:rPr lang="en-GB" i="1" dirty="0" smtClean="0"/>
              <a:t>observes!</a:t>
            </a:r>
            <a:endParaRPr lang="en-GB" dirty="0" smtClean="0"/>
          </a:p>
          <a:p>
            <a:pPr lvl="1" eaLnBrk="1" hangingPunct="1">
              <a:buFont typeface="Wingdings" pitchFamily="2" charset="2"/>
              <a:buNone/>
            </a:pPr>
            <a:endParaRPr lang="en-GB" sz="2000" dirty="0" smtClean="0"/>
          </a:p>
          <a:p>
            <a:pPr lvl="1" eaLnBrk="1" hangingPunct="1"/>
            <a:r>
              <a:rPr lang="en-GB" dirty="0" smtClean="0">
                <a:solidFill>
                  <a:schemeClr val="accent2"/>
                </a:solidFill>
              </a:rPr>
              <a:t>Experimental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chemeClr val="accent2"/>
                </a:solidFill>
              </a:rPr>
              <a:t>	Study factor (intervention) is manipulated</a:t>
            </a:r>
          </a:p>
          <a:p>
            <a:pPr lvl="2" eaLnBrk="1" hangingPunct="1"/>
            <a:r>
              <a:rPr lang="en-GB" dirty="0" smtClean="0">
                <a:solidFill>
                  <a:schemeClr val="accent2"/>
                </a:solidFill>
              </a:rPr>
              <a:t>True Experiment (Researcher allocates subjects to groups)</a:t>
            </a:r>
          </a:p>
          <a:p>
            <a:pPr lvl="2" eaLnBrk="1" hangingPunct="1"/>
            <a:r>
              <a:rPr lang="en-GB" dirty="0" smtClean="0"/>
              <a:t>Quasi-experiment (subjects not allocated by researcher)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A4956-5ECB-4DEF-AE46-3612B5B9FBB1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61950"/>
            <a:ext cx="7391400" cy="1143000"/>
          </a:xfrm>
        </p:spPr>
        <p:txBody>
          <a:bodyPr/>
          <a:lstStyle/>
          <a:p>
            <a:pPr algn="ctr"/>
            <a:r>
              <a:rPr lang="fr-CA" sz="4000"/>
              <a:t>Experimental study</a:t>
            </a:r>
            <a:endParaRPr lang="fr-FR" sz="400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4838700"/>
          </a:xfrm>
        </p:spPr>
        <p:txBody>
          <a:bodyPr/>
          <a:lstStyle/>
          <a:p>
            <a:r>
              <a:rPr lang="en-CA" sz="4000" b="0" dirty="0">
                <a:solidFill>
                  <a:srgbClr val="FFFF00"/>
                </a:solidFill>
              </a:rPr>
              <a:t>Definition:</a:t>
            </a:r>
            <a:endParaRPr lang="fr-CA" sz="4000" b="0" dirty="0">
              <a:solidFill>
                <a:srgbClr val="FFFF00"/>
              </a:solidFill>
            </a:endParaRPr>
          </a:p>
          <a:p>
            <a:r>
              <a:rPr lang="en-CA" sz="3600" b="0" dirty="0"/>
              <a:t>Prospective study comparing the effect and value of intervention technique(s) against a control in human </a:t>
            </a:r>
            <a:r>
              <a:rPr lang="en-CA" sz="3600" b="0" dirty="0" smtClean="0"/>
              <a:t>subjects</a:t>
            </a:r>
          </a:p>
          <a:p>
            <a:endParaRPr lang="en-CA" sz="3600" dirty="0" smtClean="0"/>
          </a:p>
          <a:p>
            <a:pPr marL="609600" indent="-609600"/>
            <a:r>
              <a:rPr lang="en-US" sz="3600" dirty="0" smtClean="0"/>
              <a:t>Also known as Interventions or Trials</a:t>
            </a:r>
          </a:p>
          <a:p>
            <a:pPr marL="1009650" lvl="1" indent="-609600"/>
            <a:r>
              <a:rPr lang="en-US" dirty="0" smtClean="0"/>
              <a:t>Clinical</a:t>
            </a:r>
          </a:p>
          <a:p>
            <a:pPr marL="1009650" lvl="1" indent="-609600"/>
            <a:r>
              <a:rPr lang="en-US" dirty="0" smtClean="0"/>
              <a:t>Field</a:t>
            </a:r>
            <a:endParaRPr lang="en-CA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STUDIES</a:t>
            </a:r>
            <a:endParaRPr lang="en-US" b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85926"/>
            <a:ext cx="8682068" cy="4857784"/>
          </a:xfrm>
        </p:spPr>
        <p:txBody>
          <a:bodyPr/>
          <a:lstStyle/>
          <a:p>
            <a:pPr marL="609600" indent="-609600"/>
            <a:r>
              <a:rPr lang="en-US" sz="3600" dirty="0" smtClean="0"/>
              <a:t>Two main categories of intervention studies:</a:t>
            </a:r>
          </a:p>
          <a:p>
            <a:pPr marL="1371600" lvl="2" indent="-457200">
              <a:buFontTx/>
              <a:buAutoNum type="arabicPeriod"/>
            </a:pPr>
            <a:r>
              <a:rPr lang="en-US" sz="3600" dirty="0" smtClean="0"/>
              <a:t>Experimental (true)</a:t>
            </a:r>
          </a:p>
          <a:p>
            <a:pPr marL="1371600" lvl="2" indent="-457200">
              <a:buFontTx/>
              <a:buAutoNum type="arabicPeriod"/>
            </a:pPr>
            <a:r>
              <a:rPr lang="en-US" sz="3600" dirty="0" smtClean="0"/>
              <a:t>Quasi-experimental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571500"/>
            <a:ext cx="8885237" cy="11557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EXPERIMENTAL STUDIES</a:t>
            </a:r>
            <a:br>
              <a:rPr lang="en-US" smtClean="0"/>
            </a:b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Subjects randomly assigned to ‘intervention’ or ‘non-intervention’ groups by researcher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Non-intervention should include ‘standard’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Gold standard (most reliable) for proof of  causality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6F79C-BB6E-4AB9-975D-23593B56067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1C603-C085-4D8A-ADFD-802B512925D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764386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651</Words>
  <Application>Microsoft Office PowerPoint</Application>
  <PresentationFormat>On-screen Show (4:3)</PresentationFormat>
  <Paragraphs>124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Mountain</vt:lpstr>
      <vt:lpstr>EXPERIMENTAL STUDY DESIGNS </vt:lpstr>
      <vt:lpstr>Learning Objectives</vt:lpstr>
      <vt:lpstr>Progress in the research priorities and conducting health research </vt:lpstr>
      <vt:lpstr>Slide 4</vt:lpstr>
      <vt:lpstr>Quantitative Research Designs </vt:lpstr>
      <vt:lpstr>Experimental study</vt:lpstr>
      <vt:lpstr>EXPERIMENTAL STUDIES</vt:lpstr>
      <vt:lpstr> EXPERIMENTAL STUDIES </vt:lpstr>
      <vt:lpstr>Slide 9</vt:lpstr>
      <vt:lpstr>Important characteristics</vt:lpstr>
      <vt:lpstr>Important characteristics</vt:lpstr>
      <vt:lpstr>The Double Blind Method</vt:lpstr>
      <vt:lpstr>DESIGN STRATEGIES</vt:lpstr>
      <vt:lpstr>DESIGN STRATEGIES</vt:lpstr>
      <vt:lpstr>DESIGN STRATEGIES</vt:lpstr>
      <vt:lpstr>Slide 16</vt:lpstr>
    </vt:vector>
  </TitlesOfParts>
  <Company>INCLEN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</dc:title>
  <dc:creator>Compaq</dc:creator>
  <cp:lastModifiedBy>user</cp:lastModifiedBy>
  <cp:revision>89</cp:revision>
  <cp:lastPrinted>1601-01-01T00:00:00Z</cp:lastPrinted>
  <dcterms:created xsi:type="dcterms:W3CDTF">2001-10-22T06:48:05Z</dcterms:created>
  <dcterms:modified xsi:type="dcterms:W3CDTF">2012-11-22T09:03:45Z</dcterms:modified>
</cp:coreProperties>
</file>