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0"/>
  </p:notesMasterIdLst>
  <p:sldIdLst>
    <p:sldId id="256" r:id="rId2"/>
    <p:sldId id="258" r:id="rId3"/>
    <p:sldId id="313" r:id="rId4"/>
    <p:sldId id="314" r:id="rId5"/>
    <p:sldId id="316" r:id="rId6"/>
    <p:sldId id="317" r:id="rId7"/>
    <p:sldId id="318" r:id="rId8"/>
    <p:sldId id="320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4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2C97F75-341C-4EE9-9097-20EB5EDFA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223F8A-55A6-4CB1-9B31-154805CEC673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E51A67-92F5-4E68-847E-9506142AD1ED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C7BD18-E1CC-420B-8D39-CB58AE6D0FB0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DED488-1872-41CA-BA31-62438265F55F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1B2688-5834-40FE-91DA-777C0F3879A1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097FCE-1F85-4C32-A122-1B013A1B8F4D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18B0BA-7730-4CD4-8C94-6628E2CFDA0F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EC8F34-384D-4028-842B-B56691D898D3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DDCBBD-3595-45B7-A5BB-6EE991FBC379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3DD2B-2371-43EB-ACF5-70761CDA34DD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F8EF40-B308-44C0-889B-E4468AA9CC11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617C06-94E6-4EA6-9E72-C80CEC462190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2A85B3-1B01-4E6F-8899-11B48D280275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22D356-B8FF-4808-8118-22DE81634A39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0832A4-74C2-4B87-9B61-B5D0744EBF23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D7D1B2-58AE-412E-A596-7B3CC5C3198B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BE722D-8533-41A8-A712-27356CB50DAD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716E93-1477-4F5B-8A59-F43F36447E1C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836211-C1A2-4E29-8DE7-A805D3DDC518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0C5B92-F4AB-4F85-9DB3-58314B0F7CE0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331C58-E64A-4DA5-8701-2DD6E7185B48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E05261-6B1D-449E-A258-092E64FC12A2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766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66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1A381-DAAB-4306-966B-FB453029560A}" type="datetime1">
              <a:rPr lang="en-US"/>
              <a:pPr>
                <a:defRPr/>
              </a:pPr>
              <a:t>23-Nov-12</a:t>
            </a:fld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Sampling &amp; Sample size</a:t>
            </a: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72184-EF61-4D0A-858B-685A4999A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Sampling &amp; Sample size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200BC-81BB-474B-B55A-E86732515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7B831-3C28-4F5B-8622-206AF8A457E8}" type="datetime1">
              <a:rPr lang="en-US"/>
              <a:pPr>
                <a:defRPr/>
              </a:pPr>
              <a:t>23-Nov-12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Sampling &amp; Sample size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035E5-F46D-4E08-A8E9-342F15F67C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FC92D-21C6-4B4F-ADC8-8E00D1E723F4}" type="datetime1">
              <a:rPr lang="en-US"/>
              <a:pPr>
                <a:defRPr/>
              </a:pPr>
              <a:t>23-Nov-12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Sampling &amp; Sample size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45D9F-AC12-41E1-B8AC-AB865FB21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CFE56-B7E8-440C-ABDB-DE3D08AD8D28}" type="datetime1">
              <a:rPr lang="en-US"/>
              <a:pPr>
                <a:defRPr/>
              </a:pPr>
              <a:t>23-Nov-12</a:t>
            </a:fld>
            <a:r>
              <a:rPr lang="en-US"/>
              <a:t>7-10 Sept, 2009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Sampling &amp; Sample size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CB446-579E-45BA-ACD2-17698BE8C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EE415-3C23-478A-983D-71AD5A0F6D82}" type="datetime1">
              <a:rPr lang="en-US"/>
              <a:pPr>
                <a:defRPr/>
              </a:pPr>
              <a:t>23-Nov-12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Sampling &amp; Sample size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B2C7A-2A93-457C-9862-F68E040A13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22CDB-975B-4991-A768-1DA6B3044D34}" type="datetime1">
              <a:rPr lang="en-US"/>
              <a:pPr>
                <a:defRPr/>
              </a:pPr>
              <a:t>23-Nov-12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Sampling &amp; Sample size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B5FDC-3C59-425B-B30C-90D607791D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79501-874B-416F-A8F1-29C241F8DF83}" type="datetime1">
              <a:rPr lang="en-US"/>
              <a:pPr>
                <a:defRPr/>
              </a:pPr>
              <a:t>23-Nov-12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Sampling &amp; Sample size</a:t>
            </a: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B3BD6-2C4F-4CCA-8C6D-113DAC2BD6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4277E-AE9C-4DA3-8827-3F9F016FF260}" type="datetime1">
              <a:rPr lang="en-US"/>
              <a:pPr>
                <a:defRPr/>
              </a:pPr>
              <a:t>23-Nov-12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Sampling &amp; Sample size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A5339-A1E3-4CAB-9FE1-F7123FC18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B5347-DEE0-427A-9BF1-52D3102F8527}" type="datetime1">
              <a:rPr lang="en-US"/>
              <a:pPr>
                <a:defRPr/>
              </a:pPr>
              <a:t>23-Nov-12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Sampling &amp; Sample size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8A69C-8D36-4248-A23D-BA19D789DE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21FF0-E8CB-4374-81A1-8F30872A330E}" type="datetime1">
              <a:rPr lang="en-US"/>
              <a:pPr>
                <a:defRPr/>
              </a:pPr>
              <a:t>23-Nov-12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Sampling &amp; Sample size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71C06-1319-4603-A3A7-4671A6673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D5D20-08E4-47F8-9DCE-2602E68DE343}" type="datetime1">
              <a:rPr lang="en-US"/>
              <a:pPr>
                <a:defRPr/>
              </a:pPr>
              <a:t>23-Nov-12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Sampling &amp; Sample size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F7454-5AB2-4C2F-AB52-5C05D6DD1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B32AB-C308-441F-9F35-68E2C0B302C8}" type="datetime1">
              <a:rPr lang="en-US"/>
              <a:pPr>
                <a:defRPr/>
              </a:pPr>
              <a:t>23-Nov-12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GB"/>
              <a:t>Sampling &amp; Sample size</a:t>
            </a: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059AD5AF-BDE7-476F-A71E-E310431415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2663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663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663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717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4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fld id="{C22F91AC-89D2-4FD5-A132-CFA3CB2F52F4}" type="datetime1">
              <a:rPr lang="en-US"/>
              <a:pPr>
                <a:defRPr/>
              </a:pPr>
              <a:t>23-Nov-12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1" r:id="rId12"/>
  </p:sldLayoutIdLst>
  <p:transition spd="slow">
    <p:zoom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6900" dirty="0" smtClean="0"/>
              <a:t>Sample Size Determination </a:t>
            </a:r>
            <a:endParaRPr lang="en-US" sz="69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267200"/>
            <a:ext cx="8077200" cy="2438400"/>
          </a:xfrm>
        </p:spPr>
        <p:txBody>
          <a:bodyPr/>
          <a:lstStyle/>
          <a:p>
            <a:pPr algn="ctr" eaLnBrk="1" hangingPunct="1"/>
            <a:endParaRPr lang="en-US" sz="2000" smtClean="0"/>
          </a:p>
          <a:p>
            <a:pPr algn="ctr" eaLnBrk="1" hangingPunct="1"/>
            <a:r>
              <a:rPr lang="en-US" sz="2000" smtClean="0"/>
              <a:t>ERASTUS K. NJERU</a:t>
            </a:r>
          </a:p>
          <a:p>
            <a:pPr algn="ctr" eaLnBrk="1" hangingPunct="1"/>
            <a:endParaRPr lang="en-US" sz="1200" smtClean="0"/>
          </a:p>
          <a:p>
            <a:pPr algn="ctr" eaLnBrk="1" hangingPunct="1"/>
            <a:r>
              <a:rPr lang="en-US" sz="2000" smtClean="0"/>
              <a:t>Director, UoN Clinical Epidemiology Unit, School of Medicine</a:t>
            </a:r>
          </a:p>
          <a:p>
            <a:pPr algn="ctr" eaLnBrk="1" hangingPunct="1"/>
            <a:r>
              <a:rPr lang="en-US" sz="2000" smtClean="0"/>
              <a:t>&amp; Lecturer, Epidemiology &amp; Biostatistics Unit, School of Public Health</a:t>
            </a:r>
          </a:p>
          <a:p>
            <a:pPr algn="ctr" eaLnBrk="1" hangingPunct="1"/>
            <a:endParaRPr lang="en-US" sz="2000" smtClean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8229600" cy="1139825"/>
          </a:xfrm>
        </p:spPr>
        <p:txBody>
          <a:bodyPr/>
          <a:lstStyle/>
          <a:p>
            <a:pPr eaLnBrk="1" hangingPunct="1"/>
            <a:r>
              <a:rPr lang="en-US" smtClean="0"/>
              <a:t>Outcome measure (indicator)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Very important to define the </a:t>
            </a:r>
            <a:r>
              <a:rPr lang="en-US" dirty="0" smtClean="0"/>
              <a:t>primary outcome of the study</a:t>
            </a:r>
          </a:p>
          <a:p>
            <a:pPr eaLnBrk="1" hangingPunct="1"/>
            <a:r>
              <a:rPr lang="en-US" dirty="0" smtClean="0"/>
              <a:t>For example</a:t>
            </a:r>
          </a:p>
          <a:p>
            <a:pPr lvl="1" eaLnBrk="1" hangingPunct="1"/>
            <a:r>
              <a:rPr lang="en-US" dirty="0" smtClean="0"/>
              <a:t>Effect size of a HIV intervention program</a:t>
            </a:r>
          </a:p>
          <a:p>
            <a:pPr lvl="1" eaLnBrk="1" hangingPunct="1"/>
            <a:r>
              <a:rPr lang="en-US" dirty="0" smtClean="0"/>
              <a:t>Proportion of OVC who are HIV positive.</a:t>
            </a:r>
          </a:p>
        </p:txBody>
      </p:sp>
      <p:sp>
        <p:nvSpPr>
          <p:cNvPr id="33796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Sampling &amp; Sample size</a:t>
            </a:r>
            <a:endParaRPr lang="en-US" smtClean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Margin of Error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Error </a:t>
            </a:r>
            <a:r>
              <a:rPr lang="en-US" dirty="0" smtClean="0"/>
              <a:t>the researcher is willing to accept (willing to tolerate)</a:t>
            </a:r>
          </a:p>
          <a:p>
            <a:pPr eaLnBrk="1" hangingPunct="1"/>
            <a:r>
              <a:rPr lang="en-US" altLang="ko-KR" dirty="0" smtClean="0">
                <a:ea typeface="굴림" charset="-127"/>
              </a:rPr>
              <a:t>The larger the margin of error, the less faith one has on the reported results being close to the "true" unknown value. </a:t>
            </a:r>
            <a:r>
              <a:rPr lang="en-US" dirty="0" smtClean="0"/>
              <a:t> </a:t>
            </a:r>
            <a:endParaRPr lang="en-US" altLang="ko-KR" dirty="0" smtClean="0">
              <a:ea typeface="굴림" charset="-127"/>
            </a:endParaRPr>
          </a:p>
          <a:p>
            <a:pPr eaLnBrk="1" hangingPunct="1"/>
            <a:r>
              <a:rPr lang="en-US" altLang="ko-KR" dirty="0" smtClean="0">
                <a:ea typeface="굴림" charset="-127"/>
              </a:rPr>
              <a:t>Lower margin of error requires a larger sample size. 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4820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Sampling &amp; Sample size</a:t>
            </a:r>
            <a:endParaRPr lang="en-US" smtClean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Estimates Requirement</a:t>
            </a:r>
            <a:endParaRPr lang="en-US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Estimates always required in sample size calculations.  Sources include: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Previous study reports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Publications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Routine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Pilot studies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But always note any differences between your population and population used in study</a:t>
            </a:r>
            <a:endParaRPr lang="en-US" dirty="0" smtClean="0"/>
          </a:p>
        </p:txBody>
      </p:sp>
      <p:sp>
        <p:nvSpPr>
          <p:cNvPr id="35844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Sampling &amp; Sample size</a:t>
            </a:r>
            <a:endParaRPr lang="en-US" smtClean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Sample Size Calculation formula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Depends on the </a:t>
            </a:r>
          </a:p>
          <a:p>
            <a:pPr lvl="1" eaLnBrk="1" hangingPunct="1"/>
            <a:r>
              <a:rPr lang="en-US" dirty="0" smtClean="0"/>
              <a:t>type of study</a:t>
            </a:r>
          </a:p>
          <a:p>
            <a:pPr lvl="2" eaLnBrk="1" hangingPunct="1"/>
            <a:r>
              <a:rPr lang="en-US" dirty="0" smtClean="0"/>
              <a:t>Baseline survey</a:t>
            </a:r>
          </a:p>
          <a:p>
            <a:pPr lvl="2" eaLnBrk="1" hangingPunct="1"/>
            <a:r>
              <a:rPr lang="en-US" dirty="0" smtClean="0"/>
              <a:t>Comparison of </a:t>
            </a:r>
            <a:r>
              <a:rPr lang="en-US" dirty="0" smtClean="0"/>
              <a:t>outcomes</a:t>
            </a:r>
          </a:p>
          <a:p>
            <a:pPr lvl="2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Outcome measure</a:t>
            </a:r>
          </a:p>
          <a:p>
            <a:pPr lvl="2" eaLnBrk="1" hangingPunct="1"/>
            <a:r>
              <a:rPr lang="en-US" dirty="0" smtClean="0"/>
              <a:t>Continuous or binary</a:t>
            </a:r>
          </a:p>
        </p:txBody>
      </p:sp>
      <p:sp>
        <p:nvSpPr>
          <p:cNvPr id="36868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Sampling &amp; Sample size</a:t>
            </a:r>
            <a:endParaRPr lang="en-US" smtClean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Requirements for Sample size calculation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pPr eaLnBrk="1" hangingPunct="1"/>
            <a:r>
              <a:rPr lang="en-GB" smtClean="0"/>
              <a:t>Level of Significance (Type 1 error)</a:t>
            </a:r>
          </a:p>
          <a:p>
            <a:pPr eaLnBrk="1" hangingPunct="1"/>
            <a:r>
              <a:rPr lang="en-GB" smtClean="0"/>
              <a:t>Power  (see Type II error)</a:t>
            </a:r>
          </a:p>
          <a:p>
            <a:pPr eaLnBrk="1" hangingPunct="1"/>
            <a:r>
              <a:rPr lang="en-GB" smtClean="0"/>
              <a:t>Estimate (s) of </a:t>
            </a:r>
          </a:p>
          <a:p>
            <a:pPr lvl="1" eaLnBrk="1" hangingPunct="1"/>
            <a:r>
              <a:rPr lang="en-GB" smtClean="0"/>
              <a:t>primary outcome measure</a:t>
            </a:r>
          </a:p>
          <a:p>
            <a:pPr lvl="1" eaLnBrk="1" hangingPunct="1"/>
            <a:r>
              <a:rPr lang="en-GB" smtClean="0"/>
              <a:t>Effect size</a:t>
            </a:r>
          </a:p>
          <a:p>
            <a:pPr lvl="1" eaLnBrk="1" hangingPunct="1"/>
            <a:r>
              <a:rPr lang="en-GB" smtClean="0"/>
              <a:t>Standard deviation when outcome measure is continuous</a:t>
            </a:r>
            <a:endParaRPr lang="en-US" smtClean="0"/>
          </a:p>
          <a:p>
            <a:pPr lvl="1" eaLnBrk="1" hangingPunct="1"/>
            <a:r>
              <a:rPr lang="en-US" smtClean="0"/>
              <a:t>Margin of Error</a:t>
            </a:r>
          </a:p>
        </p:txBody>
      </p:sp>
      <p:sp>
        <p:nvSpPr>
          <p:cNvPr id="37892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Sampling &amp; Sample size</a:t>
            </a:r>
            <a:endParaRPr lang="en-US" smtClean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 Population-Proportion (1)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  <a:p>
            <a:pPr lvl="1" eaLnBrk="1" hangingPunct="1"/>
            <a:r>
              <a:rPr lang="en-US" smtClean="0"/>
              <a:t>Prior to implementing a HIV intervention program on transmission it would be of interest to access the proportion (p) of people with adequate knowledge on HIV prevention.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  <a:p>
            <a:pPr lvl="1" eaLnBrk="1" hangingPunct="1"/>
            <a:endParaRPr lang="en-US" smtClean="0"/>
          </a:p>
        </p:txBody>
      </p:sp>
      <p:sp>
        <p:nvSpPr>
          <p:cNvPr id="38916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Sampling &amp; Sample size</a:t>
            </a:r>
            <a:endParaRPr lang="en-US" smtClean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 Population-Proportion (2)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smtClean="0"/>
              <a:t>Calculation requires</a:t>
            </a:r>
          </a:p>
          <a:p>
            <a:pPr lvl="1" eaLnBrk="1" hangingPunct="1"/>
            <a:r>
              <a:rPr lang="en-US" smtClean="0"/>
              <a:t>Estimate of the proportion</a:t>
            </a:r>
          </a:p>
          <a:p>
            <a:pPr lvl="1" eaLnBrk="1" hangingPunct="1"/>
            <a:r>
              <a:rPr lang="en-US" smtClean="0"/>
              <a:t>Level of </a:t>
            </a:r>
            <a:r>
              <a:rPr lang="en-GB" smtClean="0"/>
              <a:t>significance level (Type 1 error)</a:t>
            </a:r>
          </a:p>
          <a:p>
            <a:pPr lvl="1" eaLnBrk="1" hangingPunct="1"/>
            <a:r>
              <a:rPr lang="en-GB" smtClean="0"/>
              <a:t>d=margin of error</a:t>
            </a:r>
            <a:endParaRPr lang="en-US" smtClean="0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9941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Sampling &amp; Sample size</a:t>
            </a:r>
            <a:endParaRPr lang="en-US" smtClean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 Population-Proportion (3)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Formula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Where</a:t>
            </a:r>
          </a:p>
          <a:p>
            <a:pPr eaLnBrk="1" hangingPunct="1"/>
            <a:r>
              <a:rPr lang="en-GB" sz="2800" smtClean="0"/>
              <a:t>n = the required sample size</a:t>
            </a:r>
          </a:p>
          <a:p>
            <a:pPr eaLnBrk="1" hangingPunct="1"/>
            <a:r>
              <a:rPr lang="en-GB" sz="2800" smtClean="0"/>
              <a:t>Z</a:t>
            </a:r>
            <a:r>
              <a:rPr lang="en-GB" sz="2800" baseline="-25000" smtClean="0"/>
              <a:t>1-</a:t>
            </a:r>
            <a:r>
              <a:rPr lang="el-GR" sz="2800" baseline="-25000" smtClean="0">
                <a:cs typeface="Tahoma" pitchFamily="34" charset="0"/>
              </a:rPr>
              <a:t>α</a:t>
            </a:r>
            <a:r>
              <a:rPr lang="en-GB" sz="2800" smtClean="0"/>
              <a:t>= critical value associated with significance level</a:t>
            </a:r>
          </a:p>
          <a:p>
            <a:pPr eaLnBrk="1" hangingPunct="1"/>
            <a:r>
              <a:rPr lang="en-GB" sz="2800" smtClean="0"/>
              <a:t>p = estimate of the proportion </a:t>
            </a:r>
          </a:p>
          <a:p>
            <a:pPr eaLnBrk="1" hangingPunct="1"/>
            <a:r>
              <a:rPr lang="en-GB" sz="2800" smtClean="0"/>
              <a:t>d=margin of error</a:t>
            </a:r>
            <a:endParaRPr lang="en-US" sz="2800" smtClean="0"/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781050" y="2195513"/>
          <a:ext cx="4916488" cy="1096962"/>
        </p:xfrm>
        <a:graphic>
          <a:graphicData uri="http://schemas.openxmlformats.org/presentationml/2006/ole">
            <p:oleObj spid="_x0000_s2050" name="Equation" r:id="rId4" imgW="1371600" imgH="457200" progId="Equation.3">
              <p:embed/>
            </p:oleObj>
          </a:graphicData>
        </a:graphic>
      </p:graphicFrame>
      <p:sp>
        <p:nvSpPr>
          <p:cNvPr id="2054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Sampling &amp; Sample size</a:t>
            </a:r>
            <a:endParaRPr lang="en-US" smtClean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 Population-Mean (1)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Example</a:t>
            </a:r>
          </a:p>
          <a:p>
            <a:pPr lvl="1" eaLnBrk="1" hangingPunct="1"/>
            <a:r>
              <a:rPr lang="en-US" smtClean="0"/>
              <a:t>The reading ability of children in a community is to be assessed. This is based on Degree of Reading Power (DRP) score. How many children need to be sampled at 10% level of significance and 20% margin of error if the estimated SD of DRP is given as 7.5.</a:t>
            </a:r>
          </a:p>
        </p:txBody>
      </p:sp>
      <p:sp>
        <p:nvSpPr>
          <p:cNvPr id="40964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Sampling &amp; Sample size</a:t>
            </a:r>
            <a:endParaRPr lang="en-US" smtClean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 Population-Mean (2)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smtClean="0"/>
              <a:t>Calculation requires</a:t>
            </a:r>
          </a:p>
          <a:p>
            <a:pPr lvl="1" eaLnBrk="1" hangingPunct="1"/>
            <a:r>
              <a:rPr lang="en-US" smtClean="0"/>
              <a:t>Estimate of the mean</a:t>
            </a:r>
          </a:p>
          <a:p>
            <a:pPr lvl="1" eaLnBrk="1" hangingPunct="1"/>
            <a:r>
              <a:rPr lang="en-US" smtClean="0"/>
              <a:t>Level of </a:t>
            </a:r>
            <a:r>
              <a:rPr lang="en-GB" smtClean="0"/>
              <a:t>significance level (Type 1 error)</a:t>
            </a:r>
          </a:p>
          <a:p>
            <a:pPr lvl="1" eaLnBrk="1" hangingPunct="1"/>
            <a:r>
              <a:rPr lang="en-GB" smtClean="0"/>
              <a:t>d=margin of error</a:t>
            </a:r>
            <a:endParaRPr lang="en-US" smtClean="0"/>
          </a:p>
          <a:p>
            <a:pPr lvl="1" eaLnBrk="1" hangingPunct="1"/>
            <a:r>
              <a:rPr lang="en-GB" smtClean="0"/>
              <a:t>SD= the standard deviation of the continuous measure</a:t>
            </a:r>
            <a:endParaRPr lang="en-US" smtClean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1989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Sampling &amp; Sample size</a:t>
            </a:r>
            <a:endParaRPr lang="en-US" smtClean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Learning Objectives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 smtClean="0"/>
              <a:t>At the end of this session, participants will be able to:</a:t>
            </a:r>
          </a:p>
          <a:p>
            <a:pPr lvl="1" eaLnBrk="1" hangingPunct="1">
              <a:buNone/>
            </a:pPr>
            <a:endParaRPr lang="en-US" dirty="0" smtClean="0"/>
          </a:p>
          <a:p>
            <a:pPr lvl="1" eaLnBrk="1" hangingPunct="1"/>
            <a:r>
              <a:rPr lang="en-US" dirty="0" smtClean="0"/>
              <a:t>Describe </a:t>
            </a:r>
            <a:r>
              <a:rPr lang="en-US" dirty="0" smtClean="0"/>
              <a:t>the requirements for determining the sample size for a </a:t>
            </a:r>
            <a:r>
              <a:rPr lang="en-US" dirty="0" smtClean="0"/>
              <a:t>study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Calculate sample size in </a:t>
            </a:r>
            <a:r>
              <a:rPr lang="en-US" dirty="0" smtClean="0"/>
              <a:t>some simple </a:t>
            </a:r>
            <a:r>
              <a:rPr lang="en-US" dirty="0" smtClean="0"/>
              <a:t>situations</a:t>
            </a:r>
          </a:p>
        </p:txBody>
      </p:sp>
      <p:sp>
        <p:nvSpPr>
          <p:cNvPr id="11268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Sampling &amp; Sample size</a:t>
            </a:r>
            <a:endParaRPr lang="en-US" smtClean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 Population-Mean (3)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Formula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Where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n = the required sample size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Z</a:t>
            </a:r>
            <a:r>
              <a:rPr lang="en-GB" sz="2800" baseline="-25000" smtClean="0"/>
              <a:t>1-</a:t>
            </a:r>
            <a:r>
              <a:rPr lang="el-GR" sz="2800" baseline="-25000" smtClean="0">
                <a:cs typeface="Tahoma" pitchFamily="34" charset="0"/>
              </a:rPr>
              <a:t>α</a:t>
            </a:r>
            <a:r>
              <a:rPr lang="en-GB" sz="2800" smtClean="0"/>
              <a:t>= critical value associated with significance level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SD= the standard  deviation of the continuous measure 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d=margin of error</a:t>
            </a:r>
            <a:endParaRPr lang="en-US" sz="2800" smtClean="0"/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931988" y="1981200"/>
          <a:ext cx="4097337" cy="1127125"/>
        </p:xfrm>
        <a:graphic>
          <a:graphicData uri="http://schemas.openxmlformats.org/presentationml/2006/ole">
            <p:oleObj spid="_x0000_s3074" name="Equation" r:id="rId4" imgW="1143000" imgH="469800" progId="Equation.3">
              <p:embed/>
            </p:oleObj>
          </a:graphicData>
        </a:graphic>
      </p:graphicFrame>
      <p:sp>
        <p:nvSpPr>
          <p:cNvPr id="3078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Sampling &amp; Sample size</a:t>
            </a:r>
            <a:endParaRPr lang="en-US" smtClean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 Population-Mean (4)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Solution</a:t>
            </a:r>
          </a:p>
          <a:p>
            <a:pPr lvl="1" eaLnBrk="1" hangingPunct="1">
              <a:lnSpc>
                <a:spcPct val="115000"/>
              </a:lnSpc>
            </a:pPr>
            <a:r>
              <a:rPr lang="en-GB" smtClean="0"/>
              <a:t>Z</a:t>
            </a:r>
            <a:r>
              <a:rPr lang="en-GB" baseline="-25000" smtClean="0"/>
              <a:t>1-</a:t>
            </a:r>
            <a:r>
              <a:rPr lang="el-GR" baseline="-25000" smtClean="0">
                <a:cs typeface="Tahoma" pitchFamily="34" charset="0"/>
              </a:rPr>
              <a:t>α</a:t>
            </a:r>
            <a:r>
              <a:rPr lang="en-US" smtClean="0"/>
              <a:t>=1.64,  SD=7.5, d=0.2</a:t>
            </a:r>
          </a:p>
          <a:p>
            <a:pPr lvl="1" eaLnBrk="1" hangingPunct="1">
              <a:lnSpc>
                <a:spcPct val="115000"/>
              </a:lnSpc>
            </a:pPr>
            <a:r>
              <a:rPr lang="en-US" smtClean="0"/>
              <a:t>Solving for n we get 3804</a:t>
            </a:r>
          </a:p>
          <a:p>
            <a:pPr lvl="1" eaLnBrk="1" hangingPunct="1">
              <a:lnSpc>
                <a:spcPct val="115000"/>
              </a:lnSpc>
            </a:pPr>
            <a:r>
              <a:rPr lang="en-US" smtClean="0"/>
              <a:t>A sample of 3804 children in the community will be selected to obtain an estimate of the mean DRP. </a:t>
            </a:r>
          </a:p>
        </p:txBody>
      </p:sp>
      <p:sp>
        <p:nvSpPr>
          <p:cNvPr id="43012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Sampling &amp; Sample size</a:t>
            </a:r>
            <a:endParaRPr lang="en-US" smtClean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Comparing two Proportions (1)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458200" cy="4648200"/>
          </a:xfrm>
        </p:spPr>
        <p:txBody>
          <a:bodyPr/>
          <a:lstStyle/>
          <a:p>
            <a:pPr eaLnBrk="1" hangingPunct="1"/>
            <a:r>
              <a:rPr lang="en-US" smtClean="0"/>
              <a:t>Example.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Suppose impact assessment is to be carried for an intervention program. A baseline survey estimate of the outcome (p</a:t>
            </a:r>
            <a:r>
              <a:rPr lang="en-US" baseline="-25000" smtClean="0"/>
              <a:t>1</a:t>
            </a:r>
            <a:r>
              <a:rPr lang="en-US" smtClean="0"/>
              <a:t>) is provided. An effect size d is anticipated where d=(p</a:t>
            </a:r>
            <a:r>
              <a:rPr lang="en-US" baseline="-25000" smtClean="0"/>
              <a:t>1</a:t>
            </a:r>
            <a:r>
              <a:rPr lang="en-US" smtClean="0"/>
              <a:t>- p</a:t>
            </a:r>
            <a:r>
              <a:rPr lang="en-US" baseline="-25000" smtClean="0"/>
              <a:t>2</a:t>
            </a:r>
            <a:r>
              <a:rPr lang="en-US" smtClean="0"/>
              <a:t>) with  p</a:t>
            </a:r>
            <a:r>
              <a:rPr lang="en-US" baseline="-25000" smtClean="0"/>
              <a:t>2</a:t>
            </a:r>
            <a:r>
              <a:rPr lang="en-US" smtClean="0"/>
              <a:t> as the expected measure of the outcome after the intervention. 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44036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Sampling &amp; Sample size</a:t>
            </a:r>
            <a:endParaRPr lang="en-US" smtClean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Comparing two Proportions (2)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2133600"/>
            <a:ext cx="8839200" cy="39973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Calculation requires</a:t>
            </a:r>
          </a:p>
          <a:p>
            <a:pPr eaLnBrk="1" hangingPunct="1"/>
            <a:r>
              <a:rPr lang="en-US" smtClean="0"/>
              <a:t>Estimate of the two proportions</a:t>
            </a:r>
          </a:p>
          <a:p>
            <a:pPr eaLnBrk="1" hangingPunct="1"/>
            <a:r>
              <a:rPr lang="en-US" smtClean="0"/>
              <a:t>Level of </a:t>
            </a:r>
            <a:r>
              <a:rPr lang="en-GB" smtClean="0"/>
              <a:t>significance level (Type 1 error)</a:t>
            </a:r>
          </a:p>
          <a:p>
            <a:pPr eaLnBrk="1" hangingPunct="1"/>
            <a:r>
              <a:rPr lang="en-GB" smtClean="0"/>
              <a:t>Power of the test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5061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Sampling &amp; Sample size</a:t>
            </a:r>
            <a:endParaRPr lang="en-US" smtClean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eaLnBrk="1" hangingPunct="1"/>
            <a:r>
              <a:rPr lang="en-US" smtClean="0"/>
              <a:t>Comparing two Proportions (3)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219200"/>
            <a:ext cx="8458200" cy="5181600"/>
          </a:xfrm>
        </p:spPr>
        <p:txBody>
          <a:bodyPr/>
          <a:lstStyle/>
          <a:p>
            <a:pPr eaLnBrk="1" hangingPunct="1"/>
            <a:r>
              <a:rPr lang="en-US" smtClean="0"/>
              <a:t>Formula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GB" smtClean="0"/>
              <a:t>where n = the sample size required </a:t>
            </a:r>
          </a:p>
          <a:p>
            <a:pPr eaLnBrk="1" hangingPunct="1"/>
            <a:r>
              <a:rPr lang="en-GB" smtClean="0"/>
              <a:t>p</a:t>
            </a:r>
            <a:r>
              <a:rPr lang="en-GB" baseline="-25000" smtClean="0"/>
              <a:t>1</a:t>
            </a:r>
            <a:r>
              <a:rPr lang="en-GB" smtClean="0"/>
              <a:t> = outcome at  baseline</a:t>
            </a:r>
          </a:p>
          <a:p>
            <a:pPr eaLnBrk="1" hangingPunct="1"/>
            <a:r>
              <a:rPr lang="en-GB" smtClean="0"/>
              <a:t>p</a:t>
            </a:r>
            <a:r>
              <a:rPr lang="en-GB" baseline="-25000" smtClean="0"/>
              <a:t>2</a:t>
            </a:r>
            <a:r>
              <a:rPr lang="en-GB" smtClean="0"/>
              <a:t> = estimated proportion after intervention</a:t>
            </a:r>
          </a:p>
          <a:p>
            <a:pPr eaLnBrk="1" hangingPunct="1"/>
            <a:r>
              <a:rPr lang="en-GB" smtClean="0"/>
              <a:t>Z</a:t>
            </a:r>
            <a:r>
              <a:rPr lang="en-GB" baseline="-25000" smtClean="0"/>
              <a:t>1-</a:t>
            </a:r>
            <a:r>
              <a:rPr lang="el-GR" baseline="-25000" smtClean="0">
                <a:cs typeface="Tahoma" pitchFamily="34" charset="0"/>
              </a:rPr>
              <a:t>α</a:t>
            </a:r>
            <a:r>
              <a:rPr lang="en-GB" smtClean="0"/>
              <a:t>=critical value for level of significance </a:t>
            </a:r>
          </a:p>
          <a:p>
            <a:pPr eaLnBrk="1" hangingPunct="1"/>
            <a:r>
              <a:rPr lang="en-GB" smtClean="0"/>
              <a:t>Z</a:t>
            </a:r>
            <a:r>
              <a:rPr lang="en-GB" baseline="-25000" smtClean="0">
                <a:sym typeface="Symbol" pitchFamily="18" charset="2"/>
              </a:rPr>
              <a:t></a:t>
            </a:r>
            <a:r>
              <a:rPr lang="en-GB" smtClean="0"/>
              <a:t> =critical value for desired power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571625" y="1828800"/>
          <a:ext cx="5707063" cy="1173163"/>
        </p:xfrm>
        <a:graphic>
          <a:graphicData uri="http://schemas.openxmlformats.org/presentationml/2006/ole">
            <p:oleObj spid="_x0000_s4098" name="Equation" r:id="rId4" imgW="2590560" imgH="482400" progId="Equation.3">
              <p:embed/>
            </p:oleObj>
          </a:graphicData>
        </a:graphic>
      </p:graphicFrame>
      <p:sp>
        <p:nvSpPr>
          <p:cNvPr id="4102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Sampling &amp; Sample size</a:t>
            </a:r>
            <a:endParaRPr lang="en-US" smtClean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 pitchFamily="34" charset="0"/>
              </a:rPr>
              <a:t>Comparing two Means (1)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24000"/>
            <a:ext cx="7467600" cy="4724400"/>
          </a:xfrm>
        </p:spPr>
        <p:txBody>
          <a:bodyPr/>
          <a:lstStyle/>
          <a:p>
            <a:pPr eaLnBrk="1" hangingPunct="1"/>
            <a:r>
              <a:rPr lang="en-US" sz="2800" smtClean="0">
                <a:latin typeface="Calibri" pitchFamily="34" charset="0"/>
              </a:rPr>
              <a:t>Example</a:t>
            </a:r>
          </a:p>
          <a:p>
            <a:pPr lvl="1" eaLnBrk="1" hangingPunct="1"/>
            <a:r>
              <a:rPr lang="en-US" smtClean="0">
                <a:latin typeface="Calibri" pitchFamily="34" charset="0"/>
              </a:rPr>
              <a:t>Suppose an intervention is put in place to improve the reading ability of children in a community. How many children need to be studied at 5% level of significance to access the impact of the program with 80% power if an effect size of 40% improvement in DRP is hypothesized?  </a:t>
            </a:r>
          </a:p>
        </p:txBody>
      </p:sp>
      <p:sp>
        <p:nvSpPr>
          <p:cNvPr id="46084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Sampling &amp; Sample size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Comparing two Means (2)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Calculation requires</a:t>
            </a:r>
          </a:p>
          <a:p>
            <a:pPr eaLnBrk="1" hangingPunct="1"/>
            <a:r>
              <a:rPr lang="en-US" smtClean="0"/>
              <a:t>Level of </a:t>
            </a:r>
            <a:r>
              <a:rPr lang="en-GB" smtClean="0"/>
              <a:t>significance level (Type 1 error)</a:t>
            </a:r>
          </a:p>
          <a:p>
            <a:pPr eaLnBrk="1" hangingPunct="1"/>
            <a:r>
              <a:rPr lang="en-GB" smtClean="0"/>
              <a:t>Power of the test</a:t>
            </a:r>
            <a:endParaRPr lang="en-US" smtClean="0"/>
          </a:p>
          <a:p>
            <a:pPr eaLnBrk="1" hangingPunct="1"/>
            <a:r>
              <a:rPr lang="en-GB" smtClean="0"/>
              <a:t>SD = standard deviation of continuous outcome</a:t>
            </a:r>
          </a:p>
          <a:p>
            <a:pPr eaLnBrk="1" hangingPunct="1"/>
            <a:r>
              <a:rPr lang="en-GB" smtClean="0"/>
              <a:t>desired effect size 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7109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Sampling &amp; Sample size</a:t>
            </a:r>
            <a:endParaRPr lang="en-US" smtClean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Comparing two Means (3)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Formula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Where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n = the sample size required 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SD = standard deviation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DIFF = desired effect size 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Z</a:t>
            </a:r>
            <a:r>
              <a:rPr lang="en-GB" sz="2800" baseline="-25000" smtClean="0"/>
              <a:t>1-</a:t>
            </a:r>
            <a:r>
              <a:rPr lang="el-GR" sz="2800" baseline="-25000" smtClean="0">
                <a:cs typeface="Tahoma" pitchFamily="34" charset="0"/>
              </a:rPr>
              <a:t>α</a:t>
            </a:r>
            <a:r>
              <a:rPr lang="en-GB" sz="2800" smtClean="0"/>
              <a:t>=critical value for level of significance 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Z</a:t>
            </a:r>
            <a:r>
              <a:rPr lang="en-GB" sz="2800" baseline="-25000" smtClean="0">
                <a:sym typeface="Symbol" pitchFamily="18" charset="2"/>
              </a:rPr>
              <a:t></a:t>
            </a:r>
            <a:r>
              <a:rPr lang="en-GB" sz="2800" smtClean="0"/>
              <a:t>=critical value for desired power</a:t>
            </a:r>
            <a:endParaRPr lang="en-US" sz="2800" smtClean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133600" y="2057400"/>
          <a:ext cx="3611563" cy="1254125"/>
        </p:xfrm>
        <a:graphic>
          <a:graphicData uri="http://schemas.openxmlformats.org/presentationml/2006/ole">
            <p:oleObj spid="_x0000_s5122" name="Equation" r:id="rId4" imgW="1536480" imgH="469800" progId="Equation.3">
              <p:embed/>
            </p:oleObj>
          </a:graphicData>
        </a:graphic>
      </p:graphicFrame>
      <p:sp>
        <p:nvSpPr>
          <p:cNvPr id="5126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Sampling &amp; Sample size</a:t>
            </a:r>
            <a:endParaRPr lang="en-US" smtClean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 pitchFamily="34" charset="0"/>
              </a:rPr>
              <a:t>Adjustments to sample size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7848600" cy="4876800"/>
          </a:xfrm>
        </p:spPr>
        <p:txBody>
          <a:bodyPr/>
          <a:lstStyle/>
          <a:p>
            <a:pPr eaLnBrk="1" hangingPunct="1"/>
            <a:r>
              <a:rPr lang="en-US" sz="2800" smtClean="0">
                <a:latin typeface="Calibri" pitchFamily="34" charset="0"/>
              </a:rPr>
              <a:t>Important to adjust calculated sample size for possible non-response, deviation from simple random samples</a:t>
            </a:r>
          </a:p>
          <a:p>
            <a:pPr eaLnBrk="1" hangingPunct="1"/>
            <a:r>
              <a:rPr lang="en-US" smtClean="0">
                <a:latin typeface="Calibri" pitchFamily="34" charset="0"/>
              </a:rPr>
              <a:t>If cluster sampling is used</a:t>
            </a:r>
          </a:p>
          <a:p>
            <a:pPr lvl="1" eaLnBrk="1" hangingPunct="1"/>
            <a:r>
              <a:rPr lang="en-US" sz="2400" smtClean="0">
                <a:latin typeface="Calibri" pitchFamily="34" charset="0"/>
              </a:rPr>
              <a:t>Use design effect  - multiply n by factor of 1.5 – 2.0</a:t>
            </a:r>
          </a:p>
          <a:p>
            <a:pPr eaLnBrk="1" hangingPunct="1"/>
            <a:endParaRPr lang="en-US" sz="2800" smtClean="0">
              <a:latin typeface="Calibri" pitchFamily="34" charset="0"/>
            </a:endParaRPr>
          </a:p>
          <a:p>
            <a:pPr eaLnBrk="1" hangingPunct="1"/>
            <a:r>
              <a:rPr lang="en-US" sz="2800" smtClean="0">
                <a:latin typeface="Calibri" pitchFamily="34" charset="0"/>
              </a:rPr>
              <a:t>If n is the calculated sample size and an R% non-response rate is anticipated, then</a:t>
            </a:r>
          </a:p>
          <a:p>
            <a:pPr eaLnBrk="1" hangingPunct="1"/>
            <a:endParaRPr lang="en-US" sz="2800" smtClean="0">
              <a:latin typeface="Calibri" pitchFamily="34" charset="0"/>
            </a:endParaRPr>
          </a:p>
          <a:p>
            <a:pPr eaLnBrk="1" hangingPunct="1"/>
            <a:endParaRPr lang="en-US" sz="2800" smtClean="0">
              <a:latin typeface="Calibri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latin typeface="Calibri" pitchFamily="34" charset="0"/>
              </a:rPr>
              <a:t> 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438400" y="5334000"/>
          <a:ext cx="2438400" cy="914400"/>
        </p:xfrm>
        <a:graphic>
          <a:graphicData uri="http://schemas.openxmlformats.org/presentationml/2006/ole">
            <p:oleObj spid="_x0000_s6146" name="Equation" r:id="rId4" imgW="850680" imgH="419040" progId="Equation.3">
              <p:embed/>
            </p:oleObj>
          </a:graphicData>
        </a:graphic>
      </p:graphicFrame>
      <p:sp>
        <p:nvSpPr>
          <p:cNvPr id="6149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Sampling &amp; Sample size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31838" y="242888"/>
            <a:ext cx="7772400" cy="917575"/>
          </a:xfrm>
        </p:spPr>
        <p:txBody>
          <a:bodyPr/>
          <a:lstStyle/>
          <a:p>
            <a:r>
              <a:rPr lang="en-GB" b="1" dirty="0" smtClean="0"/>
              <a:t>Introduction</a:t>
            </a:r>
            <a:endParaRPr lang="en-GB" b="1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153400" cy="52371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Two types of hypothesis: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 (Null hypothesis) - to be tested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(Alternative hypothesis) - what is true if null hypothesis is not true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The necessity to test compels us to state null hypothesis in particular way – null!</a:t>
            </a:r>
            <a:endParaRPr lang="en-GB" dirty="0"/>
          </a:p>
        </p:txBody>
      </p:sp>
    </p:spTree>
  </p:cSld>
  <p:clrMapOvr>
    <a:masterClrMapping/>
  </p:clrMapOvr>
  <p:transition spd="slow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800100"/>
          </a:xfrm>
        </p:spPr>
        <p:txBody>
          <a:bodyPr/>
          <a:lstStyle/>
          <a:p>
            <a:r>
              <a:rPr lang="en-US" sz="4000" b="1"/>
              <a:t>Types of errors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85850"/>
            <a:ext cx="8186738" cy="54864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When test is carried out two types errors may occur: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				</a:t>
            </a:r>
            <a:r>
              <a:rPr lang="en-US" sz="2800" dirty="0" smtClean="0"/>
              <a:t>                </a:t>
            </a:r>
            <a:r>
              <a:rPr lang="en-US" sz="2800" u="sng" dirty="0"/>
              <a:t>True situation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				</a:t>
            </a:r>
            <a:r>
              <a:rPr lang="en-US" sz="2800" dirty="0" smtClean="0"/>
              <a:t>               </a:t>
            </a:r>
            <a:r>
              <a:rPr lang="en-US" sz="2800" u="sng" dirty="0" smtClean="0"/>
              <a:t> </a:t>
            </a:r>
            <a:r>
              <a:rPr lang="en-US" sz="2800" u="sng" dirty="0"/>
              <a:t>(in population)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				</a:t>
            </a:r>
            <a:r>
              <a:rPr lang="en-US" sz="2800" dirty="0" smtClean="0"/>
              <a:t>                </a:t>
            </a:r>
            <a:r>
              <a:rPr lang="en-US" sz="2800" i="1" dirty="0" smtClean="0"/>
              <a:t>H</a:t>
            </a:r>
            <a:r>
              <a:rPr lang="en-US" sz="2800" i="1" baseline="-25000" dirty="0" smtClean="0"/>
              <a:t>0</a:t>
            </a:r>
            <a:r>
              <a:rPr lang="en-US" sz="2800" i="1" dirty="0" smtClean="0"/>
              <a:t> </a:t>
            </a:r>
            <a:r>
              <a:rPr lang="en-US" sz="2800" i="1" dirty="0"/>
              <a:t>True    H</a:t>
            </a:r>
            <a:r>
              <a:rPr lang="en-US" sz="2800" i="1" baseline="-25000" dirty="0"/>
              <a:t>o</a:t>
            </a:r>
            <a:r>
              <a:rPr lang="en-US" sz="2800" i="1" dirty="0"/>
              <a:t> False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u="sng" dirty="0"/>
              <a:t>Test</a:t>
            </a:r>
            <a:r>
              <a:rPr lang="en-US" sz="2800" dirty="0"/>
              <a:t>	       </a:t>
            </a:r>
            <a:r>
              <a:rPr lang="en-US" sz="2800" i="1" dirty="0"/>
              <a:t>H</a:t>
            </a:r>
            <a:r>
              <a:rPr lang="en-US" sz="2800" i="1" baseline="-25000" dirty="0"/>
              <a:t>o</a:t>
            </a:r>
            <a:r>
              <a:rPr lang="en-US" sz="2800" i="1" dirty="0"/>
              <a:t> True</a:t>
            </a:r>
            <a:r>
              <a:rPr lang="en-US" sz="2800" dirty="0"/>
              <a:t>	 </a:t>
            </a:r>
            <a:r>
              <a:rPr lang="en-US" sz="2800" dirty="0" smtClean="0"/>
              <a:t>(Accept)  </a:t>
            </a:r>
            <a:r>
              <a:rPr lang="en-US" sz="2800" dirty="0"/>
              <a:t>	</a:t>
            </a:r>
            <a:r>
              <a:rPr lang="en-US" sz="2800" dirty="0" smtClean="0"/>
              <a:t>   </a:t>
            </a:r>
            <a:r>
              <a:rPr lang="en-US" sz="2800" dirty="0"/>
              <a:t>OK	      </a:t>
            </a:r>
            <a:r>
              <a:rPr lang="en-US" sz="2800" dirty="0" smtClean="0"/>
              <a:t>       </a:t>
            </a:r>
            <a:r>
              <a:rPr lang="en-US" sz="2800" dirty="0"/>
              <a:t>Type II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u="sng" dirty="0"/>
              <a:t>Decision</a:t>
            </a:r>
            <a:r>
              <a:rPr lang="en-US" sz="2800" i="1" dirty="0"/>
              <a:t>   H</a:t>
            </a:r>
            <a:r>
              <a:rPr lang="en-US" sz="2800" i="1" baseline="-25000" dirty="0"/>
              <a:t>o</a:t>
            </a:r>
            <a:r>
              <a:rPr lang="en-US" sz="2800" i="1" dirty="0"/>
              <a:t> False </a:t>
            </a:r>
            <a:r>
              <a:rPr lang="en-US" sz="2800" i="1" dirty="0" smtClean="0"/>
              <a:t> (Reject)</a:t>
            </a:r>
            <a:r>
              <a:rPr lang="en-US" sz="2800" i="1" dirty="0"/>
              <a:t>	 </a:t>
            </a:r>
            <a:r>
              <a:rPr lang="en-US" sz="2800" dirty="0"/>
              <a:t>Type I	</a:t>
            </a:r>
            <a:r>
              <a:rPr lang="en-US" sz="2800" dirty="0" smtClean="0"/>
              <a:t>      OK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sz="1600" dirty="0"/>
          </a:p>
          <a:p>
            <a:pPr>
              <a:lnSpc>
                <a:spcPct val="90000"/>
              </a:lnSpc>
              <a:buFontTx/>
              <a:buNone/>
            </a:pPr>
            <a:r>
              <a:rPr lang="el-GR" sz="2800" dirty="0">
                <a:cs typeface="Times New Roman" pitchFamily="18" charset="0"/>
              </a:rPr>
              <a:t>α</a:t>
            </a:r>
            <a:r>
              <a:rPr lang="en-US" sz="2800" dirty="0"/>
              <a:t>    = </a:t>
            </a:r>
            <a:r>
              <a:rPr lang="en-US" sz="2800" dirty="0" err="1"/>
              <a:t>Prob</a:t>
            </a:r>
            <a:r>
              <a:rPr lang="en-US" sz="2800" dirty="0"/>
              <a:t> of making Type I error  = significance level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1- </a:t>
            </a:r>
            <a:r>
              <a:rPr lang="el-GR" sz="2800" dirty="0">
                <a:cs typeface="Times New Roman" pitchFamily="18" charset="0"/>
              </a:rPr>
              <a:t>α</a:t>
            </a:r>
            <a:r>
              <a:rPr lang="en-US" sz="2800" dirty="0"/>
              <a:t> = confidence coefficient </a:t>
            </a:r>
            <a:r>
              <a:rPr lang="en-US" sz="2400" dirty="0"/>
              <a:t>{(1- </a:t>
            </a:r>
            <a:r>
              <a:rPr lang="el-GR" sz="2400" dirty="0">
                <a:cs typeface="Times New Roman" pitchFamily="18" charset="0"/>
              </a:rPr>
              <a:t>α</a:t>
            </a:r>
            <a:r>
              <a:rPr lang="en-GB" sz="2400" dirty="0">
                <a:cs typeface="Times New Roman" pitchFamily="18" charset="0"/>
              </a:rPr>
              <a:t>)*100% = conf level}</a:t>
            </a: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l-GR" sz="2800" dirty="0">
                <a:cs typeface="Times New Roman" pitchFamily="18" charset="0"/>
              </a:rPr>
              <a:t>β</a:t>
            </a:r>
            <a:r>
              <a:rPr lang="en-US" sz="2800" dirty="0"/>
              <a:t>      = </a:t>
            </a:r>
            <a:r>
              <a:rPr lang="en-US" sz="2800" dirty="0" err="1"/>
              <a:t>Prob</a:t>
            </a:r>
            <a:r>
              <a:rPr lang="en-US" sz="2800" dirty="0"/>
              <a:t> of making Type II error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1- </a:t>
            </a:r>
            <a:r>
              <a:rPr lang="el-GR" sz="2800" dirty="0">
                <a:cs typeface="Times New Roman" pitchFamily="18" charset="0"/>
              </a:rPr>
              <a:t>β</a:t>
            </a:r>
            <a:r>
              <a:rPr lang="en-US" sz="2800" dirty="0"/>
              <a:t> = Power of test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4953000" y="1981200"/>
            <a:ext cx="0" cy="1997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3200400" y="4191000"/>
            <a:ext cx="5472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 flipV="1">
            <a:off x="8686800" y="1981200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 flipH="1">
            <a:off x="4495800" y="1905000"/>
            <a:ext cx="412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 flipV="1">
            <a:off x="2057400" y="2743200"/>
            <a:ext cx="0" cy="134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2895600" y="3581400"/>
            <a:ext cx="576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7162800" y="2743200"/>
            <a:ext cx="0" cy="134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2895600" y="3124200"/>
            <a:ext cx="576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26670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There is no real difference but in study we find one - Type I Error (</a:t>
            </a:r>
            <a:r>
              <a:rPr lang="el-GR" dirty="0">
                <a:cs typeface="Arial" charset="0"/>
              </a:rPr>
              <a:t>α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There is a difference but in study we do not find it- Type II Error (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dirty="0"/>
              <a:t>)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0" y="168275"/>
            <a:ext cx="9144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4000" b="1" dirty="0"/>
              <a:t>Errors in testing hypothesis or comparing</a:t>
            </a:r>
            <a:endParaRPr lang="en-US" sz="4000" dirty="0"/>
          </a:p>
        </p:txBody>
      </p:sp>
    </p:spTree>
  </p:cSld>
  <p:clrMapOvr>
    <a:masterClrMapping/>
  </p:clrMapOvr>
  <p:transition spd="slow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1 error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953000"/>
          </a:xfrm>
        </p:spPr>
        <p:txBody>
          <a:bodyPr/>
          <a:lstStyle/>
          <a:p>
            <a:r>
              <a:rPr lang="en-US"/>
              <a:t> </a:t>
            </a:r>
            <a:r>
              <a:rPr lang="en-US">
                <a:latin typeface="Symbol" pitchFamily="18" charset="2"/>
              </a:rPr>
              <a:t>a</a:t>
            </a:r>
            <a:r>
              <a:rPr lang="en-US"/>
              <a:t> Represents risk of finding a difference when none exists</a:t>
            </a:r>
          </a:p>
          <a:p>
            <a:r>
              <a:rPr lang="en-US"/>
              <a:t>If no difference</a:t>
            </a:r>
          </a:p>
          <a:p>
            <a:pPr lvl="1"/>
            <a:r>
              <a:rPr lang="en-US"/>
              <a:t>Chance of finding difference (</a:t>
            </a:r>
            <a:r>
              <a:rPr lang="en-US">
                <a:latin typeface="Symbol" pitchFamily="18" charset="2"/>
              </a:rPr>
              <a:t>a)</a:t>
            </a:r>
            <a:r>
              <a:rPr lang="en-US"/>
              <a:t> + chance of not finding one = 1</a:t>
            </a:r>
          </a:p>
          <a:p>
            <a:pPr lvl="1"/>
            <a:r>
              <a:rPr lang="en-US"/>
              <a:t>Chance of not finding difference = 1-</a:t>
            </a:r>
            <a:r>
              <a:rPr lang="en-US">
                <a:latin typeface="Symbol" pitchFamily="18" charset="2"/>
              </a:rPr>
              <a:t>a</a:t>
            </a:r>
          </a:p>
          <a:p>
            <a:pPr lvl="1">
              <a:buFontTx/>
              <a:buNone/>
            </a:pPr>
            <a:r>
              <a:rPr lang="en-US"/>
              <a:t>			(CONFIDENCE) </a:t>
            </a:r>
          </a:p>
          <a:p>
            <a:r>
              <a:rPr lang="en-US"/>
              <a:t>Usually set  at 0.05 (</a:t>
            </a:r>
            <a:r>
              <a:rPr lang="en-US">
                <a:latin typeface="Symbol" pitchFamily="18" charset="2"/>
              </a:rPr>
              <a:t>a)</a:t>
            </a:r>
            <a:r>
              <a:rPr lang="en-US"/>
              <a:t> or 5%</a:t>
            </a:r>
          </a:p>
          <a:p>
            <a:r>
              <a:rPr lang="en-US"/>
              <a:t>Therefore confidence is 95%</a:t>
            </a:r>
          </a:p>
        </p:txBody>
      </p:sp>
    </p:spTree>
  </p:cSld>
  <p:clrMapOvr>
    <a:masterClrMapping/>
  </p:clrMapOvr>
  <p:transition spd="slow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2 error</a:t>
            </a:r>
          </a:p>
        </p:txBody>
      </p:sp>
      <p:sp>
        <p:nvSpPr>
          <p:cNvPr id="1771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 </a:t>
            </a:r>
            <a:r>
              <a:rPr lang="en-US">
                <a:latin typeface="Symbol" pitchFamily="18" charset="2"/>
              </a:rPr>
              <a:t>b</a:t>
            </a:r>
            <a:r>
              <a:rPr lang="en-US"/>
              <a:t> Provides the magnitude of the risk of our failure to detect the difference between the groups when there is a difference </a:t>
            </a:r>
          </a:p>
          <a:p>
            <a:pPr lvl="1"/>
            <a:endParaRPr lang="en-US"/>
          </a:p>
          <a:p>
            <a:pPr lvl="1"/>
            <a:r>
              <a:rPr lang="en-US"/>
              <a:t>risk of our failure + risk of success=1</a:t>
            </a:r>
          </a:p>
          <a:p>
            <a:pPr lvl="1"/>
            <a:endParaRPr lang="en-US"/>
          </a:p>
          <a:p>
            <a:pPr lvl="1"/>
            <a:r>
              <a:rPr lang="en-US"/>
              <a:t>Therefore 1- </a:t>
            </a:r>
            <a:r>
              <a:rPr lang="en-US">
                <a:latin typeface="Symbol" pitchFamily="18" charset="2"/>
              </a:rPr>
              <a:t>b = </a:t>
            </a:r>
            <a:r>
              <a:rPr lang="en-US"/>
              <a:t>Chance of finding a difference if one exists  (POWER)</a:t>
            </a:r>
            <a:endParaRPr lang="en-US">
              <a:latin typeface="Symbol" pitchFamily="18" charset="2"/>
            </a:endParaRPr>
          </a:p>
          <a:p>
            <a:pPr lvl="1"/>
            <a:endParaRPr lang="en-US"/>
          </a:p>
        </p:txBody>
      </p:sp>
    </p:spTree>
  </p:cSld>
  <p:clrMapOvr>
    <a:masterClrMapping/>
  </p:clrMapOvr>
  <p:transition spd="slow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15963"/>
          </a:xfrm>
        </p:spPr>
        <p:txBody>
          <a:bodyPr/>
          <a:lstStyle/>
          <a:p>
            <a:r>
              <a:rPr lang="en-US" dirty="0"/>
              <a:t>Sample size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724400"/>
          </a:xfrm>
        </p:spPr>
        <p:txBody>
          <a:bodyPr/>
          <a:lstStyle/>
          <a:p>
            <a:pPr marL="457200" indent="-457200">
              <a:spcBef>
                <a:spcPct val="40000"/>
              </a:spcBef>
            </a:pPr>
            <a:r>
              <a:rPr lang="en-US" dirty="0"/>
              <a:t>In general, the larger sample size, the larger the power</a:t>
            </a:r>
          </a:p>
          <a:p>
            <a:pPr marL="457200" indent="-457200">
              <a:spcBef>
                <a:spcPct val="40000"/>
              </a:spcBef>
            </a:pPr>
            <a:r>
              <a:rPr lang="en-US" dirty="0"/>
              <a:t>Generally increasing sample size involves tangible costs, both in time, money and effort. </a:t>
            </a:r>
          </a:p>
          <a:p>
            <a:pPr marL="457200" indent="-457200">
              <a:spcBef>
                <a:spcPct val="40000"/>
              </a:spcBef>
            </a:pPr>
            <a:r>
              <a:rPr lang="en-US" dirty="0"/>
              <a:t>Consequently, it is important to make sample size “large enough” but not wastefully large</a:t>
            </a:r>
          </a:p>
        </p:txBody>
      </p:sp>
    </p:spTree>
  </p:cSld>
  <p:clrMapOvr>
    <a:masterClrMapping/>
  </p:clrMapOvr>
  <p:transition spd="slow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Size Determination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size determination is a very important issue because </a:t>
            </a:r>
          </a:p>
          <a:p>
            <a:pPr lvl="1" eaLnBrk="1" hangingPunct="1"/>
            <a:r>
              <a:rPr lang="en-US" smtClean="0"/>
              <a:t>Large samples may waste time, resources and money</a:t>
            </a:r>
          </a:p>
          <a:p>
            <a:pPr lvl="1" eaLnBrk="1" hangingPunct="1"/>
            <a:r>
              <a:rPr lang="en-US" smtClean="0"/>
              <a:t>Small samples that may lead to inaccurate results </a:t>
            </a:r>
          </a:p>
          <a:p>
            <a:pPr lvl="1" eaLnBrk="1" hangingPunct="1"/>
            <a:r>
              <a:rPr lang="en-US" smtClean="0"/>
              <a:t>Allows study plan, budget</a:t>
            </a:r>
          </a:p>
          <a:p>
            <a:pPr lvl="1" eaLnBrk="1" hangingPunct="1"/>
            <a:r>
              <a:rPr lang="en-US" smtClean="0"/>
              <a:t>Forces specification of outcome measure </a:t>
            </a:r>
          </a:p>
        </p:txBody>
      </p:sp>
      <p:sp>
        <p:nvSpPr>
          <p:cNvPr id="32772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Sampling &amp; Sample size</a:t>
            </a:r>
            <a:endParaRPr lang="en-US" smtClean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9">
      <a:dk1>
        <a:srgbClr val="000000"/>
      </a:dk1>
      <a:lt1>
        <a:srgbClr val="FFFFFF"/>
      </a:lt1>
      <a:dk2>
        <a:srgbClr val="000000"/>
      </a:dk2>
      <a:lt2>
        <a:srgbClr val="440044"/>
      </a:lt2>
      <a:accent1>
        <a:srgbClr val="FFCCCC"/>
      </a:accent1>
      <a:accent2>
        <a:srgbClr val="790571"/>
      </a:accent2>
      <a:accent3>
        <a:srgbClr val="FFFFFF"/>
      </a:accent3>
      <a:accent4>
        <a:srgbClr val="000000"/>
      </a:accent4>
      <a:accent5>
        <a:srgbClr val="FFE2E2"/>
      </a:accent5>
      <a:accent6>
        <a:srgbClr val="6D0466"/>
      </a:accent6>
      <a:hlink>
        <a:srgbClr val="993366"/>
      </a:hlink>
      <a:folHlink>
        <a:srgbClr val="9F839F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probabilistic sampling techniques</Template>
  <TotalTime>278</TotalTime>
  <Words>1194</Words>
  <Application>Microsoft Office PowerPoint</Application>
  <PresentationFormat>On-screen Show (4:3)</PresentationFormat>
  <Paragraphs>222</Paragraphs>
  <Slides>28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Pixel</vt:lpstr>
      <vt:lpstr>Equation</vt:lpstr>
      <vt:lpstr>Sample Size Determination </vt:lpstr>
      <vt:lpstr>Learning Objectives</vt:lpstr>
      <vt:lpstr>Introduction</vt:lpstr>
      <vt:lpstr>Types of errors</vt:lpstr>
      <vt:lpstr>Slide 5</vt:lpstr>
      <vt:lpstr>Type 1 error</vt:lpstr>
      <vt:lpstr>Type 2 error</vt:lpstr>
      <vt:lpstr>Sample size</vt:lpstr>
      <vt:lpstr>Sample Size Determination</vt:lpstr>
      <vt:lpstr>Outcome measure (indicator)</vt:lpstr>
      <vt:lpstr>Margin of Error</vt:lpstr>
      <vt:lpstr>Estimates Requirement</vt:lpstr>
      <vt:lpstr>Sample Size Calculation formula</vt:lpstr>
      <vt:lpstr>Requirements for Sample size calculation</vt:lpstr>
      <vt:lpstr>Single Population-Proportion (1)</vt:lpstr>
      <vt:lpstr>Single Population-Proportion (2)</vt:lpstr>
      <vt:lpstr>Single Population-Proportion (3)</vt:lpstr>
      <vt:lpstr>Single Population-Mean (1)</vt:lpstr>
      <vt:lpstr>Single Population-Mean (2)</vt:lpstr>
      <vt:lpstr>Single Population-Mean (3)</vt:lpstr>
      <vt:lpstr>Single Population-Mean (4)</vt:lpstr>
      <vt:lpstr>Comparing two Proportions (1)</vt:lpstr>
      <vt:lpstr>Comparing two Proportions (2)</vt:lpstr>
      <vt:lpstr>Comparing two Proportions (3)</vt:lpstr>
      <vt:lpstr>Comparing two Means (1)</vt:lpstr>
      <vt:lpstr>Comparing two Means (2)</vt:lpstr>
      <vt:lpstr>Comparing two Means (3)</vt:lpstr>
      <vt:lpstr>Adjustments to sample size</vt:lpstr>
    </vt:vector>
  </TitlesOfParts>
  <Company>KEMRI/CMR/PID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Sampling</dc:title>
  <dc:creator>Administrator</dc:creator>
  <cp:lastModifiedBy>user</cp:lastModifiedBy>
  <cp:revision>36</cp:revision>
  <dcterms:created xsi:type="dcterms:W3CDTF">2009-09-07T12:21:31Z</dcterms:created>
  <dcterms:modified xsi:type="dcterms:W3CDTF">2012-11-23T10:47:44Z</dcterms:modified>
</cp:coreProperties>
</file>