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30275213" cy="21383625"/>
  <p:notesSz cx="6858000" cy="9144000"/>
  <p:defaultTextStyle>
    <a:defPPr>
      <a:defRPr lang="en-US"/>
    </a:defPPr>
    <a:lvl1pPr marL="0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7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5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39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1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89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877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858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836" algn="l" defTabSz="4569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58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3B9"/>
    <a:srgbClr val="8196C9"/>
    <a:srgbClr val="8A0000"/>
    <a:srgbClr val="558AD7"/>
    <a:srgbClr val="383C84"/>
    <a:srgbClr val="6165BB"/>
    <a:srgbClr val="464AA4"/>
    <a:srgbClr val="6C84C0"/>
    <a:srgbClr val="2A3A62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76" y="216"/>
      </p:cViewPr>
      <p:guideLst>
        <p:guide orient="horz" pos="6758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3499595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3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40" indent="0" algn="ctr">
              <a:buNone/>
              <a:defRPr sz="6236"/>
            </a:lvl2pPr>
            <a:lvl3pPr marL="2851081" indent="0" algn="ctr">
              <a:buNone/>
              <a:defRPr sz="5613"/>
            </a:lvl3pPr>
            <a:lvl4pPr marL="4276622" indent="0" algn="ctr">
              <a:buNone/>
              <a:defRPr sz="4989"/>
            </a:lvl4pPr>
            <a:lvl5pPr marL="5702161" indent="0" algn="ctr">
              <a:buNone/>
              <a:defRPr sz="4989"/>
            </a:lvl5pPr>
            <a:lvl6pPr marL="7127703" indent="0" algn="ctr">
              <a:buNone/>
              <a:defRPr sz="4989"/>
            </a:lvl6pPr>
            <a:lvl7pPr marL="8553242" indent="0" algn="ctr">
              <a:buNone/>
              <a:defRPr sz="4989"/>
            </a:lvl7pPr>
            <a:lvl8pPr marL="9978783" indent="0" algn="ctr">
              <a:buNone/>
              <a:defRPr sz="4989"/>
            </a:lvl8pPr>
            <a:lvl9pPr marL="11404323" indent="0" algn="ctr">
              <a:buNone/>
              <a:defRPr sz="498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65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35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5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3" y="1138480"/>
            <a:ext cx="6528093" cy="181216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4" y="1138480"/>
            <a:ext cx="19205838" cy="181216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85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8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8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40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08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62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16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70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24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878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32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40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1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1"/>
            <a:ext cx="12866966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5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1138488"/>
            <a:ext cx="26112371" cy="413317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2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40" indent="0">
              <a:buNone/>
              <a:defRPr sz="6236" b="1"/>
            </a:lvl2pPr>
            <a:lvl3pPr marL="2851081" indent="0">
              <a:buNone/>
              <a:defRPr sz="5613" b="1"/>
            </a:lvl3pPr>
            <a:lvl4pPr marL="4276622" indent="0">
              <a:buNone/>
              <a:defRPr sz="4989" b="1"/>
            </a:lvl4pPr>
            <a:lvl5pPr marL="5702161" indent="0">
              <a:buNone/>
              <a:defRPr sz="4989" b="1"/>
            </a:lvl5pPr>
            <a:lvl6pPr marL="7127703" indent="0">
              <a:buNone/>
              <a:defRPr sz="4989" b="1"/>
            </a:lvl6pPr>
            <a:lvl7pPr marL="8553242" indent="0">
              <a:buNone/>
              <a:defRPr sz="4989" b="1"/>
            </a:lvl7pPr>
            <a:lvl8pPr marL="9978783" indent="0">
              <a:buNone/>
              <a:defRPr sz="4989" b="1"/>
            </a:lvl8pPr>
            <a:lvl9pPr marL="1140432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32" y="5241962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40" indent="0">
              <a:buNone/>
              <a:defRPr sz="6236" b="1"/>
            </a:lvl2pPr>
            <a:lvl3pPr marL="2851081" indent="0">
              <a:buNone/>
              <a:defRPr sz="5613" b="1"/>
            </a:lvl3pPr>
            <a:lvl4pPr marL="4276622" indent="0">
              <a:buNone/>
              <a:defRPr sz="4989" b="1"/>
            </a:lvl4pPr>
            <a:lvl5pPr marL="5702161" indent="0">
              <a:buNone/>
              <a:defRPr sz="4989" b="1"/>
            </a:lvl5pPr>
            <a:lvl6pPr marL="7127703" indent="0">
              <a:buNone/>
              <a:defRPr sz="4989" b="1"/>
            </a:lvl6pPr>
            <a:lvl7pPr marL="8553242" indent="0">
              <a:buNone/>
              <a:defRPr sz="4989" b="1"/>
            </a:lvl7pPr>
            <a:lvl8pPr marL="9978783" indent="0">
              <a:buNone/>
              <a:defRPr sz="4989" b="1"/>
            </a:lvl8pPr>
            <a:lvl9pPr marL="11404323" indent="0">
              <a:buNone/>
              <a:defRPr sz="498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32" y="7810963"/>
            <a:ext cx="12870909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46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5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65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425578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0" y="3078851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5" y="6415093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40" indent="0">
              <a:buNone/>
              <a:defRPr sz="4365"/>
            </a:lvl2pPr>
            <a:lvl3pPr marL="2851081" indent="0">
              <a:buNone/>
              <a:defRPr sz="3742"/>
            </a:lvl3pPr>
            <a:lvl4pPr marL="4276622" indent="0">
              <a:buNone/>
              <a:defRPr sz="3118"/>
            </a:lvl4pPr>
            <a:lvl5pPr marL="5702161" indent="0">
              <a:buNone/>
              <a:defRPr sz="3118"/>
            </a:lvl5pPr>
            <a:lvl6pPr marL="7127703" indent="0">
              <a:buNone/>
              <a:defRPr sz="3118"/>
            </a:lvl6pPr>
            <a:lvl7pPr marL="8553242" indent="0">
              <a:buNone/>
              <a:defRPr sz="3118"/>
            </a:lvl7pPr>
            <a:lvl8pPr marL="9978783" indent="0">
              <a:buNone/>
              <a:defRPr sz="3118"/>
            </a:lvl8pPr>
            <a:lvl9pPr marL="1140432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52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1425578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0" y="3078851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40" indent="0">
              <a:buNone/>
              <a:defRPr sz="8731"/>
            </a:lvl2pPr>
            <a:lvl3pPr marL="2851081" indent="0">
              <a:buNone/>
              <a:defRPr sz="7483"/>
            </a:lvl3pPr>
            <a:lvl4pPr marL="4276622" indent="0">
              <a:buNone/>
              <a:defRPr sz="6236"/>
            </a:lvl4pPr>
            <a:lvl5pPr marL="5702161" indent="0">
              <a:buNone/>
              <a:defRPr sz="6236"/>
            </a:lvl5pPr>
            <a:lvl6pPr marL="7127703" indent="0">
              <a:buNone/>
              <a:defRPr sz="6236"/>
            </a:lvl6pPr>
            <a:lvl7pPr marL="8553242" indent="0">
              <a:buNone/>
              <a:defRPr sz="6236"/>
            </a:lvl7pPr>
            <a:lvl8pPr marL="9978783" indent="0">
              <a:buNone/>
              <a:defRPr sz="6236"/>
            </a:lvl8pPr>
            <a:lvl9pPr marL="11404323" indent="0">
              <a:buNone/>
              <a:defRPr sz="623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5" y="6415093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40" indent="0">
              <a:buNone/>
              <a:defRPr sz="4365"/>
            </a:lvl2pPr>
            <a:lvl3pPr marL="2851081" indent="0">
              <a:buNone/>
              <a:defRPr sz="3742"/>
            </a:lvl3pPr>
            <a:lvl4pPr marL="4276622" indent="0">
              <a:buNone/>
              <a:defRPr sz="3118"/>
            </a:lvl4pPr>
            <a:lvl5pPr marL="5702161" indent="0">
              <a:buNone/>
              <a:defRPr sz="3118"/>
            </a:lvl5pPr>
            <a:lvl6pPr marL="7127703" indent="0">
              <a:buNone/>
              <a:defRPr sz="3118"/>
            </a:lvl6pPr>
            <a:lvl7pPr marL="8553242" indent="0">
              <a:buNone/>
              <a:defRPr sz="3118"/>
            </a:lvl7pPr>
            <a:lvl8pPr marL="9978783" indent="0">
              <a:buNone/>
              <a:defRPr sz="3118"/>
            </a:lvl8pPr>
            <a:lvl9pPr marL="11404323" indent="0">
              <a:buNone/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7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5" y="1138488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5" y="5692401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5" y="19819458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04F2-3A52-41CF-A089-512D20084D11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6" y="19819458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3" y="19819458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4083-DB60-44AE-B1BC-F022A95497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6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081" rtl="0" eaLnBrk="1" latinLnBrk="0" hangingPunct="1">
        <a:lnSpc>
          <a:spcPct val="90000"/>
        </a:lnSpc>
        <a:spcBef>
          <a:spcPct val="0"/>
        </a:spcBef>
        <a:buNone/>
        <a:defRPr sz="13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70" indent="-712770" algn="l" defTabSz="285108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11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851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392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4932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472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013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553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092" indent="-712770" algn="l" defTabSz="285108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40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081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622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161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703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242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8783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323" algn="l" defTabSz="285108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35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3.svg"/><Relationship Id="rId33" Type="http://schemas.openxmlformats.org/officeDocument/2006/relationships/image" Target="../media/image31.png"/><Relationship Id="rId38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2.png"/><Relationship Id="rId32" Type="http://schemas.openxmlformats.org/officeDocument/2006/relationships/image" Target="../media/image30.svg"/><Relationship Id="rId37" Type="http://schemas.openxmlformats.org/officeDocument/2006/relationships/image" Target="../media/image35.png"/><Relationship Id="rId40" Type="http://schemas.openxmlformats.org/officeDocument/2006/relationships/image" Target="../media/image38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svg"/><Relationship Id="rId10" Type="http://schemas.openxmlformats.org/officeDocument/2006/relationships/image" Target="../media/image9.png"/><Relationship Id="rId19" Type="http://schemas.openxmlformats.org/officeDocument/2006/relationships/image" Target="../media/image170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svg"/><Relationship Id="rId35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26" Type="http://schemas.openxmlformats.org/officeDocument/2006/relationships/image" Target="../media/image41.png"/><Relationship Id="rId39" Type="http://schemas.openxmlformats.org/officeDocument/2006/relationships/image" Target="../media/image38.svg"/><Relationship Id="rId3" Type="http://schemas.openxmlformats.org/officeDocument/2006/relationships/image" Target="../media/image2.svg"/><Relationship Id="rId34" Type="http://schemas.openxmlformats.org/officeDocument/2006/relationships/image" Target="../media/image33.png"/><Relationship Id="rId42" Type="http://schemas.openxmlformats.org/officeDocument/2006/relationships/image" Target="../media/image16.svg"/><Relationship Id="rId47" Type="http://schemas.openxmlformats.org/officeDocument/2006/relationships/image" Target="../media/image49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38" Type="http://schemas.openxmlformats.org/officeDocument/2006/relationships/image" Target="../media/image37.png"/><Relationship Id="rId46" Type="http://schemas.openxmlformats.org/officeDocument/2006/relationships/image" Target="../media/image48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41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43.png"/><Relationship Id="rId37" Type="http://schemas.openxmlformats.org/officeDocument/2006/relationships/image" Target="../media/image36.svg"/><Relationship Id="rId40" Type="http://schemas.openxmlformats.org/officeDocument/2006/relationships/image" Target="../media/image45.png"/><Relationship Id="rId45" Type="http://schemas.openxmlformats.org/officeDocument/2006/relationships/image" Target="../media/image47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42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5.png"/><Relationship Id="rId26" Type="http://schemas.openxmlformats.org/officeDocument/2006/relationships/image" Target="../media/image51.png"/><Relationship Id="rId39" Type="http://schemas.openxmlformats.org/officeDocument/2006/relationships/image" Target="../media/image30.svg"/><Relationship Id="rId3" Type="http://schemas.openxmlformats.org/officeDocument/2006/relationships/image" Target="../media/image2.svg"/><Relationship Id="rId21" Type="http://schemas.openxmlformats.org/officeDocument/2006/relationships/image" Target="../media/image38.svg"/><Relationship Id="rId34" Type="http://schemas.openxmlformats.org/officeDocument/2006/relationships/image" Target="../media/image4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34.svg"/><Relationship Id="rId25" Type="http://schemas.openxmlformats.org/officeDocument/2006/relationships/image" Target="../media/image50.png"/><Relationship Id="rId33" Type="http://schemas.openxmlformats.org/officeDocument/2006/relationships/image" Target="../media/image40.png"/><Relationship Id="rId38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54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7.png"/><Relationship Id="rId32" Type="http://schemas.openxmlformats.org/officeDocument/2006/relationships/image" Target="../media/image23.svg"/><Relationship Id="rId37" Type="http://schemas.openxmlformats.org/officeDocument/2006/relationships/image" Target="../media/image28.svg"/><Relationship Id="rId40" Type="http://schemas.openxmlformats.org/officeDocument/2006/relationships/image" Target="../media/image4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6.svg"/><Relationship Id="rId28" Type="http://schemas.openxmlformats.org/officeDocument/2006/relationships/image" Target="../media/image53.png"/><Relationship Id="rId36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36.svg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5.png"/><Relationship Id="rId27" Type="http://schemas.openxmlformats.org/officeDocument/2006/relationships/image" Target="../media/image52.png"/><Relationship Id="rId30" Type="http://schemas.openxmlformats.org/officeDocument/2006/relationships/image" Target="../media/image21.png"/><Relationship Id="rId35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5.png"/><Relationship Id="rId26" Type="http://schemas.openxmlformats.org/officeDocument/2006/relationships/image" Target="../media/image51.png"/><Relationship Id="rId39" Type="http://schemas.openxmlformats.org/officeDocument/2006/relationships/image" Target="../media/image30.svg"/><Relationship Id="rId3" Type="http://schemas.openxmlformats.org/officeDocument/2006/relationships/image" Target="../media/image2.svg"/><Relationship Id="rId21" Type="http://schemas.openxmlformats.org/officeDocument/2006/relationships/image" Target="../media/image38.svg"/><Relationship Id="rId34" Type="http://schemas.openxmlformats.org/officeDocument/2006/relationships/image" Target="../media/image4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34.svg"/><Relationship Id="rId25" Type="http://schemas.openxmlformats.org/officeDocument/2006/relationships/image" Target="../media/image50.png"/><Relationship Id="rId33" Type="http://schemas.openxmlformats.org/officeDocument/2006/relationships/image" Target="../media/image40.png"/><Relationship Id="rId38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54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7.png"/><Relationship Id="rId32" Type="http://schemas.openxmlformats.org/officeDocument/2006/relationships/image" Target="../media/image23.svg"/><Relationship Id="rId37" Type="http://schemas.openxmlformats.org/officeDocument/2006/relationships/image" Target="../media/image28.svg"/><Relationship Id="rId40" Type="http://schemas.openxmlformats.org/officeDocument/2006/relationships/image" Target="../media/image4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6.svg"/><Relationship Id="rId28" Type="http://schemas.openxmlformats.org/officeDocument/2006/relationships/image" Target="../media/image53.png"/><Relationship Id="rId36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36.svg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5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26" Type="http://schemas.openxmlformats.org/officeDocument/2006/relationships/image" Target="../media/image41.png"/><Relationship Id="rId39" Type="http://schemas.openxmlformats.org/officeDocument/2006/relationships/image" Target="../media/image38.svg"/><Relationship Id="rId3" Type="http://schemas.openxmlformats.org/officeDocument/2006/relationships/image" Target="../media/image2.svg"/><Relationship Id="rId34" Type="http://schemas.openxmlformats.org/officeDocument/2006/relationships/image" Target="../media/image33.png"/><Relationship Id="rId42" Type="http://schemas.openxmlformats.org/officeDocument/2006/relationships/image" Target="../media/image17.png"/><Relationship Id="rId47" Type="http://schemas.openxmlformats.org/officeDocument/2006/relationships/image" Target="../media/image54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38" Type="http://schemas.openxmlformats.org/officeDocument/2006/relationships/image" Target="../media/image37.png"/><Relationship Id="rId46" Type="http://schemas.openxmlformats.org/officeDocument/2006/relationships/image" Target="../media/image53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41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43.png"/><Relationship Id="rId37" Type="http://schemas.openxmlformats.org/officeDocument/2006/relationships/image" Target="../media/image36.svg"/><Relationship Id="rId40" Type="http://schemas.openxmlformats.org/officeDocument/2006/relationships/image" Target="../media/image15.png"/><Relationship Id="rId45" Type="http://schemas.openxmlformats.org/officeDocument/2006/relationships/image" Target="../media/image52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42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3449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53403786-94A4-81AC-617F-6E6B881EF1EC}"/>
              </a:ext>
            </a:extLst>
          </p:cNvPr>
          <p:cNvGrpSpPr/>
          <p:nvPr/>
        </p:nvGrpSpPr>
        <p:grpSpPr>
          <a:xfrm>
            <a:off x="-176288" y="8489067"/>
            <a:ext cx="30614277" cy="7093955"/>
            <a:chOff x="-176290" y="8495748"/>
            <a:chExt cx="30614277" cy="6601217"/>
          </a:xfrm>
        </p:grpSpPr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94934E8D-4A37-A244-1DB8-97D099F002B2}"/>
                </a:ext>
              </a:extLst>
            </p:cNvPr>
            <p:cNvGrpSpPr/>
            <p:nvPr/>
          </p:nvGrpSpPr>
          <p:grpSpPr>
            <a:xfrm>
              <a:off x="-176290" y="8495749"/>
              <a:ext cx="14691616" cy="5674933"/>
              <a:chOff x="-176290" y="8495749"/>
              <a:chExt cx="14691616" cy="5674933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1CFC10B8-5E89-B3E5-01CE-BD63DA4A6764}"/>
                  </a:ext>
                </a:extLst>
              </p:cNvPr>
              <p:cNvSpPr/>
              <p:nvPr/>
            </p:nvSpPr>
            <p:spPr>
              <a:xfrm>
                <a:off x="-176290" y="8495749"/>
                <a:ext cx="14690875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Dopplereffekt</a:t>
                </a:r>
              </a:p>
            </p:txBody>
          </p: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58B62564-96AA-02E4-52AD-33D68182C458}"/>
                  </a:ext>
                </a:extLst>
              </p:cNvPr>
              <p:cNvGrpSpPr/>
              <p:nvPr/>
            </p:nvGrpSpPr>
            <p:grpSpPr>
              <a:xfrm>
                <a:off x="6605019" y="9853560"/>
                <a:ext cx="3893644" cy="3602803"/>
                <a:chOff x="11036869" y="9582600"/>
                <a:chExt cx="3893644" cy="3602803"/>
              </a:xfrm>
            </p:grpSpPr>
            <p:pic>
              <p:nvPicPr>
                <p:cNvPr id="11" name="Grafik 10">
                  <a:extLst>
                    <a:ext uri="{FF2B5EF4-FFF2-40B4-BE49-F238E27FC236}">
                      <a16:creationId xmlns:a16="http://schemas.microsoft.com/office/drawing/2014/main" id="{A1390765-CB3A-0AF7-89F8-D2496BDC07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rcRect/>
                <a:stretch/>
              </p:blipFill>
              <p:spPr>
                <a:xfrm>
                  <a:off x="11037606" y="9582600"/>
                  <a:ext cx="3888000" cy="3146850"/>
                </a:xfrm>
                <a:prstGeom prst="rect">
                  <a:avLst/>
                </a:prstGeom>
              </p:spPr>
            </p:pic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7B4ECBF4-8F5B-C33C-3788-62501E93CE0C}"/>
                    </a:ext>
                  </a:extLst>
                </p:cNvPr>
                <p:cNvSpPr txBox="1"/>
                <p:nvPr/>
              </p:nvSpPr>
              <p:spPr>
                <a:xfrm>
                  <a:off x="11036869" y="12734921"/>
                  <a:ext cx="3893644" cy="450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546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D82D7841-ECCA-80C0-AA2B-0B6A788917F8}"/>
                  </a:ext>
                </a:extLst>
              </p:cNvPr>
              <p:cNvGrpSpPr/>
              <p:nvPr/>
            </p:nvGrpSpPr>
            <p:grpSpPr>
              <a:xfrm>
                <a:off x="10806378" y="9857558"/>
                <a:ext cx="3708948" cy="4026530"/>
                <a:chOff x="11222302" y="13354410"/>
                <a:chExt cx="3708948" cy="4026530"/>
              </a:xfrm>
            </p:grpSpPr>
            <p:pic>
              <p:nvPicPr>
                <p:cNvPr id="26" name="Grafik 25">
                  <a:extLst>
                    <a:ext uri="{FF2B5EF4-FFF2-40B4-BE49-F238E27FC236}">
                      <a16:creationId xmlns:a16="http://schemas.microsoft.com/office/drawing/2014/main" id="{8E3AB207-5B87-1904-27F6-52D6679913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23040" y="13354410"/>
                  <a:ext cx="3708210" cy="3211487"/>
                </a:xfrm>
                <a:prstGeom prst="rect">
                  <a:avLst/>
                </a:prstGeom>
                <a:effectLst>
                  <a:innerShdw blurRad="139700">
                    <a:prstClr val="black"/>
                  </a:innerShdw>
                </a:effectLst>
              </p:spPr>
            </p:pic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829B0223-CAEE-F68E-6EE1-E64B78A4F821}"/>
                    </a:ext>
                  </a:extLst>
                </p:cNvPr>
                <p:cNvSpPr txBox="1"/>
                <p:nvPr/>
              </p:nvSpPr>
              <p:spPr>
                <a:xfrm>
                  <a:off x="11222302" y="16565897"/>
                  <a:ext cx="3708210" cy="815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546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Spektrogramm einer Aufnahme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444AB21D-0352-766F-D13D-ACF834865CBE}"/>
                      </a:ext>
                    </a:extLst>
                  </p:cNvPr>
                  <p:cNvSpPr/>
                  <p:nvPr/>
                </p:nvSpPr>
                <p:spPr>
                  <a:xfrm>
                    <a:off x="340962" y="9858067"/>
                    <a:ext cx="5837416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Annäherung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Höherer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Entfernung </a:t>
                    </a: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Tieferer Ton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de-DE" sz="2800" dirty="0"/>
                      <a:t>)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i="1" dirty="0"/>
                      <a:t>(vgl. Martinshorn)</a:t>
                    </a:r>
                  </a:p>
                </p:txBody>
              </p:sp>
            </mc:Choice>
            <mc:Fallback xmlns=""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444AB21D-0352-766F-D13D-ACF834865C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62" y="9858067"/>
                    <a:ext cx="5837416" cy="314781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354" r="-12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feld 2">
                    <a:extLst>
                      <a:ext uri="{FF2B5EF4-FFF2-40B4-BE49-F238E27FC236}">
                        <a16:creationId xmlns:a16="http://schemas.microsoft.com/office/drawing/2014/main" id="{D79DC049-4DAA-6C3C-9AF0-CEA11BE852D6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264" y="13219181"/>
                    <a:ext cx="1551720" cy="951501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45" name="Textfeld 2">
                    <a:extLst>
                      <a:ext uri="{FF2B5EF4-FFF2-40B4-BE49-F238E27FC236}">
                        <a16:creationId xmlns:a16="http://schemas.microsoft.com/office/drawing/2014/main" id="{D79DC049-4DAA-6C3C-9AF0-CEA11BE852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64" y="13219181"/>
                    <a:ext cx="1551720" cy="9515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feld 3">
                    <a:extLst>
                      <a:ext uri="{FF2B5EF4-FFF2-40B4-BE49-F238E27FC236}">
                        <a16:creationId xmlns:a16="http://schemas.microsoft.com/office/drawing/2014/main" id="{2DBF14C1-1134-EA33-F456-F5100C6C6242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85" y="13253711"/>
                    <a:ext cx="2407326" cy="878051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t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de-DE" sz="3200" b="1" dirty="0"/>
                  </a:p>
                </p:txBody>
              </p:sp>
            </mc:Choice>
            <mc:Fallback>
              <p:sp>
                <p:nvSpPr>
                  <p:cNvPr id="46" name="Textfeld 3">
                    <a:extLst>
                      <a:ext uri="{FF2B5EF4-FFF2-40B4-BE49-F238E27FC236}">
                        <a16:creationId xmlns:a16="http://schemas.microsoft.com/office/drawing/2014/main" id="{2DBF14C1-1134-EA33-F456-F5100C6C62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85" y="13253711"/>
                    <a:ext cx="2407326" cy="87805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B14F66D4-8314-810D-8A67-D560B732AE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4712" y="13487956"/>
                    <a:ext cx="970522" cy="54415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𝑚𝑖𝑡</m:t>
                          </m:r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48" name="Textfeld 47">
                    <a:extLst>
                      <a:ext uri="{FF2B5EF4-FFF2-40B4-BE49-F238E27FC236}">
                        <a16:creationId xmlns:a16="http://schemas.microsoft.com/office/drawing/2014/main" id="{B14F66D4-8314-810D-8A67-D560B732AE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4712" y="13487956"/>
                    <a:ext cx="970522" cy="54415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FA9C7A80-4C6F-1408-A5E4-6BD1BA4F79AB}"/>
                </a:ext>
              </a:extLst>
            </p:cNvPr>
            <p:cNvGrpSpPr/>
            <p:nvPr/>
          </p:nvGrpSpPr>
          <p:grpSpPr>
            <a:xfrm>
              <a:off x="15750824" y="8495748"/>
              <a:ext cx="14687163" cy="6601217"/>
              <a:chOff x="15750824" y="8495748"/>
              <a:chExt cx="14687163" cy="6601217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B658DDBD-A164-54AC-55CE-C6217C678BD6}"/>
                  </a:ext>
                </a:extLst>
              </p:cNvPr>
              <p:cNvSpPr/>
              <p:nvPr/>
            </p:nvSpPr>
            <p:spPr>
              <a:xfrm>
                <a:off x="15750824" y="8495748"/>
                <a:ext cx="14687163" cy="8068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de-DE" sz="4400" b="1" cap="all" dirty="0">
                    <a:latin typeface="+mj-lt"/>
                  </a:rPr>
                  <a:t>Lautstärke-änderung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/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de-DE" sz="3200" b="1" dirty="0"/>
                      <a:t>Konzept</a:t>
                    </a:r>
                    <a:endParaRPr lang="de-DE" sz="2800" b="1" dirty="0"/>
                  </a:p>
                  <a:p>
                    <a:pPr algn="ctr">
                      <a:spcAft>
                        <a:spcPts val="1200"/>
                      </a:spcAft>
                    </a:pPr>
                    <a:endParaRPr lang="de-DE" sz="1400" b="1" dirty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dirty="0"/>
                      <a:t>„Je näher, desto lauter“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de-DE" sz="2800" b="1" dirty="0"/>
                      <a:t>⇒</a:t>
                    </a:r>
                    <a:r>
                      <a:rPr lang="de-DE" sz="2800" dirty="0"/>
                      <a:t> Pro Abstandsverdopplung:</a:t>
                    </a:r>
                    <a:br>
                      <a:rPr lang="de-DE" sz="2800" dirty="0"/>
                    </a:br>
                    <a:r>
                      <a:rPr lang="de-DE" sz="2800" dirty="0"/>
                      <a:t>Pegel nimmt um </a:t>
                    </a:r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𝑑𝐵</m:t>
                        </m:r>
                      </m:oMath>
                    </a14:m>
                    <a:r>
                      <a:rPr lang="de-DE" sz="2800" dirty="0"/>
                      <a:t> ab</a:t>
                    </a:r>
                  </a:p>
                </p:txBody>
              </p:sp>
            </mc:Choice>
            <mc:Fallback xmlns="">
              <p:sp>
                <p:nvSpPr>
                  <p:cNvPr id="53" name="Rechteck 52">
                    <a:extLst>
                      <a:ext uri="{FF2B5EF4-FFF2-40B4-BE49-F238E27FC236}">
                        <a16:creationId xmlns:a16="http://schemas.microsoft.com/office/drawing/2014/main" id="{834E2CB8-D3FA-5392-DD77-D60D70556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0824" y="9852357"/>
                    <a:ext cx="7315080" cy="314781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9E93C46B-D410-021F-CDED-AB184C4574B9}"/>
                  </a:ext>
                </a:extLst>
              </p:cNvPr>
              <p:cNvGrpSpPr/>
              <p:nvPr/>
            </p:nvGrpSpPr>
            <p:grpSpPr>
              <a:xfrm>
                <a:off x="24305847" y="9631890"/>
                <a:ext cx="5645161" cy="4360938"/>
                <a:chOff x="24305847" y="9360930"/>
                <a:chExt cx="5645161" cy="4360938"/>
              </a:xfrm>
            </p:grpSpPr>
            <p:pic>
              <p:nvPicPr>
                <p:cNvPr id="52" name="Grafik 51">
                  <a:extLst>
                    <a:ext uri="{FF2B5EF4-FFF2-40B4-BE49-F238E27FC236}">
                      <a16:creationId xmlns:a16="http://schemas.microsoft.com/office/drawing/2014/main" id="{E2A7D150-2A70-6514-F038-0995D0DA3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rcRect/>
                <a:stretch/>
              </p:blipFill>
              <p:spPr>
                <a:xfrm>
                  <a:off x="24305847" y="9581397"/>
                  <a:ext cx="5291489" cy="4140471"/>
                </a:xfrm>
                <a:prstGeom prst="rect">
                  <a:avLst/>
                </a:prstGeom>
              </p:spPr>
            </p:pic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2155E540-1E61-D980-6683-AC62E5AC38E8}"/>
                    </a:ext>
                  </a:extLst>
                </p:cNvPr>
                <p:cNvSpPr txBox="1"/>
                <p:nvPr/>
              </p:nvSpPr>
              <p:spPr>
                <a:xfrm rot="16200000">
                  <a:off x="27762133" y="11065698"/>
                  <a:ext cx="3893644" cy="48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546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Theoretischer Verlauf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AB8C1EF-A892-353A-382C-460CAE328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6226" y="14219912"/>
                    <a:ext cx="3844642" cy="7509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32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32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sz="3200" b="1" i="1">
                                          <a:latin typeface="Cambria Math" panose="02040503050406030204" pitchFamily="18" charset="0"/>
                                        </a:rPr>
                                        <m:t>𝟐𝟎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de-DE" sz="2000" b="1" dirty="0"/>
                  </a:p>
                </p:txBody>
              </p:sp>
            </mc:Choice>
            <mc:Fallback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AB8C1EF-A892-353A-382C-460CAE3289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6226" y="14219912"/>
                    <a:ext cx="3844642" cy="75090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uppieren 86">
                <a:extLst>
                  <a:ext uri="{FF2B5EF4-FFF2-40B4-BE49-F238E27FC236}">
                    <a16:creationId xmlns:a16="http://schemas.microsoft.com/office/drawing/2014/main" id="{A9F5CFBB-8A71-B44C-4D1F-F9BB2DF186DA}"/>
                  </a:ext>
                </a:extLst>
              </p:cNvPr>
              <p:cNvGrpSpPr/>
              <p:nvPr/>
            </p:nvGrpSpPr>
            <p:grpSpPr>
              <a:xfrm>
                <a:off x="27409682" y="14150802"/>
                <a:ext cx="2235899" cy="761582"/>
                <a:chOff x="20175439" y="12880571"/>
                <a:chExt cx="2235899" cy="7615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F4E747DB-2842-10F8-921B-FFAFB201F0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47402" y="12880571"/>
                      <a:ext cx="1263936" cy="76158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de-DE" sz="2800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de-DE" sz="28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oMath>
                        </m:oMathPara>
                      </a14:m>
                      <a:endParaRPr lang="de-DE" sz="2800" b="1" dirty="0"/>
                    </a:p>
                  </p:txBody>
                </p:sp>
              </mc:Choice>
              <mc:Fallback>
                <p:sp>
                  <p:nvSpPr>
                    <p:cNvPr id="61" name="Textfeld 60">
                      <a:extLst>
                        <a:ext uri="{FF2B5EF4-FFF2-40B4-BE49-F238E27FC236}">
                          <a16:creationId xmlns:a16="http://schemas.microsoft.com/office/drawing/2014/main" id="{F4E747DB-2842-10F8-921B-FFAFB201F0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7402" y="12880571"/>
                      <a:ext cx="1263936" cy="76158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Textfeld 63">
                      <a:extLst>
                        <a:ext uri="{FF2B5EF4-FFF2-40B4-BE49-F238E27FC236}">
                          <a16:creationId xmlns:a16="http://schemas.microsoft.com/office/drawing/2014/main" id="{3A3C5AE6-EA67-2C77-4766-369AD39F8C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5439" y="13108591"/>
                      <a:ext cx="939873" cy="4868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𝑢𝑛𝑑</m:t>
                            </m:r>
                          </m:oMath>
                        </m:oMathPara>
                      </a14:m>
                      <a:endParaRPr lang="de-DE" sz="2800" dirty="0"/>
                    </a:p>
                  </p:txBody>
                </p:sp>
              </mc:Choice>
              <mc:Fallback>
                <p:sp>
                  <p:nvSpPr>
                    <p:cNvPr id="64" name="Textfeld 63">
                      <a:extLst>
                        <a:ext uri="{FF2B5EF4-FFF2-40B4-BE49-F238E27FC236}">
                          <a16:creationId xmlns:a16="http://schemas.microsoft.com/office/drawing/2014/main" id="{3A3C5AE6-EA67-2C77-4766-369AD39F8C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5439" y="13108591"/>
                      <a:ext cx="939873" cy="486878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7" name="Gruppieren 76">
                <a:extLst>
                  <a:ext uri="{FF2B5EF4-FFF2-40B4-BE49-F238E27FC236}">
                    <a16:creationId xmlns:a16="http://schemas.microsoft.com/office/drawing/2014/main" id="{66B4BD5A-08A9-F6B5-1A3D-710EA7ACE9DA}"/>
                  </a:ext>
                </a:extLst>
              </p:cNvPr>
              <p:cNvGrpSpPr/>
              <p:nvPr/>
            </p:nvGrpSpPr>
            <p:grpSpPr>
              <a:xfrm>
                <a:off x="15938449" y="13012873"/>
                <a:ext cx="7127455" cy="1934944"/>
                <a:chOff x="10457606" y="780264"/>
                <a:chExt cx="10105849" cy="2743511"/>
              </a:xfrm>
            </p:grpSpPr>
            <p:cxnSp>
              <p:nvCxnSpPr>
                <p:cNvPr id="79" name="Gerader Verbinder 78">
                  <a:extLst>
                    <a:ext uri="{FF2B5EF4-FFF2-40B4-BE49-F238E27FC236}">
                      <a16:creationId xmlns:a16="http://schemas.microsoft.com/office/drawing/2014/main" id="{2CD248E3-5D9B-30A9-D9CC-F2E72282C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7606" y="2315380"/>
                  <a:ext cx="9360000" cy="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0" name="Grafik 79">
                  <a:extLst>
                    <a:ext uri="{FF2B5EF4-FFF2-40B4-BE49-F238E27FC236}">
                      <a16:creationId xmlns:a16="http://schemas.microsoft.com/office/drawing/2014/main" id="{2FCA6CFC-8A8A-63EB-5956-80885AF333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7606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pic>
              <p:nvPicPr>
                <p:cNvPr id="81" name="Grafik 80">
                  <a:extLst>
                    <a:ext uri="{FF2B5EF4-FFF2-40B4-BE49-F238E27FC236}">
                      <a16:creationId xmlns:a16="http://schemas.microsoft.com/office/drawing/2014/main" id="{0C3A990E-D500-4A2B-6D80-AAF4687F9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11952" y="780264"/>
                  <a:ext cx="2130574" cy="2130574"/>
                </a:xfrm>
                <a:prstGeom prst="rect">
                  <a:avLst/>
                </a:prstGeom>
                <a:effectLst>
                  <a:outerShdw sx="110000" sy="110000" algn="ctr" rotWithShape="0">
                    <a:schemeClr val="bg1"/>
                  </a:outerShdw>
                </a:effectLst>
              </p:spPr>
            </p:pic>
            <p:cxnSp>
              <p:nvCxnSpPr>
                <p:cNvPr id="82" name="Gerader Verbinder 81">
                  <a:extLst>
                    <a:ext uri="{FF2B5EF4-FFF2-40B4-BE49-F238E27FC236}">
                      <a16:creationId xmlns:a16="http://schemas.microsoft.com/office/drawing/2014/main" id="{547768DA-FA8A-134E-C6D6-B018A7E165FD}"/>
                    </a:ext>
                  </a:extLst>
                </p:cNvPr>
                <p:cNvCxnSpPr>
                  <a:cxnSpLocks/>
                  <a:endCxn id="84" idx="1"/>
                </p:cNvCxnSpPr>
                <p:nvPr/>
              </p:nvCxnSpPr>
              <p:spPr>
                <a:xfrm>
                  <a:off x="17991438" y="1878227"/>
                  <a:ext cx="1565562" cy="115823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r Verbinder 82">
                  <a:extLst>
                    <a:ext uri="{FF2B5EF4-FFF2-40B4-BE49-F238E27FC236}">
                      <a16:creationId xmlns:a16="http://schemas.microsoft.com/office/drawing/2014/main" id="{DBB73627-9FBA-83D8-FF19-EB36297A2C39}"/>
                    </a:ext>
                  </a:extLst>
                </p:cNvPr>
                <p:cNvCxnSpPr>
                  <a:cxnSpLocks/>
                  <a:endCxn id="84" idx="1"/>
                </p:cNvCxnSpPr>
                <p:nvPr/>
              </p:nvCxnSpPr>
              <p:spPr>
                <a:xfrm>
                  <a:off x="11504141" y="1839647"/>
                  <a:ext cx="8052859" cy="119681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4894100D-9A27-299E-A8ED-85D3C0D594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57000" y="2549157"/>
                  <a:ext cx="1006455" cy="974618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5" name="Textfeld 84">
                      <a:extLst>
                        <a:ext uri="{FF2B5EF4-FFF2-40B4-BE49-F238E27FC236}">
                          <a16:creationId xmlns:a16="http://schemas.microsoft.com/office/drawing/2014/main" id="{FDD022B7-96B4-177F-25FC-1D3E711985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0781" y="2529505"/>
                      <a:ext cx="1001150" cy="690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5" name="Textfeld 84">
                      <a:extLst>
                        <a:ext uri="{FF2B5EF4-FFF2-40B4-BE49-F238E27FC236}">
                          <a16:creationId xmlns:a16="http://schemas.microsoft.com/office/drawing/2014/main" id="{FDD022B7-96B4-177F-25FC-1D3E711985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30781" y="2529505"/>
                      <a:ext cx="1001150" cy="690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6DD1D128-0B3F-2B39-7950-8F48C18B25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03580" y="2269409"/>
                      <a:ext cx="1001150" cy="690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de-DE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2800" b="1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6DD1D128-0B3F-2B39-7950-8F48C18B25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03580" y="2269409"/>
                      <a:ext cx="1001150" cy="690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3C11620D-0410-3473-AA97-A8775E3E3CC6}"/>
                  </a:ext>
                </a:extLst>
              </p:cNvPr>
              <p:cNvSpPr/>
              <p:nvPr/>
            </p:nvSpPr>
            <p:spPr>
              <a:xfrm>
                <a:off x="15776394" y="13154404"/>
                <a:ext cx="7289510" cy="1942561"/>
              </a:xfrm>
              <a:prstGeom prst="rect">
                <a:avLst/>
              </a:prstGeom>
              <a:noFill/>
              <a:ln w="50800"/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84153"/>
              </p:ext>
            </p:extLst>
          </p:nvPr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16591"/>
              </p:ext>
            </p:extLst>
          </p:nvPr>
        </p:nvGraphicFramePr>
        <p:xfrm>
          <a:off x="6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DB1CA19-0199-0F65-B764-84B09D3C9F6D}"/>
                  </a:ext>
                </a:extLst>
              </p:cNvPr>
              <p:cNvSpPr txBox="1"/>
              <p:nvPr/>
            </p:nvSpPr>
            <p:spPr>
              <a:xfrm>
                <a:off x="417285" y="14702551"/>
                <a:ext cx="7560403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𝐺𝑒𝑠𝑐h𝑤𝑖𝑛𝑑𝑖𝑔𝑘𝑒𝑖𝑡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𝐹𝑎h𝑟𝑧𝑒𝑢𝑔𝑠</m:t>
                      </m:r>
                    </m:oMath>
                  </m:oMathPara>
                </a14:m>
                <a:endParaRPr lang="de-DE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𝑆𝑐h𝑎𝑙𝑙𝑔𝑒𝑠𝑐h𝑤𝑖𝑛𝑑𝑖𝑔𝑘𝑒𝑖𝑡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=343 </m:t>
                      </m:r>
                      <m:r>
                        <m:rPr>
                          <m:sty m:val="p"/>
                        </m:rPr>
                        <a:rPr lang="de-DE" sz="32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de-DE" sz="3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de-DE" sz="32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DB1CA19-0199-0F65-B764-84B09D3C9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5" y="14702551"/>
                <a:ext cx="7560403" cy="98488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92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384E84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6C84C0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384E84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384E84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384E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5773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FA9C7A80-4C6F-1408-A5E4-6BD1BA4F79AB}"/>
              </a:ext>
            </a:extLst>
          </p:cNvPr>
          <p:cNvGrpSpPr/>
          <p:nvPr/>
        </p:nvGrpSpPr>
        <p:grpSpPr>
          <a:xfrm>
            <a:off x="15750830" y="8489065"/>
            <a:ext cx="14687163" cy="6601218"/>
            <a:chOff x="15750824" y="8495748"/>
            <a:chExt cx="14687163" cy="660121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658DDBD-A164-54AC-55CE-C6217C678BD6}"/>
                </a:ext>
              </a:extLst>
            </p:cNvPr>
            <p:cNvSpPr/>
            <p:nvPr/>
          </p:nvSpPr>
          <p:spPr>
            <a:xfrm>
              <a:off x="15750824" y="8495748"/>
              <a:ext cx="14687163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Lautstärke-änderung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834E2CB8-D3FA-5392-DD77-D60D7055621E}"/>
                    </a:ext>
                  </a:extLst>
                </p:cNvPr>
                <p:cNvSpPr/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„Je näher, desto lauter“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b="1" dirty="0"/>
                    <a:t>⇒</a:t>
                  </a:r>
                  <a:r>
                    <a:rPr lang="de-DE" sz="2800" dirty="0"/>
                    <a:t> Pro Abstandsverdopplung:</a:t>
                  </a:r>
                  <a:br>
                    <a:rPr lang="de-DE" sz="2800" dirty="0"/>
                  </a:br>
                  <a:r>
                    <a:rPr lang="de-DE" sz="2800" dirty="0"/>
                    <a:t>Pegel nimmt um </a:t>
                  </a:r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a14:m>
                  <a:r>
                    <a:rPr lang="de-DE" sz="2800" dirty="0"/>
                    <a:t> ab</a:t>
                  </a:r>
                </a:p>
              </p:txBody>
            </p:sp>
          </mc:Choice>
          <mc:Fallback xmlns=""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834E2CB8-D3FA-5392-DD77-D60D70556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9E93C46B-D410-021F-CDED-AB184C4574B9}"/>
                </a:ext>
              </a:extLst>
            </p:cNvPr>
            <p:cNvGrpSpPr/>
            <p:nvPr/>
          </p:nvGrpSpPr>
          <p:grpSpPr>
            <a:xfrm>
              <a:off x="24305847" y="9631891"/>
              <a:ext cx="5645161" cy="4360937"/>
              <a:chOff x="24305847" y="9360931"/>
              <a:chExt cx="5645161" cy="4360937"/>
            </a:xfrm>
          </p:grpSpPr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E2A7D150-2A70-6514-F038-0995D0DA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/>
              <a:stretch/>
            </p:blipFill>
            <p:spPr>
              <a:xfrm>
                <a:off x="24305847" y="9581397"/>
                <a:ext cx="5291489" cy="4140471"/>
              </a:xfrm>
              <a:prstGeom prst="rect">
                <a:avLst/>
              </a:prstGeom>
            </p:spPr>
          </p:pic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2155E540-1E61-D980-6683-AC62E5AC38E8}"/>
                  </a:ext>
                </a:extLst>
              </p:cNvPr>
              <p:cNvSpPr txBox="1"/>
              <p:nvPr/>
            </p:nvSpPr>
            <p:spPr>
              <a:xfrm rot="16200000">
                <a:off x="27762133" y="11065699"/>
                <a:ext cx="3893644" cy="48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546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AB8C1EF-A892-353A-382C-460CAE3289DD}"/>
                    </a:ext>
                  </a:extLst>
                </p:cNvPr>
                <p:cNvSpPr txBox="1"/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3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3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de-DE" sz="32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oMath>
                    </m:oMathPara>
                  </a14:m>
                  <a:endParaRPr lang="de-DE" sz="2000" b="1" dirty="0"/>
                </a:p>
              </p:txBody>
            </p:sp>
          </mc:Choice>
          <mc:Fallback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AB8C1EF-A892-353A-382C-460CAE328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A9F5CFBB-8A71-B44C-4D1F-F9BB2DF186DA}"/>
                </a:ext>
              </a:extLst>
            </p:cNvPr>
            <p:cNvGrpSpPr/>
            <p:nvPr/>
          </p:nvGrpSpPr>
          <p:grpSpPr>
            <a:xfrm>
              <a:off x="27409682" y="14150802"/>
              <a:ext cx="2235899" cy="818429"/>
              <a:chOff x="20175439" y="12880571"/>
              <a:chExt cx="2235899" cy="8184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F4E747DB-2842-10F8-921B-FFAFB201F068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de-DE" sz="2800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oMath>
                      </m:oMathPara>
                    </a14:m>
                    <a:endParaRPr lang="de-DE" sz="2800" b="1" dirty="0"/>
                  </a:p>
                </p:txBody>
              </p:sp>
            </mc:Choice>
            <mc:Fallback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F4E747DB-2842-10F8-921B-FFAFB201F0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feld 63">
                    <a:extLst>
                      <a:ext uri="{FF2B5EF4-FFF2-40B4-BE49-F238E27FC236}">
                        <a16:creationId xmlns:a16="http://schemas.microsoft.com/office/drawing/2014/main" id="{3A3C5AE6-EA67-2C77-4766-369AD39F8CC3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𝑢𝑛𝑑</m:t>
                          </m:r>
                        </m:oMath>
                      </m:oMathPara>
                    </a14:m>
                    <a:endParaRPr lang="de-DE" sz="2800" dirty="0"/>
                  </a:p>
                </p:txBody>
              </p:sp>
            </mc:Choice>
            <mc:Fallback>
              <p:sp>
                <p:nvSpPr>
                  <p:cNvPr id="64" name="Textfeld 63">
                    <a:extLst>
                      <a:ext uri="{FF2B5EF4-FFF2-40B4-BE49-F238E27FC236}">
                        <a16:creationId xmlns:a16="http://schemas.microsoft.com/office/drawing/2014/main" id="{3A3C5AE6-EA67-2C77-4766-369AD39F8C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66B4BD5A-08A9-F6B5-1A3D-710EA7ACE9DA}"/>
                </a:ext>
              </a:extLst>
            </p:cNvPr>
            <p:cNvGrpSpPr/>
            <p:nvPr/>
          </p:nvGrpSpPr>
          <p:grpSpPr>
            <a:xfrm>
              <a:off x="15938449" y="13012873"/>
              <a:ext cx="7127455" cy="1934944"/>
              <a:chOff x="10457606" y="780264"/>
              <a:chExt cx="10105849" cy="2743511"/>
            </a:xfrm>
          </p:grpSpPr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2CD248E3-5D9B-30A9-D9CC-F2E72282C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7606" y="2315380"/>
                <a:ext cx="9360000" cy="0"/>
              </a:xfrm>
              <a:prstGeom prst="line">
                <a:avLst/>
              </a:prstGeom>
              <a:ln w="793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Grafik 79">
                <a:extLst>
                  <a:ext uri="{FF2B5EF4-FFF2-40B4-BE49-F238E27FC236}">
                    <a16:creationId xmlns:a16="http://schemas.microsoft.com/office/drawing/2014/main" id="{2FCA6CFC-8A8A-63EB-5956-80885AF333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10457606" y="780264"/>
                <a:ext cx="2130574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pic>
            <p:nvPicPr>
              <p:cNvPr id="81" name="Grafik 80">
                <a:extLst>
                  <a:ext uri="{FF2B5EF4-FFF2-40B4-BE49-F238E27FC236}">
                    <a16:creationId xmlns:a16="http://schemas.microsoft.com/office/drawing/2014/main" id="{0C3A990E-D500-4A2B-6D80-AAF4687F9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16193614" y="780264"/>
                <a:ext cx="2130575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547768DA-FA8A-134E-C6D6-B018A7E165FD}"/>
                  </a:ext>
                </a:extLst>
              </p:cNvPr>
              <p:cNvCxnSpPr>
                <a:cxnSpLocks/>
                <a:endCxn id="84" idx="1"/>
              </p:cNvCxnSpPr>
              <p:nvPr/>
            </p:nvCxnSpPr>
            <p:spPr>
              <a:xfrm>
                <a:off x="17287597" y="1838541"/>
                <a:ext cx="2269403" cy="11979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DBB73627-9FBA-83D8-FF19-EB36297A2C39}"/>
                  </a:ext>
                </a:extLst>
              </p:cNvPr>
              <p:cNvCxnSpPr>
                <a:cxnSpLocks/>
                <a:endCxn id="84" idx="1"/>
              </p:cNvCxnSpPr>
              <p:nvPr/>
            </p:nvCxnSpPr>
            <p:spPr>
              <a:xfrm>
                <a:off x="11504141" y="1839647"/>
                <a:ext cx="8052859" cy="11968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894100D-9A27-299E-A8ED-85D3C0D59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9557000" y="2549157"/>
                <a:ext cx="1006455" cy="97461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feld 84">
                    <a:extLst>
                      <a:ext uri="{FF2B5EF4-FFF2-40B4-BE49-F238E27FC236}">
                        <a16:creationId xmlns:a16="http://schemas.microsoft.com/office/drawing/2014/main" id="{FDD022B7-96B4-177F-25FC-1D3E7119853E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0781" y="2529504"/>
                    <a:ext cx="1001150" cy="7418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Textfeld 84">
                    <a:extLst>
                      <a:ext uri="{FF2B5EF4-FFF2-40B4-BE49-F238E27FC236}">
                        <a16:creationId xmlns:a16="http://schemas.microsoft.com/office/drawing/2014/main" id="{FDD022B7-96B4-177F-25FC-1D3E71198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0781" y="2529504"/>
                    <a:ext cx="1001150" cy="74186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feld 85">
                    <a:extLst>
                      <a:ext uri="{FF2B5EF4-FFF2-40B4-BE49-F238E27FC236}">
                        <a16:creationId xmlns:a16="http://schemas.microsoft.com/office/drawing/2014/main" id="{6DD1D128-0B3F-2B39-7950-8F48C18B25E3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3580" y="2269408"/>
                    <a:ext cx="1001150" cy="7418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6" name="Textfeld 85">
                    <a:extLst>
                      <a:ext uri="{FF2B5EF4-FFF2-40B4-BE49-F238E27FC236}">
                        <a16:creationId xmlns:a16="http://schemas.microsoft.com/office/drawing/2014/main" id="{6DD1D128-0B3F-2B39-7950-8F48C18B2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3580" y="2269408"/>
                    <a:ext cx="1001150" cy="74186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3C11620D-0410-3473-AA97-A8775E3E3CC6}"/>
                </a:ext>
              </a:extLst>
            </p:cNvPr>
            <p:cNvSpPr/>
            <p:nvPr/>
          </p:nvSpPr>
          <p:spPr>
            <a:xfrm>
              <a:off x="15776394" y="13154404"/>
              <a:ext cx="7289510" cy="1942561"/>
            </a:xfrm>
            <a:prstGeom prst="rect">
              <a:avLst/>
            </a:prstGeom>
            <a:noFill/>
            <a:ln w="508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6"/>
            </a:p>
          </p:txBody>
        </p: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6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155CB8E5-DAAB-AB74-DE09-DFB52B70BA55}"/>
              </a:ext>
            </a:extLst>
          </p:cNvPr>
          <p:cNvGrpSpPr/>
          <p:nvPr/>
        </p:nvGrpSpPr>
        <p:grpSpPr>
          <a:xfrm>
            <a:off x="-176290" y="8492621"/>
            <a:ext cx="14691616" cy="6885675"/>
            <a:chOff x="-176290" y="8492621"/>
            <a:chExt cx="14691616" cy="68856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565DBF80-1AA4-7423-FD24-DEAE144A80A9}"/>
                    </a:ext>
                  </a:extLst>
                </p:cNvPr>
                <p:cNvSpPr txBox="1"/>
                <p:nvPr/>
              </p:nvSpPr>
              <p:spPr>
                <a:xfrm>
                  <a:off x="340962" y="14393411"/>
                  <a:ext cx="6739666" cy="9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𝑑𝑒𝑠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𝐹𝑎h𝑟𝑧𝑒𝑢𝑔𝑠</m:t>
                        </m:r>
                      </m:oMath>
                    </m:oMathPara>
                  </a14:m>
                  <a:endParaRPr lang="de-DE" sz="3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𝑆𝑐h𝑎𝑙𝑙𝑔𝑒𝑠𝑐h𝑤𝑖𝑛𝑑𝑖𝑔𝑘𝑒𝑖𝑡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343 </m:t>
                            </m:r>
                            <m:r>
                              <m:rPr>
                                <m:sty m:val="p"/>
                              </m:rPr>
                              <a:rPr lang="de-DE" sz="32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sz="320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de-DE" sz="32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565DBF80-1AA4-7423-FD24-DEAE144A8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62" y="14393411"/>
                  <a:ext cx="6739666" cy="984885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85D8A7E7-9FBB-1949-F9F0-A7F0DF0038E4}"/>
                </a:ext>
              </a:extLst>
            </p:cNvPr>
            <p:cNvSpPr/>
            <p:nvPr/>
          </p:nvSpPr>
          <p:spPr>
            <a:xfrm>
              <a:off x="-176290" y="8492621"/>
              <a:ext cx="14669363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Dopplereffekt</a:t>
              </a:r>
            </a:p>
          </p:txBody>
        </p: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45657FFD-553E-EBFD-6DE5-BA5C045C2038}"/>
                </a:ext>
              </a:extLst>
            </p:cNvPr>
            <p:cNvGrpSpPr/>
            <p:nvPr/>
          </p:nvGrpSpPr>
          <p:grpSpPr>
            <a:xfrm>
              <a:off x="6605019" y="9850432"/>
              <a:ext cx="3893644" cy="3521653"/>
              <a:chOff x="11036869" y="9582600"/>
              <a:chExt cx="3893644" cy="3521653"/>
            </a:xfrm>
          </p:grpSpPr>
          <p:pic>
            <p:nvPicPr>
              <p:cNvPr id="100" name="Grafik 99">
                <a:extLst>
                  <a:ext uri="{FF2B5EF4-FFF2-40B4-BE49-F238E27FC236}">
                    <a16:creationId xmlns:a16="http://schemas.microsoft.com/office/drawing/2014/main" id="{A2E87D3F-041A-DFCA-3034-62223CFCB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rcRect/>
              <a:stretch/>
            </p:blipFill>
            <p:spPr>
              <a:xfrm>
                <a:off x="11037606" y="9582600"/>
                <a:ext cx="3888000" cy="3146850"/>
              </a:xfrm>
              <a:prstGeom prst="rect">
                <a:avLst/>
              </a:prstGeom>
            </p:spPr>
          </p:pic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D4BFB207-C4CB-9F8D-A2A9-C02F5C82289B}"/>
                  </a:ext>
                </a:extLst>
              </p:cNvPr>
              <p:cNvSpPr txBox="1"/>
              <p:nvPr/>
            </p:nvSpPr>
            <p:spPr>
              <a:xfrm>
                <a:off x="11036869" y="12734921"/>
                <a:ext cx="3893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38F59C8A-273D-186C-5F99-2FBD029DC48C}"/>
                </a:ext>
              </a:extLst>
            </p:cNvPr>
            <p:cNvGrpSpPr/>
            <p:nvPr/>
          </p:nvGrpSpPr>
          <p:grpSpPr>
            <a:xfrm>
              <a:off x="10806378" y="9854430"/>
              <a:ext cx="3708948" cy="3580819"/>
              <a:chOff x="11222302" y="13354410"/>
              <a:chExt cx="3708948" cy="3580819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B339BD00-4CAD-CEB8-FB76-D49B55A97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3040" y="13354410"/>
                <a:ext cx="3708210" cy="3211487"/>
              </a:xfrm>
              <a:prstGeom prst="rect">
                <a:avLst/>
              </a:prstGeom>
              <a:effectLst>
                <a:innerShdw blurRad="139700">
                  <a:prstClr val="black"/>
                </a:innerShdw>
              </a:effectLst>
            </p:spPr>
          </p:pic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7A0A5A5C-AADB-8C5B-B11A-8708125D44A9}"/>
                  </a:ext>
                </a:extLst>
              </p:cNvPr>
              <p:cNvSpPr txBox="1"/>
              <p:nvPr/>
            </p:nvSpPr>
            <p:spPr>
              <a:xfrm>
                <a:off x="11222302" y="16565897"/>
                <a:ext cx="3708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Spektrogramm einer Aufnahme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8AF81374-8EB4-10AB-A592-20F3CC9ABCD5}"/>
                    </a:ext>
                  </a:extLst>
                </p:cNvPr>
                <p:cNvSpPr/>
                <p:nvPr/>
              </p:nvSpPr>
              <p:spPr>
                <a:xfrm>
                  <a:off x="340962" y="9854939"/>
                  <a:ext cx="5837416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Annäherung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Höherer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Entfernung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Tieferer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i="1" dirty="0"/>
                    <a:t>(vgl. Martinshorn)</a:t>
                  </a:r>
                </a:p>
              </p:txBody>
            </p:sp>
          </mc:Choice>
          <mc:Fallback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8AF81374-8EB4-10AB-A592-20F3CC9ABC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62" y="9854939"/>
                  <a:ext cx="5837416" cy="3147814"/>
                </a:xfrm>
                <a:prstGeom prst="rect">
                  <a:avLst/>
                </a:prstGeom>
                <a:blipFill>
                  <a:blip r:embed="rId44"/>
                  <a:stretch>
                    <a:fillRect l="-1354" r="-125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feld 2">
                  <a:extLst>
                    <a:ext uri="{FF2B5EF4-FFF2-40B4-BE49-F238E27FC236}">
                      <a16:creationId xmlns:a16="http://schemas.microsoft.com/office/drawing/2014/main" id="{FF039AD4-87D4-D686-3C4E-5EBB7269F48E}"/>
                    </a:ext>
                  </a:extLst>
                </p:cNvPr>
                <p:cNvSpPr txBox="1"/>
                <p:nvPr/>
              </p:nvSpPr>
              <p:spPr>
                <a:xfrm>
                  <a:off x="4299264" y="13216053"/>
                  <a:ext cx="1551720" cy="10225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sz="3200" b="0" dirty="0"/>
                </a:p>
              </p:txBody>
            </p:sp>
          </mc:Choice>
          <mc:Fallback>
            <p:sp>
              <p:nvSpPr>
                <p:cNvPr id="76" name="Textfeld 2">
                  <a:extLst>
                    <a:ext uri="{FF2B5EF4-FFF2-40B4-BE49-F238E27FC236}">
                      <a16:creationId xmlns:a16="http://schemas.microsoft.com/office/drawing/2014/main" id="{FF039AD4-87D4-D686-3C4E-5EBB7269F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264" y="13216053"/>
                  <a:ext cx="1551720" cy="1022524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feld 3">
                  <a:extLst>
                    <a:ext uri="{FF2B5EF4-FFF2-40B4-BE49-F238E27FC236}">
                      <a16:creationId xmlns:a16="http://schemas.microsoft.com/office/drawing/2014/main" id="{947A1855-F848-10E1-8912-45510540A675}"/>
                    </a:ext>
                  </a:extLst>
                </p:cNvPr>
                <p:cNvSpPr txBox="1"/>
                <p:nvPr/>
              </p:nvSpPr>
              <p:spPr>
                <a:xfrm>
                  <a:off x="417285" y="13250583"/>
                  <a:ext cx="2407326" cy="943592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de-DE" sz="3200" b="1" dirty="0"/>
                </a:p>
              </p:txBody>
            </p:sp>
          </mc:Choice>
          <mc:Fallback>
            <p:sp>
              <p:nvSpPr>
                <p:cNvPr id="78" name="Textfeld 3">
                  <a:extLst>
                    <a:ext uri="{FF2B5EF4-FFF2-40B4-BE49-F238E27FC236}">
                      <a16:creationId xmlns:a16="http://schemas.microsoft.com/office/drawing/2014/main" id="{947A1855-F848-10E1-8912-45510540A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85" y="13250583"/>
                  <a:ext cx="2407326" cy="94359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CB19DE32-ED05-49CE-40BC-1163FDE4809C}"/>
                    </a:ext>
                  </a:extLst>
                </p:cNvPr>
                <p:cNvSpPr txBox="1"/>
                <p:nvPr/>
              </p:nvSpPr>
              <p:spPr>
                <a:xfrm>
                  <a:off x="3424712" y="13464519"/>
                  <a:ext cx="970522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𝑚𝑖𝑡</m:t>
                        </m:r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CB19DE32-ED05-49CE-40BC-1163FDE480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712" y="13464519"/>
                  <a:ext cx="970522" cy="584775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392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2A3A62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8196C9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2A3A62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2A3A62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2A3A6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405A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405A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405A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6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581A2572-CF06-FB2B-9544-16638BD5034B}"/>
              </a:ext>
            </a:extLst>
          </p:cNvPr>
          <p:cNvGrpSpPr/>
          <p:nvPr/>
        </p:nvGrpSpPr>
        <p:grpSpPr>
          <a:xfrm>
            <a:off x="-176290" y="8489065"/>
            <a:ext cx="14691616" cy="8069664"/>
            <a:chOff x="-176290" y="8489063"/>
            <a:chExt cx="14691616" cy="6646271"/>
          </a:xfrm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07FE519C-AC47-079E-5AFE-80BA1F2CDBC5}"/>
                </a:ext>
              </a:extLst>
            </p:cNvPr>
            <p:cNvSpPr/>
            <p:nvPr/>
          </p:nvSpPr>
          <p:spPr>
            <a:xfrm>
              <a:off x="-176290" y="8489063"/>
              <a:ext cx="14690875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Dopplereffekt</a:t>
              </a:r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EE3625DE-7740-B5B5-00B9-FADED1FC6A95}"/>
                </a:ext>
              </a:extLst>
            </p:cNvPr>
            <p:cNvGrpSpPr/>
            <p:nvPr/>
          </p:nvGrpSpPr>
          <p:grpSpPr>
            <a:xfrm>
              <a:off x="6605019" y="9846874"/>
              <a:ext cx="3893644" cy="3551037"/>
              <a:chOff x="11036869" y="9582600"/>
              <a:chExt cx="3893644" cy="3551037"/>
            </a:xfrm>
          </p:grpSpPr>
          <p:pic>
            <p:nvPicPr>
              <p:cNvPr id="101" name="Grafik 100">
                <a:extLst>
                  <a:ext uri="{FF2B5EF4-FFF2-40B4-BE49-F238E27FC236}">
                    <a16:creationId xmlns:a16="http://schemas.microsoft.com/office/drawing/2014/main" id="{4EDB3BBB-1C81-88DF-0FF4-139C144DF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11037606" y="9582600"/>
                <a:ext cx="3888000" cy="3146850"/>
              </a:xfrm>
              <a:prstGeom prst="rect">
                <a:avLst/>
              </a:prstGeom>
            </p:spPr>
          </p:pic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030FF67E-6BBA-5B0C-E9EF-35A7AE43908D}"/>
                  </a:ext>
                </a:extLst>
              </p:cNvPr>
              <p:cNvSpPr txBox="1"/>
              <p:nvPr/>
            </p:nvSpPr>
            <p:spPr>
              <a:xfrm>
                <a:off x="11036869" y="12734921"/>
                <a:ext cx="3893644" cy="398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546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3CC6F3BA-68B5-6963-802A-4092C72FD931}"/>
                </a:ext>
              </a:extLst>
            </p:cNvPr>
            <p:cNvGrpSpPr/>
            <p:nvPr/>
          </p:nvGrpSpPr>
          <p:grpSpPr>
            <a:xfrm>
              <a:off x="10806378" y="9850872"/>
              <a:ext cx="3708948" cy="3932873"/>
              <a:chOff x="11222302" y="13354410"/>
              <a:chExt cx="3708948" cy="3932873"/>
            </a:xfrm>
          </p:grpSpPr>
          <p:pic>
            <p:nvPicPr>
              <p:cNvPr id="99" name="Grafik 98">
                <a:extLst>
                  <a:ext uri="{FF2B5EF4-FFF2-40B4-BE49-F238E27FC236}">
                    <a16:creationId xmlns:a16="http://schemas.microsoft.com/office/drawing/2014/main" id="{24DAF698-A919-4FB1-2D0A-EA9EB13AE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3040" y="13354410"/>
                <a:ext cx="3708210" cy="3211487"/>
              </a:xfrm>
              <a:prstGeom prst="rect">
                <a:avLst/>
              </a:prstGeom>
              <a:effectLst>
                <a:innerShdw blurRad="139700">
                  <a:prstClr val="black"/>
                </a:innerShdw>
              </a:effectLst>
            </p:spPr>
          </p:pic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0E9AE917-6B5A-9D67-BDFC-0F0EA95400A9}"/>
                  </a:ext>
                </a:extLst>
              </p:cNvPr>
              <p:cNvSpPr txBox="1"/>
              <p:nvPr/>
            </p:nvSpPr>
            <p:spPr>
              <a:xfrm>
                <a:off x="11222302" y="16565897"/>
                <a:ext cx="3708210" cy="721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546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Spektrogramm einer Aufnahme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578F0A3E-61B9-2C69-A921-AC03617950E2}"/>
                    </a:ext>
                  </a:extLst>
                </p:cNvPr>
                <p:cNvSpPr/>
                <p:nvPr/>
              </p:nvSpPr>
              <p:spPr>
                <a:xfrm>
                  <a:off x="340962" y="9851381"/>
                  <a:ext cx="5837416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Annäherung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Höherer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Entfernung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Tieferer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i="1" dirty="0"/>
                    <a:t>(vgl. Martinshorn)</a:t>
                  </a:r>
                </a:p>
              </p:txBody>
            </p:sp>
          </mc:Choice>
          <mc:Fallback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578F0A3E-61B9-2C69-A921-AC03617950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62" y="9851381"/>
                  <a:ext cx="5837416" cy="3147814"/>
                </a:xfrm>
                <a:prstGeom prst="rect">
                  <a:avLst/>
                </a:prstGeom>
                <a:blipFill>
                  <a:blip r:embed="rId25"/>
                  <a:stretch>
                    <a:fillRect l="-1354" r="-125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feld 2">
                  <a:extLst>
                    <a:ext uri="{FF2B5EF4-FFF2-40B4-BE49-F238E27FC236}">
                      <a16:creationId xmlns:a16="http://schemas.microsoft.com/office/drawing/2014/main" id="{F51D0ED5-40A1-878C-3F17-6AB6E7D08286}"/>
                    </a:ext>
                  </a:extLst>
                </p:cNvPr>
                <p:cNvSpPr txBox="1"/>
                <p:nvPr/>
              </p:nvSpPr>
              <p:spPr>
                <a:xfrm>
                  <a:off x="4299264" y="13212495"/>
                  <a:ext cx="1551720" cy="84216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95" name="Textfeld 2">
                  <a:extLst>
                    <a:ext uri="{FF2B5EF4-FFF2-40B4-BE49-F238E27FC236}">
                      <a16:creationId xmlns:a16="http://schemas.microsoft.com/office/drawing/2014/main" id="{F51D0ED5-40A1-878C-3F17-6AB6E7D08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264" y="13212495"/>
                  <a:ext cx="1551720" cy="84216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feld 3">
                  <a:extLst>
                    <a:ext uri="{FF2B5EF4-FFF2-40B4-BE49-F238E27FC236}">
                      <a16:creationId xmlns:a16="http://schemas.microsoft.com/office/drawing/2014/main" id="{C98E5979-766C-C160-2ABD-8CA639D570EC}"/>
                    </a:ext>
                  </a:extLst>
                </p:cNvPr>
                <p:cNvSpPr txBox="1"/>
                <p:nvPr/>
              </p:nvSpPr>
              <p:spPr>
                <a:xfrm>
                  <a:off x="417285" y="13247025"/>
                  <a:ext cx="2407326" cy="77715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de-DE" sz="3200" b="1" dirty="0"/>
                </a:p>
              </p:txBody>
            </p:sp>
          </mc:Choice>
          <mc:Fallback>
            <p:sp>
              <p:nvSpPr>
                <p:cNvPr id="96" name="Textfeld 3">
                  <a:extLst>
                    <a:ext uri="{FF2B5EF4-FFF2-40B4-BE49-F238E27FC236}">
                      <a16:creationId xmlns:a16="http://schemas.microsoft.com/office/drawing/2014/main" id="{C98E5979-766C-C160-2ABD-8CA639D57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85" y="13247025"/>
                  <a:ext cx="2407326" cy="77715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feld 97">
                  <a:extLst>
                    <a:ext uri="{FF2B5EF4-FFF2-40B4-BE49-F238E27FC236}">
                      <a16:creationId xmlns:a16="http://schemas.microsoft.com/office/drawing/2014/main" id="{5E7F53CD-1AF4-DF4F-0243-A5AEE5A7B42B}"/>
                    </a:ext>
                  </a:extLst>
                </p:cNvPr>
                <p:cNvSpPr txBox="1"/>
                <p:nvPr/>
              </p:nvSpPr>
              <p:spPr>
                <a:xfrm>
                  <a:off x="3424712" y="13512535"/>
                  <a:ext cx="970522" cy="48162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𝑚𝑖𝑡</m:t>
                        </m:r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98" name="Textfeld 97">
                  <a:extLst>
                    <a:ext uri="{FF2B5EF4-FFF2-40B4-BE49-F238E27FC236}">
                      <a16:creationId xmlns:a16="http://schemas.microsoft.com/office/drawing/2014/main" id="{5E7F53CD-1AF4-DF4F-0243-A5AEE5A7B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712" y="13512535"/>
                  <a:ext cx="970522" cy="48162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6A5C5AAF-9C67-AE21-7ADB-27EE6E44F15C}"/>
                    </a:ext>
                  </a:extLst>
                </p:cNvPr>
                <p:cNvSpPr txBox="1"/>
                <p:nvPr/>
              </p:nvSpPr>
              <p:spPr>
                <a:xfrm>
                  <a:off x="420607" y="14324171"/>
                  <a:ext cx="6739666" cy="811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𝑑𝑒𝑠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𝐹𝑎h𝑟𝑧𝑒𝑢𝑔𝑠</m:t>
                        </m:r>
                      </m:oMath>
                    </m:oMathPara>
                  </a14:m>
                  <a:endParaRPr lang="de-DE" sz="3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𝑆𝑐h𝑎𝑙𝑙𝑔𝑒𝑠𝑐h𝑤𝑖𝑛𝑑𝑖𝑔𝑘𝑒𝑖𝑡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343 </m:t>
                            </m:r>
                            <m:r>
                              <m:rPr>
                                <m:sty m:val="p"/>
                              </m:rPr>
                              <a:rPr lang="de-DE" sz="32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sz="320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de-DE" sz="32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6A5C5AAF-9C67-AE21-7ADB-27EE6E44F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7" y="14324171"/>
                  <a:ext cx="6739666" cy="81116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C8F1A6B6-020D-A931-3B03-F0A9A054C53B}"/>
              </a:ext>
            </a:extLst>
          </p:cNvPr>
          <p:cNvGrpSpPr/>
          <p:nvPr/>
        </p:nvGrpSpPr>
        <p:grpSpPr>
          <a:xfrm>
            <a:off x="15750830" y="8489065"/>
            <a:ext cx="14687163" cy="6601218"/>
            <a:chOff x="15750824" y="8495748"/>
            <a:chExt cx="14687163" cy="6601217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B6D9AAB-8038-FC3A-32C6-44ADA6EC03C7}"/>
                </a:ext>
              </a:extLst>
            </p:cNvPr>
            <p:cNvSpPr/>
            <p:nvPr/>
          </p:nvSpPr>
          <p:spPr>
            <a:xfrm>
              <a:off x="15750824" y="8495748"/>
              <a:ext cx="14687163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Lautstärke-änderung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hteck 108">
                  <a:extLst>
                    <a:ext uri="{FF2B5EF4-FFF2-40B4-BE49-F238E27FC236}">
                      <a16:creationId xmlns:a16="http://schemas.microsoft.com/office/drawing/2014/main" id="{13E54EC2-4EAA-908E-688F-DEB8A1B367AE}"/>
                    </a:ext>
                  </a:extLst>
                </p:cNvPr>
                <p:cNvSpPr/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„Je näher, desto lauter“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b="1" dirty="0"/>
                    <a:t>⇒</a:t>
                  </a:r>
                  <a:r>
                    <a:rPr lang="de-DE" sz="2800" dirty="0"/>
                    <a:t> Pro Abstandsverdopplung:</a:t>
                  </a:r>
                  <a:br>
                    <a:rPr lang="de-DE" sz="2800" dirty="0"/>
                  </a:br>
                  <a:r>
                    <a:rPr lang="de-DE" sz="2800" dirty="0"/>
                    <a:t>Pegel nimmt um </a:t>
                  </a:r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a14:m>
                  <a:r>
                    <a:rPr lang="de-DE" sz="2800" dirty="0"/>
                    <a:t> ab</a:t>
                  </a:r>
                </a:p>
              </p:txBody>
            </p:sp>
          </mc:Choice>
          <mc:Fallback xmlns=""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834E2CB8-D3FA-5392-DD77-D60D70556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DE334C66-F9F3-413F-0417-AC1113D54A79}"/>
                </a:ext>
              </a:extLst>
            </p:cNvPr>
            <p:cNvGrpSpPr/>
            <p:nvPr/>
          </p:nvGrpSpPr>
          <p:grpSpPr>
            <a:xfrm>
              <a:off x="24305847" y="9631891"/>
              <a:ext cx="5645161" cy="4360937"/>
              <a:chOff x="24305847" y="9360931"/>
              <a:chExt cx="5645161" cy="4360937"/>
            </a:xfrm>
          </p:grpSpPr>
          <p:pic>
            <p:nvPicPr>
              <p:cNvPr id="126" name="Grafik 125">
                <a:extLst>
                  <a:ext uri="{FF2B5EF4-FFF2-40B4-BE49-F238E27FC236}">
                    <a16:creationId xmlns:a16="http://schemas.microsoft.com/office/drawing/2014/main" id="{C0DC6A1B-5609-D60E-B3E5-33FECCBFB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24305847" y="9581397"/>
                <a:ext cx="5291489" cy="4140471"/>
              </a:xfrm>
              <a:prstGeom prst="rect">
                <a:avLst/>
              </a:prstGeom>
            </p:spPr>
          </p:pic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2380DE0-7E92-6993-79AA-ECF27DDA1F81}"/>
                  </a:ext>
                </a:extLst>
              </p:cNvPr>
              <p:cNvSpPr txBox="1"/>
              <p:nvPr/>
            </p:nvSpPr>
            <p:spPr>
              <a:xfrm rot="16200000">
                <a:off x="27762133" y="11065699"/>
                <a:ext cx="3893644" cy="48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546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933847F0-7E63-F365-1D37-FB7CA36BED29}"/>
                    </a:ext>
                  </a:extLst>
                </p:cNvPr>
                <p:cNvSpPr txBox="1"/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3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3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de-DE" sz="32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oMath>
                    </m:oMathPara>
                  </a14:m>
                  <a:endParaRPr lang="de-DE" sz="2000" b="1" dirty="0"/>
                </a:p>
              </p:txBody>
            </p:sp>
          </mc:Choice>
          <mc:Fallback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933847F0-7E63-F365-1D37-FB7CA36BE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03352B86-36CF-05B8-B2FF-A11364A3694C}"/>
                </a:ext>
              </a:extLst>
            </p:cNvPr>
            <p:cNvGrpSpPr/>
            <p:nvPr/>
          </p:nvGrpSpPr>
          <p:grpSpPr>
            <a:xfrm>
              <a:off x="27409682" y="14150802"/>
              <a:ext cx="2235899" cy="818429"/>
              <a:chOff x="20175439" y="12880571"/>
              <a:chExt cx="2235899" cy="8184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Textfeld 123">
                    <a:extLst>
                      <a:ext uri="{FF2B5EF4-FFF2-40B4-BE49-F238E27FC236}">
                        <a16:creationId xmlns:a16="http://schemas.microsoft.com/office/drawing/2014/main" id="{91D6A54F-1455-0F48-2A16-02C61EA3CD8E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de-DE" sz="2800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oMath>
                      </m:oMathPara>
                    </a14:m>
                    <a:endParaRPr lang="de-DE" sz="2800" b="1" dirty="0"/>
                  </a:p>
                </p:txBody>
              </p:sp>
            </mc:Choice>
            <mc:Fallback>
              <p:sp>
                <p:nvSpPr>
                  <p:cNvPr id="124" name="Textfeld 123">
                    <a:extLst>
                      <a:ext uri="{FF2B5EF4-FFF2-40B4-BE49-F238E27FC236}">
                        <a16:creationId xmlns:a16="http://schemas.microsoft.com/office/drawing/2014/main" id="{91D6A54F-1455-0F48-2A16-02C61EA3CD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Textfeld 124">
                    <a:extLst>
                      <a:ext uri="{FF2B5EF4-FFF2-40B4-BE49-F238E27FC236}">
                        <a16:creationId xmlns:a16="http://schemas.microsoft.com/office/drawing/2014/main" id="{DB0E2D46-AA2E-F229-96A4-A26AD4AC4E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𝑢𝑛𝑑</m:t>
                          </m:r>
                        </m:oMath>
                      </m:oMathPara>
                    </a14:m>
                    <a:endParaRPr lang="de-DE" sz="2800" dirty="0"/>
                  </a:p>
                </p:txBody>
              </p:sp>
            </mc:Choice>
            <mc:Fallback>
              <p:sp>
                <p:nvSpPr>
                  <p:cNvPr id="125" name="Textfeld 124">
                    <a:extLst>
                      <a:ext uri="{FF2B5EF4-FFF2-40B4-BE49-F238E27FC236}">
                        <a16:creationId xmlns:a16="http://schemas.microsoft.com/office/drawing/2014/main" id="{DB0E2D46-AA2E-F229-96A4-A26AD4AC4E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EE11A5ED-645E-22C1-8C1C-8A1DF0D8C9D3}"/>
                </a:ext>
              </a:extLst>
            </p:cNvPr>
            <p:cNvGrpSpPr/>
            <p:nvPr/>
          </p:nvGrpSpPr>
          <p:grpSpPr>
            <a:xfrm>
              <a:off x="15938449" y="13012873"/>
              <a:ext cx="7127455" cy="1934944"/>
              <a:chOff x="10457606" y="780264"/>
              <a:chExt cx="10105849" cy="2743511"/>
            </a:xfrm>
          </p:grpSpPr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6AF6E726-18C0-D251-5019-BF0206ACD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7606" y="2315380"/>
                <a:ext cx="9360000" cy="0"/>
              </a:xfrm>
              <a:prstGeom prst="line">
                <a:avLst/>
              </a:prstGeom>
              <a:ln w="793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7" name="Grafik 116">
                <a:extLst>
                  <a:ext uri="{FF2B5EF4-FFF2-40B4-BE49-F238E27FC236}">
                    <a16:creationId xmlns:a16="http://schemas.microsoft.com/office/drawing/2014/main" id="{72254662-82C5-70E2-1106-1CA62FE32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10457606" y="780264"/>
                <a:ext cx="2130574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pic>
            <p:nvPicPr>
              <p:cNvPr id="118" name="Grafik 117">
                <a:extLst>
                  <a:ext uri="{FF2B5EF4-FFF2-40B4-BE49-F238E27FC236}">
                    <a16:creationId xmlns:a16="http://schemas.microsoft.com/office/drawing/2014/main" id="{64D303A2-2F64-BEC5-C377-6F1B771BE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16193614" y="780264"/>
                <a:ext cx="2130575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7E438F03-57B6-D617-7B42-ABAEBD5DD71C}"/>
                  </a:ext>
                </a:extLst>
              </p:cNvPr>
              <p:cNvCxnSpPr>
                <a:cxnSpLocks/>
                <a:endCxn id="121" idx="1"/>
              </p:cNvCxnSpPr>
              <p:nvPr/>
            </p:nvCxnSpPr>
            <p:spPr>
              <a:xfrm>
                <a:off x="17287597" y="1838541"/>
                <a:ext cx="2269403" cy="11979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8114F3A5-720F-7E2C-653C-DEACEE36F221}"/>
                  </a:ext>
                </a:extLst>
              </p:cNvPr>
              <p:cNvCxnSpPr>
                <a:cxnSpLocks/>
                <a:endCxn id="121" idx="1"/>
              </p:cNvCxnSpPr>
              <p:nvPr/>
            </p:nvCxnSpPr>
            <p:spPr>
              <a:xfrm>
                <a:off x="11504141" y="1839647"/>
                <a:ext cx="8052859" cy="11968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1" name="Grafik 120">
                <a:extLst>
                  <a:ext uri="{FF2B5EF4-FFF2-40B4-BE49-F238E27FC236}">
                    <a16:creationId xmlns:a16="http://schemas.microsoft.com/office/drawing/2014/main" id="{FD2A96BC-E4C6-16EA-4416-A92819FED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19557000" y="2549157"/>
                <a:ext cx="1006455" cy="97461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Textfeld 121">
                    <a:extLst>
                      <a:ext uri="{FF2B5EF4-FFF2-40B4-BE49-F238E27FC236}">
                        <a16:creationId xmlns:a16="http://schemas.microsoft.com/office/drawing/2014/main" id="{9FEE4199-E69F-FBD8-B6A4-F5BE932F5A59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0781" y="2529504"/>
                    <a:ext cx="1001150" cy="7418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2" name="Textfeld 121">
                    <a:extLst>
                      <a:ext uri="{FF2B5EF4-FFF2-40B4-BE49-F238E27FC236}">
                        <a16:creationId xmlns:a16="http://schemas.microsoft.com/office/drawing/2014/main" id="{9FEE4199-E69F-FBD8-B6A4-F5BE932F5A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0781" y="2529504"/>
                    <a:ext cx="1001150" cy="74186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Textfeld 122">
                    <a:extLst>
                      <a:ext uri="{FF2B5EF4-FFF2-40B4-BE49-F238E27FC236}">
                        <a16:creationId xmlns:a16="http://schemas.microsoft.com/office/drawing/2014/main" id="{A724796B-6C1F-2B80-670C-2DC741352059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3580" y="2269408"/>
                    <a:ext cx="1001150" cy="7418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3" name="Textfeld 122">
                    <a:extLst>
                      <a:ext uri="{FF2B5EF4-FFF2-40B4-BE49-F238E27FC236}">
                        <a16:creationId xmlns:a16="http://schemas.microsoft.com/office/drawing/2014/main" id="{A724796B-6C1F-2B80-670C-2DC7413520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3580" y="2269408"/>
                    <a:ext cx="1001150" cy="74186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C02F7E2B-06D3-9032-F8EB-4E812CE54600}"/>
                </a:ext>
              </a:extLst>
            </p:cNvPr>
            <p:cNvSpPr/>
            <p:nvPr/>
          </p:nvSpPr>
          <p:spPr>
            <a:xfrm>
              <a:off x="15776394" y="13154404"/>
              <a:ext cx="7289510" cy="1942561"/>
            </a:xfrm>
            <a:prstGeom prst="rect">
              <a:avLst/>
            </a:prstGeom>
            <a:noFill/>
            <a:ln w="508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6"/>
            </a:p>
          </p:txBody>
        </p:sp>
      </p:grpSp>
    </p:spTree>
    <p:extLst>
      <p:ext uri="{BB962C8B-B14F-4D97-AF65-F5344CB8AC3E}">
        <p14:creationId xmlns:p14="http://schemas.microsoft.com/office/powerpoint/2010/main" val="275176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8196C9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2A3A62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8196C9"/>
            </a:solidFill>
            <a:ln>
              <a:solidFill>
                <a:srgbClr val="57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2A3A62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8196C9"/>
                </a:solidFill>
                <a:ln>
                  <a:solidFill>
                    <a:srgbClr val="577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5773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6C84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4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581A2572-CF06-FB2B-9544-16638BD5034B}"/>
              </a:ext>
            </a:extLst>
          </p:cNvPr>
          <p:cNvGrpSpPr/>
          <p:nvPr/>
        </p:nvGrpSpPr>
        <p:grpSpPr>
          <a:xfrm>
            <a:off x="-176290" y="8489065"/>
            <a:ext cx="14691616" cy="8069664"/>
            <a:chOff x="-176290" y="8489063"/>
            <a:chExt cx="14691616" cy="6646271"/>
          </a:xfrm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07FE519C-AC47-079E-5AFE-80BA1F2CDBC5}"/>
                </a:ext>
              </a:extLst>
            </p:cNvPr>
            <p:cNvSpPr/>
            <p:nvPr/>
          </p:nvSpPr>
          <p:spPr>
            <a:xfrm>
              <a:off x="-176290" y="8489063"/>
              <a:ext cx="14690875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Dopplereffekt</a:t>
              </a:r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EE3625DE-7740-B5B5-00B9-FADED1FC6A95}"/>
                </a:ext>
              </a:extLst>
            </p:cNvPr>
            <p:cNvGrpSpPr/>
            <p:nvPr/>
          </p:nvGrpSpPr>
          <p:grpSpPr>
            <a:xfrm>
              <a:off x="6605019" y="9846874"/>
              <a:ext cx="3893644" cy="3551037"/>
              <a:chOff x="11036869" y="9582600"/>
              <a:chExt cx="3893644" cy="3551037"/>
            </a:xfrm>
          </p:grpSpPr>
          <p:pic>
            <p:nvPicPr>
              <p:cNvPr id="101" name="Grafik 100">
                <a:extLst>
                  <a:ext uri="{FF2B5EF4-FFF2-40B4-BE49-F238E27FC236}">
                    <a16:creationId xmlns:a16="http://schemas.microsoft.com/office/drawing/2014/main" id="{4EDB3BBB-1C81-88DF-0FF4-139C144DF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11037606" y="9582600"/>
                <a:ext cx="3888000" cy="3146850"/>
              </a:xfrm>
              <a:prstGeom prst="rect">
                <a:avLst/>
              </a:prstGeom>
            </p:spPr>
          </p:pic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030FF67E-6BBA-5B0C-E9EF-35A7AE43908D}"/>
                  </a:ext>
                </a:extLst>
              </p:cNvPr>
              <p:cNvSpPr txBox="1"/>
              <p:nvPr/>
            </p:nvSpPr>
            <p:spPr>
              <a:xfrm>
                <a:off x="11036869" y="12734921"/>
                <a:ext cx="3893644" cy="398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546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3CC6F3BA-68B5-6963-802A-4092C72FD931}"/>
                </a:ext>
              </a:extLst>
            </p:cNvPr>
            <p:cNvGrpSpPr/>
            <p:nvPr/>
          </p:nvGrpSpPr>
          <p:grpSpPr>
            <a:xfrm>
              <a:off x="10806378" y="9850872"/>
              <a:ext cx="3708948" cy="3932873"/>
              <a:chOff x="11222302" y="13354410"/>
              <a:chExt cx="3708948" cy="3932873"/>
            </a:xfrm>
          </p:grpSpPr>
          <p:pic>
            <p:nvPicPr>
              <p:cNvPr id="99" name="Grafik 98">
                <a:extLst>
                  <a:ext uri="{FF2B5EF4-FFF2-40B4-BE49-F238E27FC236}">
                    <a16:creationId xmlns:a16="http://schemas.microsoft.com/office/drawing/2014/main" id="{24DAF698-A919-4FB1-2D0A-EA9EB13AE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3040" y="13354410"/>
                <a:ext cx="3708210" cy="3211487"/>
              </a:xfrm>
              <a:prstGeom prst="rect">
                <a:avLst/>
              </a:prstGeom>
              <a:effectLst>
                <a:innerShdw blurRad="139700">
                  <a:prstClr val="black"/>
                </a:innerShdw>
              </a:effectLst>
            </p:spPr>
          </p:pic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0E9AE917-6B5A-9D67-BDFC-0F0EA95400A9}"/>
                  </a:ext>
                </a:extLst>
              </p:cNvPr>
              <p:cNvSpPr txBox="1"/>
              <p:nvPr/>
            </p:nvSpPr>
            <p:spPr>
              <a:xfrm>
                <a:off x="11222302" y="16565897"/>
                <a:ext cx="3708210" cy="721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546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Spektrogramm einer Aufnahme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578F0A3E-61B9-2C69-A921-AC03617950E2}"/>
                    </a:ext>
                  </a:extLst>
                </p:cNvPr>
                <p:cNvSpPr/>
                <p:nvPr/>
              </p:nvSpPr>
              <p:spPr>
                <a:xfrm>
                  <a:off x="340962" y="9851381"/>
                  <a:ext cx="5837416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Annäherung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Höherer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Entfernung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Tieferer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i="1" dirty="0"/>
                    <a:t>(vgl. Martinshorn)</a:t>
                  </a:r>
                </a:p>
              </p:txBody>
            </p:sp>
          </mc:Choice>
          <mc:Fallback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578F0A3E-61B9-2C69-A921-AC03617950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62" y="9851381"/>
                  <a:ext cx="5837416" cy="3147814"/>
                </a:xfrm>
                <a:prstGeom prst="rect">
                  <a:avLst/>
                </a:prstGeom>
                <a:blipFill>
                  <a:blip r:embed="rId25"/>
                  <a:stretch>
                    <a:fillRect l="-1354" r="-125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feld 2">
                  <a:extLst>
                    <a:ext uri="{FF2B5EF4-FFF2-40B4-BE49-F238E27FC236}">
                      <a16:creationId xmlns:a16="http://schemas.microsoft.com/office/drawing/2014/main" id="{F51D0ED5-40A1-878C-3F17-6AB6E7D08286}"/>
                    </a:ext>
                  </a:extLst>
                </p:cNvPr>
                <p:cNvSpPr txBox="1"/>
                <p:nvPr/>
              </p:nvSpPr>
              <p:spPr>
                <a:xfrm>
                  <a:off x="4299264" y="13212495"/>
                  <a:ext cx="1551720" cy="84216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95" name="Textfeld 2">
                  <a:extLst>
                    <a:ext uri="{FF2B5EF4-FFF2-40B4-BE49-F238E27FC236}">
                      <a16:creationId xmlns:a16="http://schemas.microsoft.com/office/drawing/2014/main" id="{F51D0ED5-40A1-878C-3F17-6AB6E7D08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264" y="13212495"/>
                  <a:ext cx="1551720" cy="84216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feld 3">
                  <a:extLst>
                    <a:ext uri="{FF2B5EF4-FFF2-40B4-BE49-F238E27FC236}">
                      <a16:creationId xmlns:a16="http://schemas.microsoft.com/office/drawing/2014/main" id="{C98E5979-766C-C160-2ABD-8CA639D570EC}"/>
                    </a:ext>
                  </a:extLst>
                </p:cNvPr>
                <p:cNvSpPr txBox="1"/>
                <p:nvPr/>
              </p:nvSpPr>
              <p:spPr>
                <a:xfrm>
                  <a:off x="417285" y="13247025"/>
                  <a:ext cx="2407326" cy="77715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de-DE" sz="3200" b="1" dirty="0"/>
                </a:p>
              </p:txBody>
            </p:sp>
          </mc:Choice>
          <mc:Fallback>
            <p:sp>
              <p:nvSpPr>
                <p:cNvPr id="96" name="Textfeld 3">
                  <a:extLst>
                    <a:ext uri="{FF2B5EF4-FFF2-40B4-BE49-F238E27FC236}">
                      <a16:creationId xmlns:a16="http://schemas.microsoft.com/office/drawing/2014/main" id="{C98E5979-766C-C160-2ABD-8CA639D57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85" y="13247025"/>
                  <a:ext cx="2407326" cy="77715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feld 97">
                  <a:extLst>
                    <a:ext uri="{FF2B5EF4-FFF2-40B4-BE49-F238E27FC236}">
                      <a16:creationId xmlns:a16="http://schemas.microsoft.com/office/drawing/2014/main" id="{5E7F53CD-1AF4-DF4F-0243-A5AEE5A7B42B}"/>
                    </a:ext>
                  </a:extLst>
                </p:cNvPr>
                <p:cNvSpPr txBox="1"/>
                <p:nvPr/>
              </p:nvSpPr>
              <p:spPr>
                <a:xfrm>
                  <a:off x="3424712" y="13512535"/>
                  <a:ext cx="970522" cy="48162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𝑚𝑖𝑡</m:t>
                        </m:r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98" name="Textfeld 97">
                  <a:extLst>
                    <a:ext uri="{FF2B5EF4-FFF2-40B4-BE49-F238E27FC236}">
                      <a16:creationId xmlns:a16="http://schemas.microsoft.com/office/drawing/2014/main" id="{5E7F53CD-1AF4-DF4F-0243-A5AEE5A7B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712" y="13512535"/>
                  <a:ext cx="970522" cy="48162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6A5C5AAF-9C67-AE21-7ADB-27EE6E44F15C}"/>
                    </a:ext>
                  </a:extLst>
                </p:cNvPr>
                <p:cNvSpPr txBox="1"/>
                <p:nvPr/>
              </p:nvSpPr>
              <p:spPr>
                <a:xfrm>
                  <a:off x="420607" y="14324171"/>
                  <a:ext cx="6739666" cy="811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𝑑𝑒𝑠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𝐹𝑎h𝑟𝑧𝑒𝑢𝑔𝑠</m:t>
                        </m:r>
                      </m:oMath>
                    </m:oMathPara>
                  </a14:m>
                  <a:endParaRPr lang="de-DE" sz="3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𝑆𝑐h𝑎𝑙𝑙𝑔𝑒𝑠𝑐h𝑤𝑖𝑛𝑑𝑖𝑔𝑘𝑒𝑖𝑡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343 </m:t>
                            </m:r>
                            <m:r>
                              <m:rPr>
                                <m:sty m:val="p"/>
                              </m:rPr>
                              <a:rPr lang="de-DE" sz="32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sz="320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de-DE" sz="32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6A5C5AAF-9C67-AE21-7ADB-27EE6E44F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7" y="14324171"/>
                  <a:ext cx="6739666" cy="81116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C8F1A6B6-020D-A931-3B03-F0A9A054C53B}"/>
              </a:ext>
            </a:extLst>
          </p:cNvPr>
          <p:cNvGrpSpPr/>
          <p:nvPr/>
        </p:nvGrpSpPr>
        <p:grpSpPr>
          <a:xfrm>
            <a:off x="15750830" y="8489065"/>
            <a:ext cx="14687163" cy="6601218"/>
            <a:chOff x="15750824" y="8495748"/>
            <a:chExt cx="14687163" cy="6601217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B6D9AAB-8038-FC3A-32C6-44ADA6EC03C7}"/>
                </a:ext>
              </a:extLst>
            </p:cNvPr>
            <p:cNvSpPr/>
            <p:nvPr/>
          </p:nvSpPr>
          <p:spPr>
            <a:xfrm>
              <a:off x="15750824" y="8495748"/>
              <a:ext cx="14687163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Lautstärke-änderung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hteck 108">
                  <a:extLst>
                    <a:ext uri="{FF2B5EF4-FFF2-40B4-BE49-F238E27FC236}">
                      <a16:creationId xmlns:a16="http://schemas.microsoft.com/office/drawing/2014/main" id="{13E54EC2-4EAA-908E-688F-DEB8A1B367AE}"/>
                    </a:ext>
                  </a:extLst>
                </p:cNvPr>
                <p:cNvSpPr/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„Je näher, desto lauter“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b="1" dirty="0"/>
                    <a:t>⇒</a:t>
                  </a:r>
                  <a:r>
                    <a:rPr lang="de-DE" sz="2800" dirty="0"/>
                    <a:t> Pro Abstandsverdopplung:</a:t>
                  </a:r>
                  <a:br>
                    <a:rPr lang="de-DE" sz="2800" dirty="0"/>
                  </a:br>
                  <a:r>
                    <a:rPr lang="de-DE" sz="2800" dirty="0"/>
                    <a:t>Pegel nimmt um </a:t>
                  </a:r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a14:m>
                  <a:r>
                    <a:rPr lang="de-DE" sz="2800" dirty="0"/>
                    <a:t> ab</a:t>
                  </a:r>
                </a:p>
              </p:txBody>
            </p:sp>
          </mc:Choice>
          <mc:Fallback>
            <p:sp>
              <p:nvSpPr>
                <p:cNvPr id="109" name="Rechteck 108">
                  <a:extLst>
                    <a:ext uri="{FF2B5EF4-FFF2-40B4-BE49-F238E27FC236}">
                      <a16:creationId xmlns:a16="http://schemas.microsoft.com/office/drawing/2014/main" id="{13E54EC2-4EAA-908E-688F-DEB8A1B36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DE334C66-F9F3-413F-0417-AC1113D54A79}"/>
                </a:ext>
              </a:extLst>
            </p:cNvPr>
            <p:cNvGrpSpPr/>
            <p:nvPr/>
          </p:nvGrpSpPr>
          <p:grpSpPr>
            <a:xfrm>
              <a:off x="24305847" y="9631891"/>
              <a:ext cx="5645161" cy="4360937"/>
              <a:chOff x="24305847" y="9360931"/>
              <a:chExt cx="5645161" cy="4360937"/>
            </a:xfrm>
          </p:grpSpPr>
          <p:pic>
            <p:nvPicPr>
              <p:cNvPr id="126" name="Grafik 125">
                <a:extLst>
                  <a:ext uri="{FF2B5EF4-FFF2-40B4-BE49-F238E27FC236}">
                    <a16:creationId xmlns:a16="http://schemas.microsoft.com/office/drawing/2014/main" id="{C0DC6A1B-5609-D60E-B3E5-33FECCBFB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24305847" y="9581397"/>
                <a:ext cx="5291489" cy="4140471"/>
              </a:xfrm>
              <a:prstGeom prst="rect">
                <a:avLst/>
              </a:prstGeom>
            </p:spPr>
          </p:pic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2380DE0-7E92-6993-79AA-ECF27DDA1F81}"/>
                  </a:ext>
                </a:extLst>
              </p:cNvPr>
              <p:cNvSpPr txBox="1"/>
              <p:nvPr/>
            </p:nvSpPr>
            <p:spPr>
              <a:xfrm rot="16200000">
                <a:off x="27762133" y="11065699"/>
                <a:ext cx="3893644" cy="48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546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933847F0-7E63-F365-1D37-FB7CA36BED29}"/>
                    </a:ext>
                  </a:extLst>
                </p:cNvPr>
                <p:cNvSpPr txBox="1"/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3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3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de-DE" sz="32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oMath>
                    </m:oMathPara>
                  </a14:m>
                  <a:endParaRPr lang="de-DE" sz="2000" b="1" dirty="0"/>
                </a:p>
              </p:txBody>
            </p:sp>
          </mc:Choice>
          <mc:Fallback>
            <p:sp>
              <p:nvSpPr>
                <p:cNvPr id="112" name="Textfeld 111">
                  <a:extLst>
                    <a:ext uri="{FF2B5EF4-FFF2-40B4-BE49-F238E27FC236}">
                      <a16:creationId xmlns:a16="http://schemas.microsoft.com/office/drawing/2014/main" id="{933847F0-7E63-F365-1D37-FB7CA36BE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03352B86-36CF-05B8-B2FF-A11364A3694C}"/>
                </a:ext>
              </a:extLst>
            </p:cNvPr>
            <p:cNvGrpSpPr/>
            <p:nvPr/>
          </p:nvGrpSpPr>
          <p:grpSpPr>
            <a:xfrm>
              <a:off x="27409682" y="14150802"/>
              <a:ext cx="2235899" cy="818429"/>
              <a:chOff x="20175439" y="12880571"/>
              <a:chExt cx="2235899" cy="8184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Textfeld 123">
                    <a:extLst>
                      <a:ext uri="{FF2B5EF4-FFF2-40B4-BE49-F238E27FC236}">
                        <a16:creationId xmlns:a16="http://schemas.microsoft.com/office/drawing/2014/main" id="{91D6A54F-1455-0F48-2A16-02C61EA3CD8E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de-DE" sz="2800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oMath>
                      </m:oMathPara>
                    </a14:m>
                    <a:endParaRPr lang="de-DE" sz="2800" b="1" dirty="0"/>
                  </a:p>
                </p:txBody>
              </p:sp>
            </mc:Choice>
            <mc:Fallback>
              <p:sp>
                <p:nvSpPr>
                  <p:cNvPr id="124" name="Textfeld 123">
                    <a:extLst>
                      <a:ext uri="{FF2B5EF4-FFF2-40B4-BE49-F238E27FC236}">
                        <a16:creationId xmlns:a16="http://schemas.microsoft.com/office/drawing/2014/main" id="{91D6A54F-1455-0F48-2A16-02C61EA3CD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Textfeld 124">
                    <a:extLst>
                      <a:ext uri="{FF2B5EF4-FFF2-40B4-BE49-F238E27FC236}">
                        <a16:creationId xmlns:a16="http://schemas.microsoft.com/office/drawing/2014/main" id="{DB0E2D46-AA2E-F229-96A4-A26AD4AC4E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𝑢𝑛𝑑</m:t>
                          </m:r>
                        </m:oMath>
                      </m:oMathPara>
                    </a14:m>
                    <a:endParaRPr lang="de-DE" sz="2800" dirty="0"/>
                  </a:p>
                </p:txBody>
              </p:sp>
            </mc:Choice>
            <mc:Fallback>
              <p:sp>
                <p:nvSpPr>
                  <p:cNvPr id="125" name="Textfeld 124">
                    <a:extLst>
                      <a:ext uri="{FF2B5EF4-FFF2-40B4-BE49-F238E27FC236}">
                        <a16:creationId xmlns:a16="http://schemas.microsoft.com/office/drawing/2014/main" id="{DB0E2D46-AA2E-F229-96A4-A26AD4AC4E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EE11A5ED-645E-22C1-8C1C-8A1DF0D8C9D3}"/>
                </a:ext>
              </a:extLst>
            </p:cNvPr>
            <p:cNvGrpSpPr/>
            <p:nvPr/>
          </p:nvGrpSpPr>
          <p:grpSpPr>
            <a:xfrm>
              <a:off x="15938449" y="13012873"/>
              <a:ext cx="7127455" cy="1934944"/>
              <a:chOff x="10457606" y="780264"/>
              <a:chExt cx="10105849" cy="2743511"/>
            </a:xfrm>
          </p:grpSpPr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6AF6E726-18C0-D251-5019-BF0206ACD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7606" y="2315380"/>
                <a:ext cx="9360000" cy="0"/>
              </a:xfrm>
              <a:prstGeom prst="line">
                <a:avLst/>
              </a:prstGeom>
              <a:ln w="793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7" name="Grafik 116">
                <a:extLst>
                  <a:ext uri="{FF2B5EF4-FFF2-40B4-BE49-F238E27FC236}">
                    <a16:creationId xmlns:a16="http://schemas.microsoft.com/office/drawing/2014/main" id="{72254662-82C5-70E2-1106-1CA62FE32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10457606" y="780264"/>
                <a:ext cx="2130574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pic>
            <p:nvPicPr>
              <p:cNvPr id="118" name="Grafik 117">
                <a:extLst>
                  <a:ext uri="{FF2B5EF4-FFF2-40B4-BE49-F238E27FC236}">
                    <a16:creationId xmlns:a16="http://schemas.microsoft.com/office/drawing/2014/main" id="{64D303A2-2F64-BEC5-C377-6F1B771BE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16193614" y="780264"/>
                <a:ext cx="2130575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7E438F03-57B6-D617-7B42-ABAEBD5DD71C}"/>
                  </a:ext>
                </a:extLst>
              </p:cNvPr>
              <p:cNvCxnSpPr>
                <a:cxnSpLocks/>
                <a:endCxn id="121" idx="1"/>
              </p:cNvCxnSpPr>
              <p:nvPr/>
            </p:nvCxnSpPr>
            <p:spPr>
              <a:xfrm>
                <a:off x="17287597" y="1838541"/>
                <a:ext cx="2269403" cy="11979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8114F3A5-720F-7E2C-653C-DEACEE36F221}"/>
                  </a:ext>
                </a:extLst>
              </p:cNvPr>
              <p:cNvCxnSpPr>
                <a:cxnSpLocks/>
                <a:endCxn id="121" idx="1"/>
              </p:cNvCxnSpPr>
              <p:nvPr/>
            </p:nvCxnSpPr>
            <p:spPr>
              <a:xfrm>
                <a:off x="11504141" y="1839647"/>
                <a:ext cx="8052859" cy="11968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1" name="Grafik 120">
                <a:extLst>
                  <a:ext uri="{FF2B5EF4-FFF2-40B4-BE49-F238E27FC236}">
                    <a16:creationId xmlns:a16="http://schemas.microsoft.com/office/drawing/2014/main" id="{FD2A96BC-E4C6-16EA-4416-A92819FED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19557000" y="2549157"/>
                <a:ext cx="1006455" cy="97461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Textfeld 121">
                    <a:extLst>
                      <a:ext uri="{FF2B5EF4-FFF2-40B4-BE49-F238E27FC236}">
                        <a16:creationId xmlns:a16="http://schemas.microsoft.com/office/drawing/2014/main" id="{9FEE4199-E69F-FBD8-B6A4-F5BE932F5A59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0781" y="2529504"/>
                    <a:ext cx="1001150" cy="7418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2" name="Textfeld 121">
                    <a:extLst>
                      <a:ext uri="{FF2B5EF4-FFF2-40B4-BE49-F238E27FC236}">
                        <a16:creationId xmlns:a16="http://schemas.microsoft.com/office/drawing/2014/main" id="{9FEE4199-E69F-FBD8-B6A4-F5BE932F5A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0781" y="2529504"/>
                    <a:ext cx="1001150" cy="74186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Textfeld 122">
                    <a:extLst>
                      <a:ext uri="{FF2B5EF4-FFF2-40B4-BE49-F238E27FC236}">
                        <a16:creationId xmlns:a16="http://schemas.microsoft.com/office/drawing/2014/main" id="{A724796B-6C1F-2B80-670C-2DC741352059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3580" y="2269408"/>
                    <a:ext cx="1001150" cy="7418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3" name="Textfeld 122">
                    <a:extLst>
                      <a:ext uri="{FF2B5EF4-FFF2-40B4-BE49-F238E27FC236}">
                        <a16:creationId xmlns:a16="http://schemas.microsoft.com/office/drawing/2014/main" id="{A724796B-6C1F-2B80-670C-2DC7413520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3580" y="2269408"/>
                    <a:ext cx="1001150" cy="74186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C02F7E2B-06D3-9032-F8EB-4E812CE54600}"/>
                </a:ext>
              </a:extLst>
            </p:cNvPr>
            <p:cNvSpPr/>
            <p:nvPr/>
          </p:nvSpPr>
          <p:spPr>
            <a:xfrm>
              <a:off x="15776394" y="13154404"/>
              <a:ext cx="7289510" cy="1942561"/>
            </a:xfrm>
            <a:prstGeom prst="rect">
              <a:avLst/>
            </a:prstGeom>
            <a:noFill/>
            <a:ln w="508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6"/>
            </a:p>
          </p:txBody>
        </p:sp>
      </p:grpSp>
    </p:spTree>
    <p:extLst>
      <p:ext uri="{BB962C8B-B14F-4D97-AF65-F5344CB8AC3E}">
        <p14:creationId xmlns:p14="http://schemas.microsoft.com/office/powerpoint/2010/main" val="364985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847E14-73FF-BD1A-E9D6-69B5719A79D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137607" y="8081589"/>
            <a:ext cx="794" cy="11819454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740381C1-2117-100A-AA58-5506B242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"/>
            <a:ext cx="30275213" cy="1569308"/>
          </a:xfrm>
        </p:spPr>
        <p:txBody>
          <a:bodyPr anchor="b">
            <a:normAutofit/>
          </a:bodyPr>
          <a:lstStyle/>
          <a:p>
            <a:r>
              <a:rPr lang="de-DE" sz="7200" dirty="0"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Geschwindigkeitsmessung von Fahrzeugen durch Audio-Analyse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793A48-E60B-06C3-D1D9-E088F9C63ECE}"/>
              </a:ext>
            </a:extLst>
          </p:cNvPr>
          <p:cNvSpPr txBox="1"/>
          <p:nvPr/>
        </p:nvSpPr>
        <p:spPr>
          <a:xfrm>
            <a:off x="19610170" y="150889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/>
              <a:t>Jugend forscht / Physik, Levin Fober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CE9477-1E78-A00D-B0C1-36E6EB6B2712}"/>
              </a:ext>
            </a:extLst>
          </p:cNvPr>
          <p:cNvSpPr/>
          <p:nvPr/>
        </p:nvSpPr>
        <p:spPr>
          <a:xfrm>
            <a:off x="0" y="2185776"/>
            <a:ext cx="30273626" cy="915542"/>
          </a:xfrm>
          <a:prstGeom prst="rect">
            <a:avLst/>
          </a:prstGeom>
          <a:solidFill>
            <a:srgbClr val="383C84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Idee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91A07AD-48F2-52C3-4659-D625C5B42D6D}"/>
              </a:ext>
            </a:extLst>
          </p:cNvPr>
          <p:cNvSpPr/>
          <p:nvPr/>
        </p:nvSpPr>
        <p:spPr>
          <a:xfrm>
            <a:off x="794" y="7166047"/>
            <a:ext cx="30273626" cy="915542"/>
          </a:xfrm>
          <a:prstGeom prst="rect">
            <a:avLst/>
          </a:prstGeom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ANSÄTZE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6EE8A6A-FD55-7F8D-D07F-CBDA049331C8}"/>
              </a:ext>
            </a:extLst>
          </p:cNvPr>
          <p:cNvSpPr/>
          <p:nvPr/>
        </p:nvSpPr>
        <p:spPr>
          <a:xfrm>
            <a:off x="0" y="15781962"/>
            <a:ext cx="30273626" cy="915542"/>
          </a:xfrm>
          <a:prstGeom prst="rect">
            <a:avLst/>
          </a:prstGeom>
          <a:solidFill>
            <a:srgbClr val="558AD7"/>
          </a:solidFill>
          <a:ln w="101600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cap="all" dirty="0">
                <a:latin typeface="+mj-lt"/>
              </a:rPr>
              <a:t>ERGEBNISSE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AE0F016-E79D-B67C-1DAF-64767C218FBE}"/>
              </a:ext>
            </a:extLst>
          </p:cNvPr>
          <p:cNvCxnSpPr>
            <a:cxnSpLocks/>
          </p:cNvCxnSpPr>
          <p:nvPr/>
        </p:nvCxnSpPr>
        <p:spPr>
          <a:xfrm flipH="1">
            <a:off x="0" y="19901043"/>
            <a:ext cx="30273626" cy="0"/>
          </a:xfrm>
          <a:prstGeom prst="line">
            <a:avLst/>
          </a:prstGeom>
          <a:ln w="1016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97A8FF8-D224-E53F-DC09-3B07EE272BB6}"/>
              </a:ext>
            </a:extLst>
          </p:cNvPr>
          <p:cNvGrpSpPr/>
          <p:nvPr/>
        </p:nvGrpSpPr>
        <p:grpSpPr>
          <a:xfrm>
            <a:off x="676259" y="3573999"/>
            <a:ext cx="28904581" cy="3008150"/>
            <a:chOff x="676253" y="3629224"/>
            <a:chExt cx="28904581" cy="300815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CAD397-097A-7F33-F8CA-3E99D267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201" y="3685116"/>
              <a:ext cx="1743075" cy="20574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AAB120B-2EF1-0F14-1A2E-17852DDD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4198" y="3810165"/>
              <a:ext cx="1807301" cy="18073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103856C-CA7E-4A6C-47C8-DF6CEAB24F08}"/>
                </a:ext>
              </a:extLst>
            </p:cNvPr>
            <p:cNvSpPr txBox="1"/>
            <p:nvPr/>
          </p:nvSpPr>
          <p:spPr>
            <a:xfrm>
              <a:off x="3990954" y="3782791"/>
              <a:ext cx="14125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/>
                <a:t>=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F489E6-DB7A-138B-0500-A19F4BEC54FF}"/>
                </a:ext>
              </a:extLst>
            </p:cNvPr>
            <p:cNvSpPr txBox="1"/>
            <p:nvPr/>
          </p:nvSpPr>
          <p:spPr>
            <a:xfrm>
              <a:off x="676253" y="5849014"/>
              <a:ext cx="4990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kern="1500" dirty="0"/>
                <a:t>Radarinstrumente   =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8A280F2B-024D-AB46-EC95-02CF4EC6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2177" y="3629224"/>
              <a:ext cx="2219790" cy="221979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494CC58-924B-7D6C-9DB5-092AE17439EF}"/>
                </a:ext>
              </a:extLst>
            </p:cNvPr>
            <p:cNvSpPr txBox="1"/>
            <p:nvPr/>
          </p:nvSpPr>
          <p:spPr>
            <a:xfrm>
              <a:off x="6031083" y="5887497"/>
              <a:ext cx="145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teuer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2A0F9D-1CD3-49BA-A64C-995EF21B14E3}"/>
                </a:ext>
              </a:extLst>
            </p:cNvPr>
            <p:cNvSpPr txBox="1"/>
            <p:nvPr/>
          </p:nvSpPr>
          <p:spPr>
            <a:xfrm>
              <a:off x="8112177" y="5887497"/>
              <a:ext cx="2219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auffällig</a:t>
              </a:r>
            </a:p>
          </p:txBody>
        </p:sp>
        <p:sp>
          <p:nvSpPr>
            <p:cNvPr id="25" name="Pfeil: nach rechts 24">
              <a:extLst>
                <a:ext uri="{FF2B5EF4-FFF2-40B4-BE49-F238E27FC236}">
                  <a16:creationId xmlns:a16="http://schemas.microsoft.com/office/drawing/2014/main" id="{14D5772B-91E7-96F0-0DD9-F5A4702F9A21}"/>
                </a:ext>
              </a:extLst>
            </p:cNvPr>
            <p:cNvSpPr/>
            <p:nvPr/>
          </p:nvSpPr>
          <p:spPr>
            <a:xfrm>
              <a:off x="11678778" y="4083164"/>
              <a:ext cx="4432300" cy="1971815"/>
            </a:xfrm>
            <a:prstGeom prst="rightArrow">
              <a:avLst/>
            </a:prstGeom>
            <a:solidFill>
              <a:srgbClr val="383C84"/>
            </a:solidFill>
            <a:ln>
              <a:solidFill>
                <a:srgbClr val="344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400" cap="all" dirty="0">
                  <a:latin typeface="+mj-lt"/>
                </a:rPr>
                <a:t>LÖSUNG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9F9C585-2A0B-7ED0-F458-68FC767A357C}"/>
                </a:ext>
              </a:extLst>
            </p:cNvPr>
            <p:cNvSpPr txBox="1"/>
            <p:nvPr/>
          </p:nvSpPr>
          <p:spPr>
            <a:xfrm>
              <a:off x="7542420" y="5887497"/>
              <a:ext cx="511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/>
                <a:t>+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0DCC83F-8011-DCAE-F62A-56794A369432}"/>
                </a:ext>
              </a:extLst>
            </p:cNvPr>
            <p:cNvGrpSpPr/>
            <p:nvPr/>
          </p:nvGrpSpPr>
          <p:grpSpPr>
            <a:xfrm>
              <a:off x="17058634" y="3782791"/>
              <a:ext cx="12522200" cy="2854583"/>
              <a:chOff x="17058634" y="3782791"/>
              <a:chExt cx="12522200" cy="2854583"/>
            </a:xfrm>
          </p:grpSpPr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B93C4B4-4E14-E3C9-8A6E-9B7395E993A4}"/>
                  </a:ext>
                </a:extLst>
              </p:cNvPr>
              <p:cNvGrpSpPr/>
              <p:nvPr/>
            </p:nvGrpSpPr>
            <p:grpSpPr>
              <a:xfrm>
                <a:off x="17531039" y="3880453"/>
                <a:ext cx="2979874" cy="2260954"/>
                <a:chOff x="17118606" y="3149057"/>
                <a:chExt cx="2979874" cy="2260954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F9D434FE-5D30-19B5-0A29-7BD6FDFC3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58248"/>
                <a:stretch/>
              </p:blipFill>
              <p:spPr>
                <a:xfrm>
                  <a:off x="19211539" y="3149057"/>
                  <a:ext cx="886941" cy="2124312"/>
                </a:xfrm>
                <a:prstGeom prst="rect">
                  <a:avLst/>
                </a:prstGeom>
              </p:spPr>
            </p:pic>
            <p:pic>
              <p:nvPicPr>
                <p:cNvPr id="31" name="Grafik 30">
                  <a:extLst>
                    <a:ext uri="{FF2B5EF4-FFF2-40B4-BE49-F238E27FC236}">
                      <a16:creationId xmlns:a16="http://schemas.microsoft.com/office/drawing/2014/main" id="{6E4132F7-849B-5D0D-9F55-FB33CF11F9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18606" y="3190221"/>
                  <a:ext cx="2219790" cy="2219790"/>
                </a:xfrm>
                <a:prstGeom prst="rect">
                  <a:avLst/>
                </a:prstGeom>
              </p:spPr>
            </p:pic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DF22E271-0F5A-1215-922A-58CCCE94909F}"/>
                  </a:ext>
                </a:extLst>
              </p:cNvPr>
              <p:cNvSpPr txBox="1"/>
              <p:nvPr/>
            </p:nvSpPr>
            <p:spPr>
              <a:xfrm>
                <a:off x="17060004" y="5861220"/>
                <a:ext cx="3872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dirty="0"/>
                  <a:t>Auto-Geräusche</a:t>
                </a:r>
              </a:p>
            </p:txBody>
          </p:sp>
          <p:sp>
            <p:nvSpPr>
              <p:cNvPr id="37" name="Pfeil: nach rechts 36">
                <a:extLst>
                  <a:ext uri="{FF2B5EF4-FFF2-40B4-BE49-F238E27FC236}">
                    <a16:creationId xmlns:a16="http://schemas.microsoft.com/office/drawing/2014/main" id="{C40B2682-1037-CE9B-0915-2FC451709348}"/>
                  </a:ext>
                </a:extLst>
              </p:cNvPr>
              <p:cNvSpPr/>
              <p:nvPr/>
            </p:nvSpPr>
            <p:spPr>
              <a:xfrm>
                <a:off x="20777412" y="4852265"/>
                <a:ext cx="1262356" cy="789922"/>
              </a:xfrm>
              <a:prstGeom prst="rightArrow">
                <a:avLst/>
              </a:prstGeom>
              <a:solidFill>
                <a:srgbClr val="383C84"/>
              </a:solidFill>
              <a:ln>
                <a:solidFill>
                  <a:srgbClr val="344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/>
              </a:p>
            </p:txBody>
          </p:sp>
          <p:grpSp>
            <p:nvGrpSpPr>
              <p:cNvPr id="89" name="Gruppieren 88">
                <a:extLst>
                  <a:ext uri="{FF2B5EF4-FFF2-40B4-BE49-F238E27FC236}">
                    <a16:creationId xmlns:a16="http://schemas.microsoft.com/office/drawing/2014/main" id="{FDDBE6C0-7E2E-38DD-7EEE-887237CF1F5A}"/>
                  </a:ext>
                </a:extLst>
              </p:cNvPr>
              <p:cNvGrpSpPr/>
              <p:nvPr/>
            </p:nvGrpSpPr>
            <p:grpSpPr>
              <a:xfrm>
                <a:off x="24312292" y="3782791"/>
                <a:ext cx="5268542" cy="2854583"/>
                <a:chOff x="24312292" y="3782791"/>
                <a:chExt cx="5268542" cy="2854583"/>
              </a:xfrm>
            </p:grpSpPr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BE54B145-6E66-762A-8FE1-FFF11CA4AD75}"/>
                    </a:ext>
                  </a:extLst>
                </p:cNvPr>
                <p:cNvSpPr/>
                <p:nvPr/>
              </p:nvSpPr>
              <p:spPr>
                <a:xfrm>
                  <a:off x="24312292" y="3782791"/>
                  <a:ext cx="5268542" cy="2854583"/>
                </a:xfrm>
                <a:prstGeom prst="rect">
                  <a:avLst/>
                </a:prstGeom>
                <a:solidFill>
                  <a:srgbClr val="383C8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2800" b="1" dirty="0"/>
                    <a:t>Aufnahme-System</a:t>
                  </a:r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kostengünstig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unauffällig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leichte Bedienung</a:t>
                  </a:r>
                </a:p>
              </p:txBody>
            </p: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C3D5E694-F12D-9852-B47A-8388465E0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92813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5A47901D-AD3C-CE7A-1645-AC3227E2D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12292" y="5323617"/>
                  <a:ext cx="5268542" cy="0"/>
                </a:xfrm>
                <a:prstGeom prst="line">
                  <a:avLst/>
                </a:prstGeom>
                <a:ln w="25400">
                  <a:solidFill>
                    <a:srgbClr val="6165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D3D8F34-84E2-EB82-0F74-4C9BBABBB746}"/>
                  </a:ext>
                </a:extLst>
              </p:cNvPr>
              <p:cNvSpPr/>
              <p:nvPr/>
            </p:nvSpPr>
            <p:spPr>
              <a:xfrm>
                <a:off x="17058634" y="3782792"/>
                <a:ext cx="12522200" cy="2854582"/>
              </a:xfrm>
              <a:prstGeom prst="rect">
                <a:avLst/>
              </a:prstGeom>
              <a:noFill/>
              <a:ln w="76200">
                <a:solidFill>
                  <a:srgbClr val="616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546" dirty="0"/>
              </a:p>
            </p:txBody>
          </p:sp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66CC400E-428D-ADF3-69FF-09D287C3991B}"/>
                  </a:ext>
                </a:extLst>
              </p:cNvPr>
              <p:cNvGrpSpPr/>
              <p:nvPr/>
            </p:nvGrpSpPr>
            <p:grpSpPr>
              <a:xfrm>
                <a:off x="21885324" y="3857078"/>
                <a:ext cx="2058456" cy="2780296"/>
                <a:chOff x="21885324" y="3857078"/>
                <a:chExt cx="2058456" cy="2780296"/>
              </a:xfrm>
            </p:grpSpPr>
            <p:pic>
              <p:nvPicPr>
                <p:cNvPr id="66" name="Grafik 65">
                  <a:extLst>
                    <a:ext uri="{FF2B5EF4-FFF2-40B4-BE49-F238E27FC236}">
                      <a16:creationId xmlns:a16="http://schemas.microsoft.com/office/drawing/2014/main" id="{3E7583AD-C17E-4D14-2B10-70C3FD8BD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 l="23033" t="13793" r="23741" b="11848"/>
                <a:stretch/>
              </p:blipFill>
              <p:spPr>
                <a:xfrm>
                  <a:off x="21885324" y="3857078"/>
                  <a:ext cx="2058456" cy="2780296"/>
                </a:xfrm>
                <a:prstGeom prst="rect">
                  <a:avLst/>
                </a:prstGeom>
              </p:spPr>
            </p:pic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F7F7D651-8984-D721-FCCC-6A1F44D0F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53835" y="4434742"/>
                  <a:ext cx="1321433" cy="12775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FA9C7A80-4C6F-1408-A5E4-6BD1BA4F79AB}"/>
              </a:ext>
            </a:extLst>
          </p:cNvPr>
          <p:cNvGrpSpPr/>
          <p:nvPr/>
        </p:nvGrpSpPr>
        <p:grpSpPr>
          <a:xfrm>
            <a:off x="15750830" y="8489065"/>
            <a:ext cx="14687163" cy="6601218"/>
            <a:chOff x="15750824" y="8495748"/>
            <a:chExt cx="14687163" cy="660121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658DDBD-A164-54AC-55CE-C6217C678BD6}"/>
                </a:ext>
              </a:extLst>
            </p:cNvPr>
            <p:cNvSpPr/>
            <p:nvPr/>
          </p:nvSpPr>
          <p:spPr>
            <a:xfrm>
              <a:off x="15750824" y="8495748"/>
              <a:ext cx="14687163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Lautstärke-änderung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834E2CB8-D3FA-5392-DD77-D60D7055621E}"/>
                    </a:ext>
                  </a:extLst>
                </p:cNvPr>
                <p:cNvSpPr/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„Je näher, desto lauter“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b="1" dirty="0"/>
                    <a:t>⇒</a:t>
                  </a:r>
                  <a:r>
                    <a:rPr lang="de-DE" sz="2800" dirty="0"/>
                    <a:t> Pro Abstandsverdopplung:</a:t>
                  </a:r>
                  <a:br>
                    <a:rPr lang="de-DE" sz="2800" dirty="0"/>
                  </a:br>
                  <a:r>
                    <a:rPr lang="de-DE" sz="2800" dirty="0"/>
                    <a:t>Pegel nimmt um </a:t>
                  </a:r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a14:m>
                  <a:r>
                    <a:rPr lang="de-DE" sz="2800" dirty="0"/>
                    <a:t> ab</a:t>
                  </a:r>
                </a:p>
              </p:txBody>
            </p:sp>
          </mc:Choice>
          <mc:Fallback xmlns=""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834E2CB8-D3FA-5392-DD77-D60D70556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0824" y="9852357"/>
                  <a:ext cx="7315080" cy="314781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9E93C46B-D410-021F-CDED-AB184C4574B9}"/>
                </a:ext>
              </a:extLst>
            </p:cNvPr>
            <p:cNvGrpSpPr/>
            <p:nvPr/>
          </p:nvGrpSpPr>
          <p:grpSpPr>
            <a:xfrm>
              <a:off x="24305847" y="9631891"/>
              <a:ext cx="5645161" cy="4360937"/>
              <a:chOff x="24305847" y="9360931"/>
              <a:chExt cx="5645161" cy="4360937"/>
            </a:xfrm>
          </p:grpSpPr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E2A7D150-2A70-6514-F038-0995D0DA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rcRect/>
              <a:stretch/>
            </p:blipFill>
            <p:spPr>
              <a:xfrm>
                <a:off x="24305847" y="9581397"/>
                <a:ext cx="5291489" cy="4140471"/>
              </a:xfrm>
              <a:prstGeom prst="rect">
                <a:avLst/>
              </a:prstGeom>
            </p:spPr>
          </p:pic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2155E540-1E61-D980-6683-AC62E5AC38E8}"/>
                  </a:ext>
                </a:extLst>
              </p:cNvPr>
              <p:cNvSpPr txBox="1"/>
              <p:nvPr/>
            </p:nvSpPr>
            <p:spPr>
              <a:xfrm rot="16200000">
                <a:off x="27762133" y="11065699"/>
                <a:ext cx="3893644" cy="48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546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AB8C1EF-A892-353A-382C-460CAE3289DD}"/>
                    </a:ext>
                  </a:extLst>
                </p:cNvPr>
                <p:cNvSpPr txBox="1"/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3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sz="3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de-DE" sz="3200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oMath>
                    </m:oMathPara>
                  </a14:m>
                  <a:endParaRPr lang="de-DE" sz="2000" b="1" dirty="0"/>
                </a:p>
              </p:txBody>
            </p:sp>
          </mc:Choice>
          <mc:Fallback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AB8C1EF-A892-353A-382C-460CAE328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6226" y="14219912"/>
                  <a:ext cx="3844642" cy="80695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A9F5CFBB-8A71-B44C-4D1F-F9BB2DF186DA}"/>
                </a:ext>
              </a:extLst>
            </p:cNvPr>
            <p:cNvGrpSpPr/>
            <p:nvPr/>
          </p:nvGrpSpPr>
          <p:grpSpPr>
            <a:xfrm>
              <a:off x="27409682" y="14150802"/>
              <a:ext cx="2235899" cy="818429"/>
              <a:chOff x="20175439" y="12880571"/>
              <a:chExt cx="2235899" cy="8184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F4E747DB-2842-10F8-921B-FFAFB201F068}"/>
                      </a:ext>
                    </a:extLst>
                  </p:cNvPr>
                  <p:cNvSpPr txBox="1"/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de-DE" sz="2800" b="1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de-DE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</m:oMath>
                      </m:oMathPara>
                    </a14:m>
                    <a:endParaRPr lang="de-DE" sz="2800" b="1" dirty="0"/>
                  </a:p>
                </p:txBody>
              </p:sp>
            </mc:Choice>
            <mc:Fallback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F4E747DB-2842-10F8-921B-FFAFB201F0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47402" y="12880571"/>
                    <a:ext cx="1263936" cy="81842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feld 63">
                    <a:extLst>
                      <a:ext uri="{FF2B5EF4-FFF2-40B4-BE49-F238E27FC236}">
                        <a16:creationId xmlns:a16="http://schemas.microsoft.com/office/drawing/2014/main" id="{3A3C5AE6-EA67-2C77-4766-369AD39F8CC3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𝑢𝑛𝑑</m:t>
                          </m:r>
                        </m:oMath>
                      </m:oMathPara>
                    </a14:m>
                    <a:endParaRPr lang="de-DE" sz="2800" dirty="0"/>
                  </a:p>
                </p:txBody>
              </p:sp>
            </mc:Choice>
            <mc:Fallback>
              <p:sp>
                <p:nvSpPr>
                  <p:cNvPr id="64" name="Textfeld 63">
                    <a:extLst>
                      <a:ext uri="{FF2B5EF4-FFF2-40B4-BE49-F238E27FC236}">
                        <a16:creationId xmlns:a16="http://schemas.microsoft.com/office/drawing/2014/main" id="{3A3C5AE6-EA67-2C77-4766-369AD39F8C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5439" y="13090421"/>
                    <a:ext cx="939873" cy="5232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66B4BD5A-08A9-F6B5-1A3D-710EA7ACE9DA}"/>
                </a:ext>
              </a:extLst>
            </p:cNvPr>
            <p:cNvGrpSpPr/>
            <p:nvPr/>
          </p:nvGrpSpPr>
          <p:grpSpPr>
            <a:xfrm>
              <a:off x="15938449" y="13012873"/>
              <a:ext cx="7127455" cy="1934944"/>
              <a:chOff x="10457606" y="780264"/>
              <a:chExt cx="10105849" cy="2743511"/>
            </a:xfrm>
          </p:grpSpPr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2CD248E3-5D9B-30A9-D9CC-F2E72282C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7606" y="2315380"/>
                <a:ext cx="9360000" cy="0"/>
              </a:xfrm>
              <a:prstGeom prst="line">
                <a:avLst/>
              </a:prstGeom>
              <a:ln w="793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Grafik 79">
                <a:extLst>
                  <a:ext uri="{FF2B5EF4-FFF2-40B4-BE49-F238E27FC236}">
                    <a16:creationId xmlns:a16="http://schemas.microsoft.com/office/drawing/2014/main" id="{2FCA6CFC-8A8A-63EB-5956-80885AF333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10457606" y="780264"/>
                <a:ext cx="2130574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pic>
            <p:nvPicPr>
              <p:cNvPr id="81" name="Grafik 80">
                <a:extLst>
                  <a:ext uri="{FF2B5EF4-FFF2-40B4-BE49-F238E27FC236}">
                    <a16:creationId xmlns:a16="http://schemas.microsoft.com/office/drawing/2014/main" id="{0C3A990E-D500-4A2B-6D80-AAF4687F95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16193614" y="780264"/>
                <a:ext cx="2130575" cy="2130574"/>
              </a:xfrm>
              <a:prstGeom prst="rect">
                <a:avLst/>
              </a:prstGeom>
              <a:effectLst>
                <a:outerShdw sx="110000" sy="110000" algn="ctr" rotWithShape="0">
                  <a:schemeClr val="bg1"/>
                </a:outerShdw>
              </a:effectLst>
            </p:spPr>
          </p:pic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547768DA-FA8A-134E-C6D6-B018A7E165FD}"/>
                  </a:ext>
                </a:extLst>
              </p:cNvPr>
              <p:cNvCxnSpPr>
                <a:cxnSpLocks/>
                <a:endCxn id="84" idx="1"/>
              </p:cNvCxnSpPr>
              <p:nvPr/>
            </p:nvCxnSpPr>
            <p:spPr>
              <a:xfrm>
                <a:off x="17287597" y="1838541"/>
                <a:ext cx="2269403" cy="119792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DBB73627-9FBA-83D8-FF19-EB36297A2C39}"/>
                  </a:ext>
                </a:extLst>
              </p:cNvPr>
              <p:cNvCxnSpPr>
                <a:cxnSpLocks/>
                <a:endCxn id="84" idx="1"/>
              </p:cNvCxnSpPr>
              <p:nvPr/>
            </p:nvCxnSpPr>
            <p:spPr>
              <a:xfrm>
                <a:off x="11504141" y="1839647"/>
                <a:ext cx="8052859" cy="119681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894100D-9A27-299E-A8ED-85D3C0D59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9557000" y="2549157"/>
                <a:ext cx="1006455" cy="97461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feld 84">
                    <a:extLst>
                      <a:ext uri="{FF2B5EF4-FFF2-40B4-BE49-F238E27FC236}">
                        <a16:creationId xmlns:a16="http://schemas.microsoft.com/office/drawing/2014/main" id="{FDD022B7-96B4-177F-25FC-1D3E7119853E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0781" y="2529504"/>
                    <a:ext cx="1001150" cy="7418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Textfeld 84">
                    <a:extLst>
                      <a:ext uri="{FF2B5EF4-FFF2-40B4-BE49-F238E27FC236}">
                        <a16:creationId xmlns:a16="http://schemas.microsoft.com/office/drawing/2014/main" id="{FDD022B7-96B4-177F-25FC-1D3E71198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0781" y="2529504"/>
                    <a:ext cx="1001150" cy="74186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feld 85">
                    <a:extLst>
                      <a:ext uri="{FF2B5EF4-FFF2-40B4-BE49-F238E27FC236}">
                        <a16:creationId xmlns:a16="http://schemas.microsoft.com/office/drawing/2014/main" id="{6DD1D128-0B3F-2B39-7950-8F48C18B25E3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3580" y="2269408"/>
                    <a:ext cx="1001150" cy="7418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de-DE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de-DE" sz="28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6" name="Textfeld 85">
                    <a:extLst>
                      <a:ext uri="{FF2B5EF4-FFF2-40B4-BE49-F238E27FC236}">
                        <a16:creationId xmlns:a16="http://schemas.microsoft.com/office/drawing/2014/main" id="{6DD1D128-0B3F-2B39-7950-8F48C18B2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3580" y="2269408"/>
                    <a:ext cx="1001150" cy="74186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3C11620D-0410-3473-AA97-A8775E3E3CC6}"/>
                </a:ext>
              </a:extLst>
            </p:cNvPr>
            <p:cNvSpPr/>
            <p:nvPr/>
          </p:nvSpPr>
          <p:spPr>
            <a:xfrm>
              <a:off x="15776394" y="13154404"/>
              <a:ext cx="7289510" cy="1942561"/>
            </a:xfrm>
            <a:prstGeom prst="rect">
              <a:avLst/>
            </a:prstGeom>
            <a:noFill/>
            <a:ln w="5080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6"/>
            </a:p>
          </p:txBody>
        </p: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003CC71F-29AA-6B4F-5F4D-BFA9B0B3383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4203112" y="20195563"/>
            <a:ext cx="5795512" cy="893553"/>
          </a:xfrm>
          <a:prstGeom prst="rect">
            <a:avLst/>
          </a:prstGeom>
        </p:spPr>
      </p:pic>
      <p:graphicFrame>
        <p:nvGraphicFramePr>
          <p:cNvPr id="104" name="Tabelle 104">
            <a:extLst>
              <a:ext uri="{FF2B5EF4-FFF2-40B4-BE49-F238E27FC236}">
                <a16:creationId xmlns:a16="http://schemas.microsoft.com/office/drawing/2014/main" id="{DE7D31B7-ED7A-8A24-40F3-AE19DD1525F9}"/>
              </a:ext>
            </a:extLst>
          </p:cNvPr>
          <p:cNvGraphicFramePr>
            <a:graphicFrameLocks noGrp="1"/>
          </p:cNvGraphicFramePr>
          <p:nvPr/>
        </p:nvGraphicFramePr>
        <p:xfrm>
          <a:off x="15776399" y="16825620"/>
          <a:ext cx="14498819" cy="25831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95718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403101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1288800">
                <a:tc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Bei Elektroautos nutzbar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(keine Motorgeräusche notwendig)</a:t>
                      </a:r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</a:t>
                      </a:r>
                      <a:r>
                        <a:rPr lang="de-DE" sz="2800" dirty="0" err="1"/>
                        <a:t>Konstanteneingabe</a:t>
                      </a:r>
                      <a:r>
                        <a:rPr lang="de-DE" sz="2800" dirty="0"/>
                        <a:t> notwendig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(Abstand Mikrofon – Straße)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Sehr anfällig für Messfehler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starker Wind)</a:t>
                      </a: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graphicFrame>
        <p:nvGraphicFramePr>
          <p:cNvPr id="105" name="Tabelle 104">
            <a:extLst>
              <a:ext uri="{FF2B5EF4-FFF2-40B4-BE49-F238E27FC236}">
                <a16:creationId xmlns:a16="http://schemas.microsoft.com/office/drawing/2014/main" id="{A4E1A0B4-E52F-EF53-FFEE-9651E5E0E266}"/>
              </a:ext>
            </a:extLst>
          </p:cNvPr>
          <p:cNvGraphicFramePr>
            <a:graphicFrameLocks noGrp="1"/>
          </p:cNvGraphicFramePr>
          <p:nvPr/>
        </p:nvGraphicFramePr>
        <p:xfrm>
          <a:off x="6" y="16786657"/>
          <a:ext cx="14493075" cy="30198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97380">
                  <a:extLst>
                    <a:ext uri="{9D8B030D-6E8A-4147-A177-3AD203B41FA5}">
                      <a16:colId xmlns:a16="http://schemas.microsoft.com/office/drawing/2014/main" val="2461569828"/>
                    </a:ext>
                  </a:extLst>
                </a:gridCol>
                <a:gridCol w="13195695">
                  <a:extLst>
                    <a:ext uri="{9D8B030D-6E8A-4147-A177-3AD203B41FA5}">
                      <a16:colId xmlns:a16="http://schemas.microsoft.com/office/drawing/2014/main" val="3971170828"/>
                    </a:ext>
                  </a:extLst>
                </a:gridCol>
              </a:tblGrid>
              <a:tr h="647172">
                <a:tc rowSpan="2">
                  <a:txBody>
                    <a:bodyPr/>
                    <a:lstStyle/>
                    <a:p>
                      <a:endParaRPr lang="de-DE" sz="6000" dirty="0"/>
                    </a:p>
                  </a:txBody>
                  <a:tcPr marT="108000" marB="108000" anchor="ctr"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Akkurate Berechnung</a:t>
                      </a:r>
                    </a:p>
                  </a:txBody>
                  <a:tcPr marT="108000" marB="10800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549559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i="0" dirty="0">
                          <a:solidFill>
                            <a:schemeClr val="tx1"/>
                          </a:solidFill>
                        </a:rPr>
                        <a:t>→ Keine Konstanten notwendig</a:t>
                      </a:r>
                    </a:p>
                  </a:txBody>
                  <a:tcPr marT="108000" marB="10800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55299"/>
                  </a:ext>
                </a:extLst>
              </a:tr>
              <a:tr h="1078344">
                <a:tc rowSpan="2">
                  <a:txBody>
                    <a:bodyPr/>
                    <a:lstStyle/>
                    <a:p>
                      <a:endParaRPr lang="de-DE" sz="6000" dirty="0">
                        <a:latin typeface="Bigmug Line" panose="02000503000000000000" pitchFamily="2" charset="0"/>
                      </a:endParaRP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Klares Geräusch notwendig; Rauschen nicht ausreichend </a:t>
                      </a:r>
                      <a:r>
                        <a:rPr lang="de-DE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(z. B. lauter Auspuff anstatt Reifengeräuschen)</a:t>
                      </a:r>
                    </a:p>
                  </a:txBody>
                  <a:tcPr marT="108000" marB="108000" anchor="ctr"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8168448"/>
                  </a:ext>
                </a:extLst>
              </a:tr>
              <a:tr h="647172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→ Geringer Messfehler </a:t>
                      </a:r>
                      <a:r>
                        <a:rPr lang="de-DE" sz="2800" b="1" dirty="0"/>
                        <a:t>⇒</a:t>
                      </a:r>
                      <a:r>
                        <a:rPr lang="de-DE" sz="2800" dirty="0"/>
                        <a:t> große Ungenauigkeit</a:t>
                      </a:r>
                      <a:endParaRPr lang="de-DE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108000" marB="108000" anchor="ctr"/>
                </a:tc>
                <a:extLst>
                  <a:ext uri="{0D108BD9-81ED-4DB2-BD59-A6C34878D82A}">
                    <a16:rowId xmlns:a16="http://schemas.microsoft.com/office/drawing/2014/main" val="832402730"/>
                  </a:ext>
                </a:extLst>
              </a:tr>
            </a:tbl>
          </a:graphicData>
        </a:graphic>
      </p:graphicFrame>
      <p:sp>
        <p:nvSpPr>
          <p:cNvPr id="107" name="Pfeil: Chevron 106">
            <a:extLst>
              <a:ext uri="{FF2B5EF4-FFF2-40B4-BE49-F238E27FC236}">
                <a16:creationId xmlns:a16="http://schemas.microsoft.com/office/drawing/2014/main" id="{FC7F1E85-10A9-A143-8A3C-16C8FB753C4F}"/>
              </a:ext>
            </a:extLst>
          </p:cNvPr>
          <p:cNvSpPr/>
          <p:nvPr/>
        </p:nvSpPr>
        <p:spPr>
          <a:xfrm>
            <a:off x="106824" y="20130179"/>
            <a:ext cx="620922" cy="1031212"/>
          </a:xfrm>
          <a:prstGeom prst="chevron">
            <a:avLst/>
          </a:prstGeom>
          <a:solidFill>
            <a:srgbClr val="8A0000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6">
              <a:defRPr/>
            </a:pPr>
            <a:endParaRPr lang="de-DE" sz="2546" kern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6D0A142-4E2A-9312-2FED-A293CC9A6F81}"/>
              </a:ext>
            </a:extLst>
          </p:cNvPr>
          <p:cNvSpPr txBox="1"/>
          <p:nvPr/>
        </p:nvSpPr>
        <p:spPr>
          <a:xfrm>
            <a:off x="1210346" y="20349951"/>
            <a:ext cx="1333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Begrenzte Nutzbarkeit</a:t>
            </a:r>
            <a:r>
              <a:rPr lang="de-DE" sz="3200" dirty="0"/>
              <a:t>: fehleranfällig, teilweise ungenau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1EB280-C07A-B17B-ED98-52667396AD3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6253" y="18362747"/>
            <a:ext cx="900000" cy="9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3C1C9D-7656-9613-85C0-71202872A2D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5776549" y="16941239"/>
            <a:ext cx="900000" cy="90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E51E16D-0AD9-11BA-50B0-CD75E08A210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5750824" y="18342422"/>
            <a:ext cx="900000" cy="90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E8E2678-2F3C-1958-0D7A-90859A21E68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6253" y="16941239"/>
            <a:ext cx="900000" cy="900000"/>
          </a:xfrm>
          <a:prstGeom prst="rect">
            <a:avLst/>
          </a:prstGeom>
        </p:spPr>
      </p:pic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B456E15-F0AA-9CB8-7801-AFF6A9BDBD5C}"/>
              </a:ext>
            </a:extLst>
          </p:cNvPr>
          <p:cNvGrpSpPr/>
          <p:nvPr/>
        </p:nvGrpSpPr>
        <p:grpSpPr>
          <a:xfrm>
            <a:off x="-176290" y="8489065"/>
            <a:ext cx="14691616" cy="8069664"/>
            <a:chOff x="-176290" y="8489063"/>
            <a:chExt cx="14691616" cy="6646271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9E49769-E1F5-0FBA-2CC9-5A2C42E0328F}"/>
                </a:ext>
              </a:extLst>
            </p:cNvPr>
            <p:cNvSpPr/>
            <p:nvPr/>
          </p:nvSpPr>
          <p:spPr>
            <a:xfrm>
              <a:off x="-176290" y="8489063"/>
              <a:ext cx="14690875" cy="80681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de-DE" sz="4400" b="1" cap="all" dirty="0">
                  <a:latin typeface="+mj-lt"/>
                </a:rPr>
                <a:t>Dopplereffekt</a:t>
              </a: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808735C5-0C63-EFFE-2232-1AA07B2FDE74}"/>
                </a:ext>
              </a:extLst>
            </p:cNvPr>
            <p:cNvGrpSpPr/>
            <p:nvPr/>
          </p:nvGrpSpPr>
          <p:grpSpPr>
            <a:xfrm>
              <a:off x="6605019" y="9846874"/>
              <a:ext cx="3893644" cy="3551037"/>
              <a:chOff x="11036869" y="9582600"/>
              <a:chExt cx="3893644" cy="3551037"/>
            </a:xfrm>
          </p:grpSpPr>
          <p:pic>
            <p:nvPicPr>
              <p:cNvPr id="69" name="Grafik 68">
                <a:extLst>
                  <a:ext uri="{FF2B5EF4-FFF2-40B4-BE49-F238E27FC236}">
                    <a16:creationId xmlns:a16="http://schemas.microsoft.com/office/drawing/2014/main" id="{219400F9-6846-042B-2AAA-B2850E039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rcRect/>
              <a:stretch/>
            </p:blipFill>
            <p:spPr>
              <a:xfrm>
                <a:off x="11037606" y="9582600"/>
                <a:ext cx="3888000" cy="3146850"/>
              </a:xfrm>
              <a:prstGeom prst="rect">
                <a:avLst/>
              </a:prstGeom>
            </p:spPr>
          </p:pic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262125B8-2473-67EF-EC19-D2A37E744E81}"/>
                  </a:ext>
                </a:extLst>
              </p:cNvPr>
              <p:cNvSpPr txBox="1"/>
              <p:nvPr/>
            </p:nvSpPr>
            <p:spPr>
              <a:xfrm>
                <a:off x="11036869" y="12734921"/>
                <a:ext cx="3893644" cy="398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546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Theoretischer Verlauf</a:t>
                </a: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07DBA9D6-A44F-0212-B021-D8388E4EEA14}"/>
                </a:ext>
              </a:extLst>
            </p:cNvPr>
            <p:cNvGrpSpPr/>
            <p:nvPr/>
          </p:nvGrpSpPr>
          <p:grpSpPr>
            <a:xfrm>
              <a:off x="10806378" y="9850872"/>
              <a:ext cx="3708948" cy="3932873"/>
              <a:chOff x="11222302" y="13354410"/>
              <a:chExt cx="3708948" cy="3932873"/>
            </a:xfrm>
          </p:grpSpPr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AD7BB76B-2DE4-275C-33B8-95393F7A49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3040" y="13354410"/>
                <a:ext cx="3708210" cy="3211487"/>
              </a:xfrm>
              <a:prstGeom prst="rect">
                <a:avLst/>
              </a:prstGeom>
              <a:effectLst>
                <a:innerShdw blurRad="139700">
                  <a:prstClr val="black"/>
                </a:innerShdw>
              </a:effectLst>
            </p:spPr>
          </p:pic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0E7E12E2-A7A8-C2B8-8D4E-FABCC8CDD4B1}"/>
                  </a:ext>
                </a:extLst>
              </p:cNvPr>
              <p:cNvSpPr txBox="1"/>
              <p:nvPr/>
            </p:nvSpPr>
            <p:spPr>
              <a:xfrm>
                <a:off x="11222302" y="16565897"/>
                <a:ext cx="3708210" cy="721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546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Spektrogramm einer Aufnahme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235C881A-C01C-3CBE-62B7-80B28B7C293F}"/>
                    </a:ext>
                  </a:extLst>
                </p:cNvPr>
                <p:cNvSpPr/>
                <p:nvPr/>
              </p:nvSpPr>
              <p:spPr>
                <a:xfrm>
                  <a:off x="340962" y="9851381"/>
                  <a:ext cx="5837416" cy="31478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de-DE" sz="3200" b="1" dirty="0"/>
                    <a:t>Konzept</a:t>
                  </a:r>
                  <a:endParaRPr lang="de-DE" sz="2800" b="1" dirty="0"/>
                </a:p>
                <a:p>
                  <a:pPr algn="ctr">
                    <a:spcAft>
                      <a:spcPts val="1200"/>
                    </a:spcAft>
                  </a:pPr>
                  <a:endParaRPr lang="de-DE" sz="1400" b="1" dirty="0"/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Annäherung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Höherer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dirty="0"/>
                    <a:t>Entfernung </a:t>
                  </a:r>
                  <a:r>
                    <a:rPr lang="de-DE" sz="2800" b="1" dirty="0"/>
                    <a:t>⇒</a:t>
                  </a:r>
                  <a:r>
                    <a:rPr lang="de-DE" sz="2800" dirty="0"/>
                    <a:t> Tieferer Ton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de-DE" sz="2800" dirty="0"/>
                    <a:t>)</a:t>
                  </a:r>
                </a:p>
                <a:p>
                  <a:pPr algn="ctr">
                    <a:spcAft>
                      <a:spcPts val="1200"/>
                    </a:spcAft>
                  </a:pPr>
                  <a:r>
                    <a:rPr lang="de-DE" sz="2800" i="1" dirty="0"/>
                    <a:t>(vgl. Martinshorn)</a:t>
                  </a:r>
                </a:p>
              </p:txBody>
            </p:sp>
          </mc:Choice>
          <mc:Fallback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235C881A-C01C-3CBE-62B7-80B28B7C29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62" y="9851381"/>
                  <a:ext cx="5837416" cy="3147814"/>
                </a:xfrm>
                <a:prstGeom prst="rect">
                  <a:avLst/>
                </a:prstGeom>
                <a:blipFill>
                  <a:blip r:embed="rId43"/>
                  <a:stretch>
                    <a:fillRect l="-1354" r="-125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feld 2">
                  <a:extLst>
                    <a:ext uri="{FF2B5EF4-FFF2-40B4-BE49-F238E27FC236}">
                      <a16:creationId xmlns:a16="http://schemas.microsoft.com/office/drawing/2014/main" id="{99EC0625-3715-048F-6D19-7682C8CFA7DF}"/>
                    </a:ext>
                  </a:extLst>
                </p:cNvPr>
                <p:cNvSpPr txBox="1"/>
                <p:nvPr/>
              </p:nvSpPr>
              <p:spPr>
                <a:xfrm>
                  <a:off x="4299264" y="13212495"/>
                  <a:ext cx="1551720" cy="84216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55" name="Textfeld 2">
                  <a:extLst>
                    <a:ext uri="{FF2B5EF4-FFF2-40B4-BE49-F238E27FC236}">
                      <a16:creationId xmlns:a16="http://schemas.microsoft.com/office/drawing/2014/main" id="{99EC0625-3715-048F-6D19-7682C8CFA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264" y="13212495"/>
                  <a:ext cx="1551720" cy="842163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feld 3">
                  <a:extLst>
                    <a:ext uri="{FF2B5EF4-FFF2-40B4-BE49-F238E27FC236}">
                      <a16:creationId xmlns:a16="http://schemas.microsoft.com/office/drawing/2014/main" id="{D8EBC024-B2B7-0C5B-4C4D-D877A600E291}"/>
                    </a:ext>
                  </a:extLst>
                </p:cNvPr>
                <p:cNvSpPr txBox="1"/>
                <p:nvPr/>
              </p:nvSpPr>
              <p:spPr>
                <a:xfrm>
                  <a:off x="417285" y="13247025"/>
                  <a:ext cx="2407326" cy="77715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de-DE" sz="3200" b="1" dirty="0"/>
                </a:p>
              </p:txBody>
            </p:sp>
          </mc:Choice>
          <mc:Fallback>
            <p:sp>
              <p:nvSpPr>
                <p:cNvPr id="60" name="Textfeld 3">
                  <a:extLst>
                    <a:ext uri="{FF2B5EF4-FFF2-40B4-BE49-F238E27FC236}">
                      <a16:creationId xmlns:a16="http://schemas.microsoft.com/office/drawing/2014/main" id="{D8EBC024-B2B7-0C5B-4C4D-D877A600E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85" y="13247025"/>
                  <a:ext cx="2407326" cy="777154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701CD38C-F926-C2CD-9BC6-590F7595FBB7}"/>
                    </a:ext>
                  </a:extLst>
                </p:cNvPr>
                <p:cNvSpPr txBox="1"/>
                <p:nvPr/>
              </p:nvSpPr>
              <p:spPr>
                <a:xfrm>
                  <a:off x="3424712" y="13512535"/>
                  <a:ext cx="970522" cy="48162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𝑚𝑖𝑡</m:t>
                        </m:r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701CD38C-F926-C2CD-9BC6-590F7595F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712" y="13512535"/>
                  <a:ext cx="970522" cy="481628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565DBF80-1AA4-7423-FD24-DEAE144A80A9}"/>
                    </a:ext>
                  </a:extLst>
                </p:cNvPr>
                <p:cNvSpPr txBox="1"/>
                <p:nvPr/>
              </p:nvSpPr>
              <p:spPr>
                <a:xfrm>
                  <a:off x="420607" y="14324171"/>
                  <a:ext cx="6739666" cy="811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𝐺𝑒𝑠𝑐h𝑤𝑖𝑛𝑑𝑖𝑔𝑘𝑒𝑖𝑡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𝑑𝑒𝑠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𝐹𝑎h𝑟𝑧𝑒𝑢𝑔𝑠</m:t>
                        </m:r>
                      </m:oMath>
                    </m:oMathPara>
                  </a14:m>
                  <a:endParaRPr lang="de-DE" sz="3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32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𝑆𝑐h𝑎𝑙𝑙𝑔𝑒𝑠𝑐h𝑤𝑖𝑛𝑑𝑖𝑔𝑘𝑒𝑖𝑡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343 </m:t>
                            </m:r>
                            <m:r>
                              <m:rPr>
                                <m:sty m:val="p"/>
                              </m:rPr>
                              <a:rPr lang="de-DE" sz="32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de-DE" sz="320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de-DE" sz="32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565DBF80-1AA4-7423-FD24-DEAE144A8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7" y="14324171"/>
                  <a:ext cx="6739666" cy="811163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623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Sans-Serif">
      <a:majorFont>
        <a:latin typeface="Aharoni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917</Words>
  <Application>Microsoft Office PowerPoint</Application>
  <PresentationFormat>Benutzerdefiniert</PresentationFormat>
  <Paragraphs>245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Meiryo</vt:lpstr>
      <vt:lpstr>Aharoni</vt:lpstr>
      <vt:lpstr>Arial</vt:lpstr>
      <vt:lpstr>Avenir Next LT Pro</vt:lpstr>
      <vt:lpstr>Bigmug Line</vt:lpstr>
      <vt:lpstr>Cambria Math</vt:lpstr>
      <vt:lpstr>Office</vt:lpstr>
      <vt:lpstr>Geschwindigkeitsmessung von Fahrzeugen durch Audio-Analyse</vt:lpstr>
      <vt:lpstr>Geschwindigkeitsmessung von Fahrzeugen durch Audio-Analyse</vt:lpstr>
      <vt:lpstr>Geschwindigkeitsmessung von Fahrzeugen durch Audio-Analyse</vt:lpstr>
      <vt:lpstr>Geschwindigkeitsmessung von Fahrzeugen durch Audio-Analyse</vt:lpstr>
      <vt:lpstr>Geschwindigkeitsmessung von Fahrzeugen durch Audio-Analyse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Geschwindigkeitsmessung von Fahrzeugen durch Audio-Analyse</dc:title>
  <dc:creator>Levin F.</dc:creator>
  <cp:lastModifiedBy>Levin F.</cp:lastModifiedBy>
  <cp:revision>42</cp:revision>
  <dcterms:created xsi:type="dcterms:W3CDTF">2023-02-22T19:15:33Z</dcterms:created>
  <dcterms:modified xsi:type="dcterms:W3CDTF">2023-02-27T13:55:48Z</dcterms:modified>
</cp:coreProperties>
</file>