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  <a:srgbClr val="2D3E69"/>
    <a:srgbClr val="34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36" d="100"/>
          <a:sy n="36" d="100"/>
        </p:scale>
        <p:origin x="1260" y="102"/>
      </p:cViewPr>
      <p:guideLst>
        <p:guide orient="horz" pos="6735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65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35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65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3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85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40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5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46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65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65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52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7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26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34" Type="http://schemas.openxmlformats.org/officeDocument/2006/relationships/image" Target="../media/image31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3.svg"/><Relationship Id="rId33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2.png"/><Relationship Id="rId32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1.png"/><Relationship Id="rId28" Type="http://schemas.openxmlformats.org/officeDocument/2006/relationships/image" Target="../media/image25.png"/><Relationship Id="rId36" Type="http://schemas.openxmlformats.org/officeDocument/2006/relationships/image" Target="../media/image33.svg"/><Relationship Id="rId10" Type="http://schemas.openxmlformats.org/officeDocument/2006/relationships/image" Target="../media/image9.png"/><Relationship Id="rId19" Type="http://schemas.openxmlformats.org/officeDocument/2006/relationships/image" Target="../media/image170.png"/><Relationship Id="rId31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4.png"/><Relationship Id="rId30" Type="http://schemas.openxmlformats.org/officeDocument/2006/relationships/image" Target="../media/image27.svg"/><Relationship Id="rId3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5137606" y="8514077"/>
            <a:ext cx="0" cy="11386966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30275213" cy="1569308"/>
          </a:xfrm>
        </p:spPr>
        <p:txBody>
          <a:bodyPr anchor="b">
            <a:normAutofit/>
          </a:bodyPr>
          <a:lstStyle/>
          <a:p>
            <a:r>
              <a:rPr lang="de-DE" sz="7200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19610170" y="1508896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2185776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793" y="7598535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16214450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19901043"/>
            <a:ext cx="30273626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676253" y="3746996"/>
            <a:ext cx="28904581" cy="3008150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4125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400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2800" b="1" dirty="0"/>
                    <a:t>Aufnahme-System</a:t>
                  </a:r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kostengünstig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unauffällig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3449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3449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53403786-94A4-81AC-617F-6E6B881EF1EC}"/>
              </a:ext>
            </a:extLst>
          </p:cNvPr>
          <p:cNvGrpSpPr/>
          <p:nvPr/>
        </p:nvGrpSpPr>
        <p:grpSpPr>
          <a:xfrm>
            <a:off x="-176290" y="8921550"/>
            <a:ext cx="30614277" cy="6601217"/>
            <a:chOff x="-176290" y="8495748"/>
            <a:chExt cx="30614277" cy="6601217"/>
          </a:xfrm>
        </p:grpSpPr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94934E8D-4A37-A244-1DB8-97D099F002B2}"/>
                </a:ext>
              </a:extLst>
            </p:cNvPr>
            <p:cNvGrpSpPr/>
            <p:nvPr/>
          </p:nvGrpSpPr>
          <p:grpSpPr>
            <a:xfrm>
              <a:off x="-176290" y="8495749"/>
              <a:ext cx="14691616" cy="5745956"/>
              <a:chOff x="-176290" y="8495749"/>
              <a:chExt cx="14691616" cy="5745956"/>
            </a:xfrm>
          </p:grpSpPr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1CFC10B8-5E89-B3E5-01CE-BD63DA4A6764}"/>
                  </a:ext>
                </a:extLst>
              </p:cNvPr>
              <p:cNvSpPr/>
              <p:nvPr/>
            </p:nvSpPr>
            <p:spPr>
              <a:xfrm>
                <a:off x="-176290" y="8495749"/>
                <a:ext cx="146693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Dopplereffekt</a:t>
                </a:r>
              </a:p>
            </p:txBody>
          </p:sp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58B62564-96AA-02E4-52AD-33D68182C458}"/>
                  </a:ext>
                </a:extLst>
              </p:cNvPr>
              <p:cNvGrpSpPr/>
              <p:nvPr/>
            </p:nvGrpSpPr>
            <p:grpSpPr>
              <a:xfrm>
                <a:off x="6605019" y="9853560"/>
                <a:ext cx="3893644" cy="3521653"/>
                <a:chOff x="11036869" y="9582600"/>
                <a:chExt cx="3893644" cy="3521653"/>
              </a:xfrm>
            </p:grpSpPr>
            <p:pic>
              <p:nvPicPr>
                <p:cNvPr id="11" name="Grafik 10">
                  <a:extLst>
                    <a:ext uri="{FF2B5EF4-FFF2-40B4-BE49-F238E27FC236}">
                      <a16:creationId xmlns:a16="http://schemas.microsoft.com/office/drawing/2014/main" id="{A1390765-CB3A-0AF7-89F8-D2496BDC07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rcRect/>
                <a:stretch/>
              </p:blipFill>
              <p:spPr>
                <a:xfrm>
                  <a:off x="11037606" y="9582600"/>
                  <a:ext cx="3888000" cy="3146850"/>
                </a:xfrm>
                <a:prstGeom prst="rect">
                  <a:avLst/>
                </a:prstGeom>
              </p:spPr>
            </p:pic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7B4ECBF4-8F5B-C33C-3788-62501E93CE0C}"/>
                    </a:ext>
                  </a:extLst>
                </p:cNvPr>
                <p:cNvSpPr txBox="1"/>
                <p:nvPr/>
              </p:nvSpPr>
              <p:spPr>
                <a:xfrm>
                  <a:off x="11036869" y="12734921"/>
                  <a:ext cx="3893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D82D7841-ECCA-80C0-AA2B-0B6A788917F8}"/>
                  </a:ext>
                </a:extLst>
              </p:cNvPr>
              <p:cNvGrpSpPr/>
              <p:nvPr/>
            </p:nvGrpSpPr>
            <p:grpSpPr>
              <a:xfrm>
                <a:off x="10806378" y="9857558"/>
                <a:ext cx="3708948" cy="3580819"/>
                <a:chOff x="11222302" y="13354410"/>
                <a:chExt cx="3708948" cy="3580819"/>
              </a:xfrm>
            </p:grpSpPr>
            <p:pic>
              <p:nvPicPr>
                <p:cNvPr id="26" name="Grafik 25">
                  <a:extLst>
                    <a:ext uri="{FF2B5EF4-FFF2-40B4-BE49-F238E27FC236}">
                      <a16:creationId xmlns:a16="http://schemas.microsoft.com/office/drawing/2014/main" id="{8E3AB207-5B87-1904-27F6-52D6679913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23040" y="13354410"/>
                  <a:ext cx="3708210" cy="3211487"/>
                </a:xfrm>
                <a:prstGeom prst="rect">
                  <a:avLst/>
                </a:prstGeom>
                <a:effectLst>
                  <a:innerShdw blurRad="139700">
                    <a:prstClr val="black"/>
                  </a:innerShdw>
                </a:effectLst>
              </p:spPr>
            </p:pic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829B0223-CAEE-F68E-6EE1-E64B78A4F821}"/>
                    </a:ext>
                  </a:extLst>
                </p:cNvPr>
                <p:cNvSpPr txBox="1"/>
                <p:nvPr/>
              </p:nvSpPr>
              <p:spPr>
                <a:xfrm>
                  <a:off x="11222302" y="16565897"/>
                  <a:ext cx="37082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Spektrogramm einer Aufnahme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444AB21D-0352-766F-D13D-ACF834865CBE}"/>
                      </a:ext>
                    </a:extLst>
                  </p:cNvPr>
                  <p:cNvSpPr/>
                  <p:nvPr/>
                </p:nvSpPr>
                <p:spPr>
                  <a:xfrm>
                    <a:off x="340962" y="9858067"/>
                    <a:ext cx="5837416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Annäherung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Höherer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Entfernung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Tieferer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i="1" dirty="0"/>
                      <a:t>(vgl. Martinshorn)</a:t>
                    </a:r>
                  </a:p>
                </p:txBody>
              </p:sp>
            </mc:Choice>
            <mc:Fallback xmlns=""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444AB21D-0352-766F-D13D-ACF834865C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9858067"/>
                    <a:ext cx="5837416" cy="314781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354" r="-12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feld 2">
                    <a:extLst>
                      <a:ext uri="{FF2B5EF4-FFF2-40B4-BE49-F238E27FC236}">
                        <a16:creationId xmlns:a16="http://schemas.microsoft.com/office/drawing/2014/main" id="{D79DC049-4DAA-6C3C-9AF0-CEA11BE852D6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264" y="13219181"/>
                    <a:ext cx="1551720" cy="102252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de-DE" sz="3200" b="0" dirty="0"/>
                  </a:p>
                </p:txBody>
              </p:sp>
            </mc:Choice>
            <mc:Fallback xmlns="">
              <p:sp>
                <p:nvSpPr>
                  <p:cNvPr id="45" name="Textfeld 2">
                    <a:extLst>
                      <a:ext uri="{FF2B5EF4-FFF2-40B4-BE49-F238E27FC236}">
                        <a16:creationId xmlns:a16="http://schemas.microsoft.com/office/drawing/2014/main" id="{D79DC049-4DAA-6C3C-9AF0-CEA11BE852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264" y="13219181"/>
                    <a:ext cx="1551720" cy="102252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feld 3">
                    <a:extLst>
                      <a:ext uri="{FF2B5EF4-FFF2-40B4-BE49-F238E27FC236}">
                        <a16:creationId xmlns:a16="http://schemas.microsoft.com/office/drawing/2014/main" id="{2DBF14C1-1134-EA33-F456-F5100C6C6242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85" y="13253711"/>
                    <a:ext cx="2407326" cy="943592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de-DE" sz="3200" b="1" dirty="0"/>
                  </a:p>
                </p:txBody>
              </p:sp>
            </mc:Choice>
            <mc:Fallback xmlns="">
              <p:sp>
                <p:nvSpPr>
                  <p:cNvPr id="46" name="Textfeld 3">
                    <a:extLst>
                      <a:ext uri="{FF2B5EF4-FFF2-40B4-BE49-F238E27FC236}">
                        <a16:creationId xmlns:a16="http://schemas.microsoft.com/office/drawing/2014/main" id="{2DBF14C1-1134-EA33-F456-F5100C6C62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85" y="13253711"/>
                    <a:ext cx="2407326" cy="94359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feld 47">
                    <a:extLst>
                      <a:ext uri="{FF2B5EF4-FFF2-40B4-BE49-F238E27FC236}">
                        <a16:creationId xmlns:a16="http://schemas.microsoft.com/office/drawing/2014/main" id="{B14F66D4-8314-810D-8A67-D560B732AE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4712" y="13467647"/>
                    <a:ext cx="9705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𝑚𝑖𝑡</m:t>
                          </m:r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 xmlns="">
              <p:sp>
                <p:nvSpPr>
                  <p:cNvPr id="48" name="Textfeld 47">
                    <a:extLst>
                      <a:ext uri="{FF2B5EF4-FFF2-40B4-BE49-F238E27FC236}">
                        <a16:creationId xmlns:a16="http://schemas.microsoft.com/office/drawing/2014/main" id="{B14F66D4-8314-810D-8A67-D560B732AE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4712" y="13467647"/>
                    <a:ext cx="970522" cy="58477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FA9C7A80-4C6F-1408-A5E4-6BD1BA4F79AB}"/>
                </a:ext>
              </a:extLst>
            </p:cNvPr>
            <p:cNvGrpSpPr/>
            <p:nvPr/>
          </p:nvGrpSpPr>
          <p:grpSpPr>
            <a:xfrm>
              <a:off x="15750824" y="8495748"/>
              <a:ext cx="14687163" cy="6601217"/>
              <a:chOff x="15750824" y="8495748"/>
              <a:chExt cx="14687163" cy="6601217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B658DDBD-A164-54AC-55CE-C6217C678BD6}"/>
                  </a:ext>
                </a:extLst>
              </p:cNvPr>
              <p:cNvSpPr/>
              <p:nvPr/>
            </p:nvSpPr>
            <p:spPr>
              <a:xfrm>
                <a:off x="15750824" y="8495748"/>
                <a:ext cx="146871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Lautstärke-änderung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/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„Je näher, desto lauter“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Pro Abstandsverdopplung: Pegel nimmt um </a:t>
                    </a:r>
                    <a14:m>
                      <m:oMath xmlns:m="http://schemas.openxmlformats.org/officeDocument/2006/math"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</m:oMath>
                    </a14:m>
                    <a:r>
                      <a:rPr lang="de-DE" sz="2800" dirty="0"/>
                      <a:t> ab</a:t>
                    </a:r>
                  </a:p>
                </p:txBody>
              </p:sp>
            </mc:Choice>
            <mc:Fallback xmlns="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9E93C46B-D410-021F-CDED-AB184C4574B9}"/>
                  </a:ext>
                </a:extLst>
              </p:cNvPr>
              <p:cNvGrpSpPr/>
              <p:nvPr/>
            </p:nvGrpSpPr>
            <p:grpSpPr>
              <a:xfrm>
                <a:off x="24305847" y="9631890"/>
                <a:ext cx="5587774" cy="4360938"/>
                <a:chOff x="24305847" y="9360930"/>
                <a:chExt cx="5587774" cy="4360938"/>
              </a:xfrm>
            </p:grpSpPr>
            <p:pic>
              <p:nvPicPr>
                <p:cNvPr id="52" name="Grafik 51">
                  <a:extLst>
                    <a:ext uri="{FF2B5EF4-FFF2-40B4-BE49-F238E27FC236}">
                      <a16:creationId xmlns:a16="http://schemas.microsoft.com/office/drawing/2014/main" id="{E2A7D150-2A70-6514-F038-0995D0DA3B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rcRect/>
                <a:stretch/>
              </p:blipFill>
              <p:spPr>
                <a:xfrm>
                  <a:off x="24305847" y="9581397"/>
                  <a:ext cx="5291489" cy="4140471"/>
                </a:xfrm>
                <a:prstGeom prst="rect">
                  <a:avLst/>
                </a:prstGeom>
              </p:spPr>
            </p:pic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2155E540-1E61-D980-6683-AC62E5AC38E8}"/>
                    </a:ext>
                  </a:extLst>
                </p:cNvPr>
                <p:cNvSpPr txBox="1"/>
                <p:nvPr/>
              </p:nvSpPr>
              <p:spPr>
                <a:xfrm rot="16200000">
                  <a:off x="27762133" y="11123086"/>
                  <a:ext cx="3893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feld 58">
                    <a:extLst>
                      <a:ext uri="{FF2B5EF4-FFF2-40B4-BE49-F238E27FC236}">
                        <a16:creationId xmlns:a16="http://schemas.microsoft.com/office/drawing/2014/main" id="{EAB8C1EF-A892-353A-382C-460CAE3289DD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6226" y="14219912"/>
                    <a:ext cx="3844642" cy="8069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32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32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32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32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de-DE" sz="3200" b="1" i="1" smtClean="0">
                                          <a:latin typeface="Cambria Math" panose="02040503050406030204" pitchFamily="18" charset="0"/>
                                        </a:rPr>
                                        <m:t>𝟐𝟎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de-DE" sz="2000" b="1" dirty="0"/>
                  </a:p>
                </p:txBody>
              </p:sp>
            </mc:Choice>
            <mc:Fallback xmlns="">
              <p:sp>
                <p:nvSpPr>
                  <p:cNvPr id="59" name="Textfeld 58">
                    <a:extLst>
                      <a:ext uri="{FF2B5EF4-FFF2-40B4-BE49-F238E27FC236}">
                        <a16:creationId xmlns:a16="http://schemas.microsoft.com/office/drawing/2014/main" id="{EAB8C1EF-A892-353A-382C-460CAE3289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6226" y="14219912"/>
                    <a:ext cx="3844642" cy="80695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uppieren 86">
                <a:extLst>
                  <a:ext uri="{FF2B5EF4-FFF2-40B4-BE49-F238E27FC236}">
                    <a16:creationId xmlns:a16="http://schemas.microsoft.com/office/drawing/2014/main" id="{A9F5CFBB-8A71-B44C-4D1F-F9BB2DF186DA}"/>
                  </a:ext>
                </a:extLst>
              </p:cNvPr>
              <p:cNvGrpSpPr/>
              <p:nvPr/>
            </p:nvGrpSpPr>
            <p:grpSpPr>
              <a:xfrm>
                <a:off x="27409682" y="14150802"/>
                <a:ext cx="2235899" cy="818429"/>
                <a:chOff x="20175439" y="12880571"/>
                <a:chExt cx="2235899" cy="81842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feld 60">
                      <a:extLst>
                        <a:ext uri="{FF2B5EF4-FFF2-40B4-BE49-F238E27FC236}">
                          <a16:creationId xmlns:a16="http://schemas.microsoft.com/office/drawing/2014/main" id="{F4E747DB-2842-10F8-921B-FFAFB201F0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47402" y="12880571"/>
                      <a:ext cx="1263936" cy="81842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de-DE" sz="28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800" b="1" i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de-DE" sz="2800" b="1" i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den>
                            </m:f>
                          </m:oMath>
                        </m:oMathPara>
                      </a14:m>
                      <a:endParaRPr lang="de-DE" sz="2800" b="1" dirty="0"/>
                    </a:p>
                  </p:txBody>
                </p:sp>
              </mc:Choice>
              <mc:Fallback xmlns="">
                <p:sp>
                  <p:nvSpPr>
                    <p:cNvPr id="61" name="Textfeld 60">
                      <a:extLst>
                        <a:ext uri="{FF2B5EF4-FFF2-40B4-BE49-F238E27FC236}">
                          <a16:creationId xmlns:a16="http://schemas.microsoft.com/office/drawing/2014/main" id="{F4E747DB-2842-10F8-921B-FFAFB201F06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7402" y="12880571"/>
                      <a:ext cx="1263936" cy="818429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feld 63">
                      <a:extLst>
                        <a:ext uri="{FF2B5EF4-FFF2-40B4-BE49-F238E27FC236}">
                          <a16:creationId xmlns:a16="http://schemas.microsoft.com/office/drawing/2014/main" id="{3A3C5AE6-EA67-2C77-4766-369AD39F8C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5439" y="13090421"/>
                      <a:ext cx="93987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𝑢𝑛𝑑</m:t>
                            </m:r>
                          </m:oMath>
                        </m:oMathPara>
                      </a14:m>
                      <a:endParaRPr lang="de-DE" sz="2800" dirty="0"/>
                    </a:p>
                  </p:txBody>
                </p:sp>
              </mc:Choice>
              <mc:Fallback xmlns="">
                <p:sp>
                  <p:nvSpPr>
                    <p:cNvPr id="64" name="Textfeld 63">
                      <a:extLst>
                        <a:ext uri="{FF2B5EF4-FFF2-40B4-BE49-F238E27FC236}">
                          <a16:creationId xmlns:a16="http://schemas.microsoft.com/office/drawing/2014/main" id="{3A3C5AE6-EA67-2C77-4766-369AD39F8C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5439" y="13090421"/>
                      <a:ext cx="939873" cy="52322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7" name="Gruppieren 76">
                <a:extLst>
                  <a:ext uri="{FF2B5EF4-FFF2-40B4-BE49-F238E27FC236}">
                    <a16:creationId xmlns:a16="http://schemas.microsoft.com/office/drawing/2014/main" id="{66B4BD5A-08A9-F6B5-1A3D-710EA7ACE9DA}"/>
                  </a:ext>
                </a:extLst>
              </p:cNvPr>
              <p:cNvGrpSpPr/>
              <p:nvPr/>
            </p:nvGrpSpPr>
            <p:grpSpPr>
              <a:xfrm>
                <a:off x="15938449" y="13012873"/>
                <a:ext cx="7127455" cy="1934944"/>
                <a:chOff x="10457606" y="780264"/>
                <a:chExt cx="10105849" cy="2743511"/>
              </a:xfrm>
            </p:grpSpPr>
            <p:cxnSp>
              <p:nvCxnSpPr>
                <p:cNvPr id="79" name="Gerader Verbinder 78">
                  <a:extLst>
                    <a:ext uri="{FF2B5EF4-FFF2-40B4-BE49-F238E27FC236}">
                      <a16:creationId xmlns:a16="http://schemas.microsoft.com/office/drawing/2014/main" id="{2CD248E3-5D9B-30A9-D9CC-F2E72282CE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7606" y="2315380"/>
                  <a:ext cx="9360000" cy="0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0" name="Grafik 79">
                  <a:extLst>
                    <a:ext uri="{FF2B5EF4-FFF2-40B4-BE49-F238E27FC236}">
                      <a16:creationId xmlns:a16="http://schemas.microsoft.com/office/drawing/2014/main" id="{2FCA6CFC-8A8A-63EB-5956-80885AF333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7606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pic>
              <p:nvPicPr>
                <p:cNvPr id="81" name="Grafik 80">
                  <a:extLst>
                    <a:ext uri="{FF2B5EF4-FFF2-40B4-BE49-F238E27FC236}">
                      <a16:creationId xmlns:a16="http://schemas.microsoft.com/office/drawing/2014/main" id="{0C3A990E-D500-4A2B-6D80-AAF4687F95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11952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cxnSp>
              <p:nvCxnSpPr>
                <p:cNvPr id="82" name="Gerader Verbinder 81">
                  <a:extLst>
                    <a:ext uri="{FF2B5EF4-FFF2-40B4-BE49-F238E27FC236}">
                      <a16:creationId xmlns:a16="http://schemas.microsoft.com/office/drawing/2014/main" id="{547768DA-FA8A-134E-C6D6-B018A7E165FD}"/>
                    </a:ext>
                  </a:extLst>
                </p:cNvPr>
                <p:cNvCxnSpPr>
                  <a:cxnSpLocks/>
                  <a:endCxn id="84" idx="1"/>
                </p:cNvCxnSpPr>
                <p:nvPr/>
              </p:nvCxnSpPr>
              <p:spPr>
                <a:xfrm>
                  <a:off x="17991438" y="1878227"/>
                  <a:ext cx="1565562" cy="115823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Gerader Verbinder 82">
                  <a:extLst>
                    <a:ext uri="{FF2B5EF4-FFF2-40B4-BE49-F238E27FC236}">
                      <a16:creationId xmlns:a16="http://schemas.microsoft.com/office/drawing/2014/main" id="{DBB73627-9FBA-83D8-FF19-EB36297A2C39}"/>
                    </a:ext>
                  </a:extLst>
                </p:cNvPr>
                <p:cNvCxnSpPr>
                  <a:cxnSpLocks/>
                  <a:endCxn id="84" idx="1"/>
                </p:cNvCxnSpPr>
                <p:nvPr/>
              </p:nvCxnSpPr>
              <p:spPr>
                <a:xfrm>
                  <a:off x="11504141" y="1839647"/>
                  <a:ext cx="8052859" cy="119681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4" name="Grafik 83">
                  <a:extLst>
                    <a:ext uri="{FF2B5EF4-FFF2-40B4-BE49-F238E27FC236}">
                      <a16:creationId xmlns:a16="http://schemas.microsoft.com/office/drawing/2014/main" id="{4894100D-9A27-299E-A8ED-85D3C0D594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57000" y="2549157"/>
                  <a:ext cx="1006455" cy="974618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feld 84">
                      <a:extLst>
                        <a:ext uri="{FF2B5EF4-FFF2-40B4-BE49-F238E27FC236}">
                          <a16:creationId xmlns:a16="http://schemas.microsoft.com/office/drawing/2014/main" id="{FDD022B7-96B4-177F-25FC-1D3E711985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30781" y="2529504"/>
                      <a:ext cx="70609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feld 84">
                      <a:extLst>
                        <a:ext uri="{FF2B5EF4-FFF2-40B4-BE49-F238E27FC236}">
                          <a16:creationId xmlns:a16="http://schemas.microsoft.com/office/drawing/2014/main" id="{FDD022B7-96B4-177F-25FC-1D3E711985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30781" y="2529504"/>
                      <a:ext cx="706091" cy="52322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8537" r="-10976" b="-4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feld 85">
                      <a:extLst>
                        <a:ext uri="{FF2B5EF4-FFF2-40B4-BE49-F238E27FC236}">
                          <a16:creationId xmlns:a16="http://schemas.microsoft.com/office/drawing/2014/main" id="{6DD1D128-0B3F-2B39-7950-8F48C18B25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03580" y="2269410"/>
                      <a:ext cx="70609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feld 85">
                      <a:extLst>
                        <a:ext uri="{FF2B5EF4-FFF2-40B4-BE49-F238E27FC236}">
                          <a16:creationId xmlns:a16="http://schemas.microsoft.com/office/drawing/2014/main" id="{6DD1D128-0B3F-2B39-7950-8F48C18B25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03580" y="2269410"/>
                      <a:ext cx="706091" cy="523220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8537" r="-10976" b="-4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3C11620D-0410-3473-AA97-A8775E3E3CC6}"/>
                  </a:ext>
                </a:extLst>
              </p:cNvPr>
              <p:cNvSpPr/>
              <p:nvPr/>
            </p:nvSpPr>
            <p:spPr>
              <a:xfrm>
                <a:off x="15776394" y="13154404"/>
                <a:ext cx="7289510" cy="1942561"/>
              </a:xfrm>
              <a:prstGeom prst="rect">
                <a:avLst/>
              </a:prstGeom>
              <a:noFill/>
              <a:ln w="5080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4203112" y="20195557"/>
            <a:ext cx="5795512" cy="893553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80539"/>
              </p:ext>
            </p:extLst>
          </p:nvPr>
        </p:nvGraphicFramePr>
        <p:xfrm>
          <a:off x="15776394" y="17146895"/>
          <a:ext cx="14506831" cy="2574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210831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288800">
                <a:tc>
                  <a:txBody>
                    <a:bodyPr/>
                    <a:lstStyle/>
                    <a:p>
                      <a:r>
                        <a:rPr lang="de-DE" sz="6000" dirty="0">
                          <a:latin typeface="Bigmug Line" panose="02000503000000000000" pitchFamily="2" charset="0"/>
                        </a:rPr>
                        <a:t></a:t>
                      </a:r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Bei Elektroautos nutzbar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de-DE" sz="6000" kern="1200" dirty="0">
                          <a:solidFill>
                            <a:schemeClr val="tx1"/>
                          </a:solidFill>
                          <a:effectLst/>
                          <a:latin typeface="Bigmug Line" panose="02000503000000000000" pitchFamily="2" charset="0"/>
                          <a:ea typeface="+mn-ea"/>
                          <a:cs typeface="+mn-cs"/>
                        </a:rPr>
                        <a:t></a:t>
                      </a:r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</a:t>
                      </a:r>
                      <a:r>
                        <a:rPr lang="de-DE" sz="2800" dirty="0" err="1"/>
                        <a:t>Konstanteneingabe</a:t>
                      </a:r>
                      <a:r>
                        <a:rPr lang="de-DE" sz="2800" dirty="0"/>
                        <a:t> notwendig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/>
                        <a:t>→ Sehr </a:t>
                      </a:r>
                      <a:r>
                        <a:rPr lang="de-DE" sz="2800" dirty="0"/>
                        <a:t>anfällig für Messfehler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682324"/>
              </p:ext>
            </p:extLst>
          </p:nvPr>
        </p:nvGraphicFramePr>
        <p:xfrm>
          <a:off x="15419" y="17107931"/>
          <a:ext cx="14477656" cy="25708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181656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502920">
                <a:tc rowSpan="2">
                  <a:txBody>
                    <a:bodyPr/>
                    <a:lstStyle/>
                    <a:p>
                      <a:r>
                        <a:rPr lang="de-DE" sz="6000" dirty="0">
                          <a:latin typeface="Bigmug Line" panose="02000503000000000000" pitchFamily="2" charset="0"/>
                        </a:rPr>
                        <a:t></a:t>
                      </a:r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T="108000" marB="10800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50292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T="108000" marB="10800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de-DE" sz="6000" kern="1200" dirty="0">
                          <a:solidFill>
                            <a:schemeClr val="tx1"/>
                          </a:solidFill>
                          <a:effectLst/>
                          <a:latin typeface="Bigmug Line" panose="02000503000000000000" pitchFamily="2" charset="0"/>
                          <a:ea typeface="+mn-ea"/>
                          <a:cs typeface="+mn-cs"/>
                        </a:rPr>
                        <a:t></a:t>
                      </a:r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Klares Geräusch notwendig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Geringer Messfehler ≙ große Ungenauigkeit</a:t>
                      </a:r>
                      <a:endParaRPr lang="de-DE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06824" y="20130179"/>
            <a:ext cx="620922" cy="1031212"/>
          </a:xfrm>
          <a:prstGeom prst="chevron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210346" y="20349945"/>
            <a:ext cx="1333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Begrenzte Nutzbarkeit</a:t>
            </a:r>
            <a:r>
              <a:rPr lang="de-DE" sz="3200" dirty="0"/>
              <a:t>: fehleranfällig, teilweise ungenau</a:t>
            </a:r>
          </a:p>
        </p:txBody>
      </p:sp>
    </p:spTree>
    <p:extLst>
      <p:ext uri="{BB962C8B-B14F-4D97-AF65-F5344CB8AC3E}">
        <p14:creationId xmlns:p14="http://schemas.microsoft.com/office/powerpoint/2010/main" val="334292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Sans-Serif">
      <a:majorFont>
        <a:latin typeface="Aharoni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162</Words>
  <Application>Microsoft Office PowerPoint</Application>
  <PresentationFormat>Benutzerdefiniert</PresentationFormat>
  <Paragraphs>51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Meiryo</vt:lpstr>
      <vt:lpstr>Aharoni</vt:lpstr>
      <vt:lpstr>Arial</vt:lpstr>
      <vt:lpstr>Avenir Next LT Pro</vt:lpstr>
      <vt:lpstr>Bigmug Line</vt:lpstr>
      <vt:lpstr>Cambria Math</vt:lpstr>
      <vt:lpstr>Office</vt:lpstr>
      <vt:lpstr>Geschwindigkeitsmessung von Fahrzeugen durch Audio-Analyse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Geschwindigkeitsmessung von Fahrzeugen durch Audio-Analyse</dc:title>
  <dc:creator>Levin F.</dc:creator>
  <cp:lastModifiedBy>Levin F.</cp:lastModifiedBy>
  <cp:revision>29</cp:revision>
  <dcterms:created xsi:type="dcterms:W3CDTF">2023-02-22T19:15:33Z</dcterms:created>
  <dcterms:modified xsi:type="dcterms:W3CDTF">2023-02-27T13:57:05Z</dcterms:modified>
</cp:coreProperties>
</file>