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30275213" cy="21383625"/>
  <p:notesSz cx="6858000" cy="9144000"/>
  <p:defaultTextStyle>
    <a:defPPr>
      <a:defRPr lang="en-US"/>
    </a:defPPr>
    <a:lvl1pPr marL="0" algn="l" defTabSz="4569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79" algn="l" defTabSz="4569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959" algn="l" defTabSz="4569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939" algn="l" defTabSz="4569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918" algn="l" defTabSz="4569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898" algn="l" defTabSz="4569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877" algn="l" defTabSz="4569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858" algn="l" defTabSz="4569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836" algn="l" defTabSz="4569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58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73B9"/>
    <a:srgbClr val="8196C9"/>
    <a:srgbClr val="8A0000"/>
    <a:srgbClr val="558AD7"/>
    <a:srgbClr val="383C84"/>
    <a:srgbClr val="6165BB"/>
    <a:srgbClr val="464AA4"/>
    <a:srgbClr val="6C84C0"/>
    <a:srgbClr val="2A3A62"/>
    <a:srgbClr val="6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 showGuides="1">
      <p:cViewPr varScale="1">
        <p:scale>
          <a:sx n="52" d="100"/>
          <a:sy n="52" d="100"/>
        </p:scale>
        <p:origin x="1344" y="124"/>
      </p:cViewPr>
      <p:guideLst>
        <p:guide orient="horz" pos="6758"/>
        <p:guide pos="9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2" y="3499595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3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40" indent="0" algn="ctr">
              <a:buNone/>
              <a:defRPr sz="6236"/>
            </a:lvl2pPr>
            <a:lvl3pPr marL="2851081" indent="0" algn="ctr">
              <a:buNone/>
              <a:defRPr sz="5613"/>
            </a:lvl3pPr>
            <a:lvl4pPr marL="4276622" indent="0" algn="ctr">
              <a:buNone/>
              <a:defRPr sz="4989"/>
            </a:lvl4pPr>
            <a:lvl5pPr marL="5702161" indent="0" algn="ctr">
              <a:buNone/>
              <a:defRPr sz="4989"/>
            </a:lvl5pPr>
            <a:lvl6pPr marL="7127703" indent="0" algn="ctr">
              <a:buNone/>
              <a:defRPr sz="4989"/>
            </a:lvl6pPr>
            <a:lvl7pPr marL="8553242" indent="0" algn="ctr">
              <a:buNone/>
              <a:defRPr sz="4989"/>
            </a:lvl7pPr>
            <a:lvl8pPr marL="9978783" indent="0" algn="ctr">
              <a:buNone/>
              <a:defRPr sz="4989"/>
            </a:lvl8pPr>
            <a:lvl9pPr marL="11404323" indent="0" algn="ctr">
              <a:buNone/>
              <a:defRPr sz="4989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9653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735" userDrawn="1">
          <p15:clr>
            <a:srgbClr val="FBAE40"/>
          </p15:clr>
        </p15:guide>
        <p15:guide id="2" pos="9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8655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3" y="1138480"/>
            <a:ext cx="6528093" cy="1812163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4" y="1138480"/>
            <a:ext cx="19205838" cy="1812163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735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2856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8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8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40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08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62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16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70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24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878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32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240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1"/>
            <a:ext cx="12866966" cy="13567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1"/>
            <a:ext cx="12866966" cy="13567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953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7" y="1138488"/>
            <a:ext cx="26112371" cy="413317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2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40" indent="0">
              <a:buNone/>
              <a:defRPr sz="6236" b="1"/>
            </a:lvl2pPr>
            <a:lvl3pPr marL="2851081" indent="0">
              <a:buNone/>
              <a:defRPr sz="5613" b="1"/>
            </a:lvl3pPr>
            <a:lvl4pPr marL="4276622" indent="0">
              <a:buNone/>
              <a:defRPr sz="4989" b="1"/>
            </a:lvl4pPr>
            <a:lvl5pPr marL="5702161" indent="0">
              <a:buNone/>
              <a:defRPr sz="4989" b="1"/>
            </a:lvl5pPr>
            <a:lvl6pPr marL="7127703" indent="0">
              <a:buNone/>
              <a:defRPr sz="4989" b="1"/>
            </a:lvl6pPr>
            <a:lvl7pPr marL="8553242" indent="0">
              <a:buNone/>
              <a:defRPr sz="4989" b="1"/>
            </a:lvl7pPr>
            <a:lvl8pPr marL="9978783" indent="0">
              <a:buNone/>
              <a:defRPr sz="4989" b="1"/>
            </a:lvl8pPr>
            <a:lvl9pPr marL="11404323" indent="0">
              <a:buNone/>
              <a:defRPr sz="4989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32" y="5241962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40" indent="0">
              <a:buNone/>
              <a:defRPr sz="6236" b="1"/>
            </a:lvl2pPr>
            <a:lvl3pPr marL="2851081" indent="0">
              <a:buNone/>
              <a:defRPr sz="5613" b="1"/>
            </a:lvl3pPr>
            <a:lvl4pPr marL="4276622" indent="0">
              <a:buNone/>
              <a:defRPr sz="4989" b="1"/>
            </a:lvl4pPr>
            <a:lvl5pPr marL="5702161" indent="0">
              <a:buNone/>
              <a:defRPr sz="4989" b="1"/>
            </a:lvl5pPr>
            <a:lvl6pPr marL="7127703" indent="0">
              <a:buNone/>
              <a:defRPr sz="4989" b="1"/>
            </a:lvl6pPr>
            <a:lvl7pPr marL="8553242" indent="0">
              <a:buNone/>
              <a:defRPr sz="4989" b="1"/>
            </a:lvl7pPr>
            <a:lvl8pPr marL="9978783" indent="0">
              <a:buNone/>
              <a:defRPr sz="4989" b="1"/>
            </a:lvl8pPr>
            <a:lvl9pPr marL="11404323" indent="0">
              <a:buNone/>
              <a:defRPr sz="4989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32" y="7810963"/>
            <a:ext cx="12870909" cy="114887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7464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5650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365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5" y="1425578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10" y="3078851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5" y="6415093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40" indent="0">
              <a:buNone/>
              <a:defRPr sz="4365"/>
            </a:lvl2pPr>
            <a:lvl3pPr marL="2851081" indent="0">
              <a:buNone/>
              <a:defRPr sz="3742"/>
            </a:lvl3pPr>
            <a:lvl4pPr marL="4276622" indent="0">
              <a:buNone/>
              <a:defRPr sz="3118"/>
            </a:lvl4pPr>
            <a:lvl5pPr marL="5702161" indent="0">
              <a:buNone/>
              <a:defRPr sz="3118"/>
            </a:lvl5pPr>
            <a:lvl6pPr marL="7127703" indent="0">
              <a:buNone/>
              <a:defRPr sz="3118"/>
            </a:lvl6pPr>
            <a:lvl7pPr marL="8553242" indent="0">
              <a:buNone/>
              <a:defRPr sz="3118"/>
            </a:lvl7pPr>
            <a:lvl8pPr marL="9978783" indent="0">
              <a:buNone/>
              <a:defRPr sz="3118"/>
            </a:lvl8pPr>
            <a:lvl9pPr marL="11404323" indent="0">
              <a:buNone/>
              <a:defRPr sz="311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5521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5" y="1425578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10" y="3078851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40" indent="0">
              <a:buNone/>
              <a:defRPr sz="8731"/>
            </a:lvl2pPr>
            <a:lvl3pPr marL="2851081" indent="0">
              <a:buNone/>
              <a:defRPr sz="7483"/>
            </a:lvl3pPr>
            <a:lvl4pPr marL="4276622" indent="0">
              <a:buNone/>
              <a:defRPr sz="6236"/>
            </a:lvl4pPr>
            <a:lvl5pPr marL="5702161" indent="0">
              <a:buNone/>
              <a:defRPr sz="6236"/>
            </a:lvl5pPr>
            <a:lvl6pPr marL="7127703" indent="0">
              <a:buNone/>
              <a:defRPr sz="6236"/>
            </a:lvl6pPr>
            <a:lvl7pPr marL="8553242" indent="0">
              <a:buNone/>
              <a:defRPr sz="6236"/>
            </a:lvl7pPr>
            <a:lvl8pPr marL="9978783" indent="0">
              <a:buNone/>
              <a:defRPr sz="6236"/>
            </a:lvl8pPr>
            <a:lvl9pPr marL="11404323" indent="0">
              <a:buNone/>
              <a:defRPr sz="6236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5" y="6415093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40" indent="0">
              <a:buNone/>
              <a:defRPr sz="4365"/>
            </a:lvl2pPr>
            <a:lvl3pPr marL="2851081" indent="0">
              <a:buNone/>
              <a:defRPr sz="3742"/>
            </a:lvl3pPr>
            <a:lvl4pPr marL="4276622" indent="0">
              <a:buNone/>
              <a:defRPr sz="3118"/>
            </a:lvl4pPr>
            <a:lvl5pPr marL="5702161" indent="0">
              <a:buNone/>
              <a:defRPr sz="3118"/>
            </a:lvl5pPr>
            <a:lvl6pPr marL="7127703" indent="0">
              <a:buNone/>
              <a:defRPr sz="3118"/>
            </a:lvl6pPr>
            <a:lvl7pPr marL="8553242" indent="0">
              <a:buNone/>
              <a:defRPr sz="3118"/>
            </a:lvl7pPr>
            <a:lvl8pPr marL="9978783" indent="0">
              <a:buNone/>
              <a:defRPr sz="3118"/>
            </a:lvl8pPr>
            <a:lvl9pPr marL="11404323" indent="0">
              <a:buNone/>
              <a:defRPr sz="311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873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5" y="1138488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5" y="5692401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5" y="19819458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6" y="19819458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73" y="19819458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264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51081" rtl="0" eaLnBrk="1" latinLnBrk="0" hangingPunct="1">
        <a:lnSpc>
          <a:spcPct val="90000"/>
        </a:lnSpc>
        <a:spcBef>
          <a:spcPct val="0"/>
        </a:spcBef>
        <a:buNone/>
        <a:defRPr sz="137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70" indent="-712770" algn="l" defTabSz="285108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11" indent="-712770" algn="l" defTabSz="285108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851" indent="-712770" algn="l" defTabSz="285108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392" indent="-712770" algn="l" defTabSz="285108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4932" indent="-712770" algn="l" defTabSz="285108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472" indent="-712770" algn="l" defTabSz="285108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013" indent="-712770" algn="l" defTabSz="285108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553" indent="-712770" algn="l" defTabSz="285108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092" indent="-712770" algn="l" defTabSz="285108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08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40" algn="l" defTabSz="285108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081" algn="l" defTabSz="285108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622" algn="l" defTabSz="285108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161" algn="l" defTabSz="285108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703" algn="l" defTabSz="285108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242" algn="l" defTabSz="285108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8783" algn="l" defTabSz="285108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323" algn="l" defTabSz="285108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735" userDrawn="1">
          <p15:clr>
            <a:srgbClr val="F26B43"/>
          </p15:clr>
        </p15:guide>
        <p15:guide id="2" pos="953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0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34" Type="http://schemas.openxmlformats.org/officeDocument/2006/relationships/image" Target="../media/image33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0.png"/><Relationship Id="rId33" Type="http://schemas.openxmlformats.org/officeDocument/2006/relationships/image" Target="../media/image32.png"/><Relationship Id="rId38" Type="http://schemas.openxmlformats.org/officeDocument/2006/relationships/image" Target="../media/image370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41" Type="http://schemas.openxmlformats.org/officeDocument/2006/relationships/image" Target="../media/image4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0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0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0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34" Type="http://schemas.openxmlformats.org/officeDocument/2006/relationships/image" Target="../media/image33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0.png"/><Relationship Id="rId33" Type="http://schemas.openxmlformats.org/officeDocument/2006/relationships/image" Target="../media/image32.png"/><Relationship Id="rId38" Type="http://schemas.openxmlformats.org/officeDocument/2006/relationships/image" Target="../media/image370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41" Type="http://schemas.openxmlformats.org/officeDocument/2006/relationships/image" Target="../media/image4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0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0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0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34" Type="http://schemas.openxmlformats.org/officeDocument/2006/relationships/image" Target="../media/image33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0.png"/><Relationship Id="rId33" Type="http://schemas.openxmlformats.org/officeDocument/2006/relationships/image" Target="../media/image32.png"/><Relationship Id="rId38" Type="http://schemas.openxmlformats.org/officeDocument/2006/relationships/image" Target="../media/image370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41" Type="http://schemas.openxmlformats.org/officeDocument/2006/relationships/image" Target="../media/image4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0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0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0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34" Type="http://schemas.openxmlformats.org/officeDocument/2006/relationships/image" Target="../media/image33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0.png"/><Relationship Id="rId33" Type="http://schemas.openxmlformats.org/officeDocument/2006/relationships/image" Target="../media/image32.png"/><Relationship Id="rId38" Type="http://schemas.openxmlformats.org/officeDocument/2006/relationships/image" Target="../media/image370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41" Type="http://schemas.openxmlformats.org/officeDocument/2006/relationships/image" Target="../media/image4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0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0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02847E14-73FF-BD1A-E9D6-69B5719A79DB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15137607" y="8081589"/>
            <a:ext cx="794" cy="11819454"/>
          </a:xfrm>
          <a:prstGeom prst="line">
            <a:avLst/>
          </a:prstGeom>
          <a:ln w="1016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740381C1-2117-100A-AA58-5506B242C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" y="1"/>
            <a:ext cx="30275213" cy="1569308"/>
          </a:xfrm>
        </p:spPr>
        <p:txBody>
          <a:bodyPr anchor="b">
            <a:normAutofit/>
          </a:bodyPr>
          <a:lstStyle/>
          <a:p>
            <a:r>
              <a:rPr lang="de-DE" sz="7200" dirty="0">
                <a:latin typeface="Aharoni" panose="02010803020104030203" pitchFamily="2" charset="-79"/>
                <a:ea typeface="Meiryo" panose="020B0604030504040204" pitchFamily="34" charset="-128"/>
                <a:cs typeface="Aharoni" panose="02010803020104030203" pitchFamily="2" charset="-79"/>
              </a:rPr>
              <a:t>Geschwindigkeitsmessung von Fahrzeugen durch Audio-Analyse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9793A48-E60B-06C3-D1D9-E088F9C63ECE}"/>
              </a:ext>
            </a:extLst>
          </p:cNvPr>
          <p:cNvSpPr txBox="1"/>
          <p:nvPr/>
        </p:nvSpPr>
        <p:spPr>
          <a:xfrm>
            <a:off x="19610170" y="1508897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000" dirty="0"/>
              <a:t>Jugend forscht / Physik, Levin Fober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ECE9477-1E78-A00D-B0C1-36E6EB6B2712}"/>
              </a:ext>
            </a:extLst>
          </p:cNvPr>
          <p:cNvSpPr/>
          <p:nvPr/>
        </p:nvSpPr>
        <p:spPr>
          <a:xfrm>
            <a:off x="0" y="2185776"/>
            <a:ext cx="30273626" cy="915542"/>
          </a:xfrm>
          <a:prstGeom prst="rect">
            <a:avLst/>
          </a:prstGeom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cap="all" dirty="0">
                <a:latin typeface="+mj-lt"/>
              </a:rPr>
              <a:t>Idee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F91A07AD-48F2-52C3-4659-D625C5B42D6D}"/>
              </a:ext>
            </a:extLst>
          </p:cNvPr>
          <p:cNvSpPr/>
          <p:nvPr/>
        </p:nvSpPr>
        <p:spPr>
          <a:xfrm>
            <a:off x="794" y="7166047"/>
            <a:ext cx="30273626" cy="915542"/>
          </a:xfrm>
          <a:prstGeom prst="rect">
            <a:avLst/>
          </a:prstGeom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cap="all" dirty="0">
                <a:latin typeface="+mj-lt"/>
              </a:rPr>
              <a:t>ANSÄTZE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06EE8A6A-FD55-7F8D-D07F-CBDA049331C8}"/>
              </a:ext>
            </a:extLst>
          </p:cNvPr>
          <p:cNvSpPr/>
          <p:nvPr/>
        </p:nvSpPr>
        <p:spPr>
          <a:xfrm>
            <a:off x="0" y="15781962"/>
            <a:ext cx="30273626" cy="915542"/>
          </a:xfrm>
          <a:prstGeom prst="rect">
            <a:avLst/>
          </a:prstGeom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cap="all" dirty="0">
                <a:latin typeface="+mj-lt"/>
              </a:rPr>
              <a:t>ERGEBNISSE</a:t>
            </a:r>
          </a:p>
        </p:txBody>
      </p: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9AE0F016-E79D-B67C-1DAF-64767C218FBE}"/>
              </a:ext>
            </a:extLst>
          </p:cNvPr>
          <p:cNvCxnSpPr>
            <a:cxnSpLocks/>
          </p:cNvCxnSpPr>
          <p:nvPr/>
        </p:nvCxnSpPr>
        <p:spPr>
          <a:xfrm flipH="1">
            <a:off x="0" y="19901043"/>
            <a:ext cx="30273626" cy="0"/>
          </a:xfrm>
          <a:prstGeom prst="line">
            <a:avLst/>
          </a:prstGeom>
          <a:ln w="1016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997A8FF8-D224-E53F-DC09-3B07EE272BB6}"/>
              </a:ext>
            </a:extLst>
          </p:cNvPr>
          <p:cNvGrpSpPr/>
          <p:nvPr/>
        </p:nvGrpSpPr>
        <p:grpSpPr>
          <a:xfrm>
            <a:off x="676259" y="3573999"/>
            <a:ext cx="28904581" cy="3008150"/>
            <a:chOff x="676253" y="3629224"/>
            <a:chExt cx="28904581" cy="3008150"/>
          </a:xfrm>
        </p:grpSpPr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41CAD397-097A-7F33-F8CA-3E99D2671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97201" y="3685116"/>
              <a:ext cx="1743075" cy="2057400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7AAB120B-2EF1-0F14-1A2E-17852DDD1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54198" y="3810165"/>
              <a:ext cx="1807301" cy="1807301"/>
            </a:xfrm>
            <a:prstGeom prst="rect">
              <a:avLst/>
            </a:prstGeom>
          </p:spPr>
        </p:pic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2103856C-CA7E-4A6C-47C8-DF6CEAB24F08}"/>
                </a:ext>
              </a:extLst>
            </p:cNvPr>
            <p:cNvSpPr txBox="1"/>
            <p:nvPr/>
          </p:nvSpPr>
          <p:spPr>
            <a:xfrm>
              <a:off x="3990954" y="3782791"/>
              <a:ext cx="1412566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500" b="1" dirty="0"/>
                <a:t>=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79F489E6-DB7A-138B-0500-A19F4BEC54FF}"/>
                </a:ext>
              </a:extLst>
            </p:cNvPr>
            <p:cNvSpPr txBox="1"/>
            <p:nvPr/>
          </p:nvSpPr>
          <p:spPr>
            <a:xfrm>
              <a:off x="676253" y="5849014"/>
              <a:ext cx="49904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b="1" kern="1500" dirty="0"/>
                <a:t>Radarinstrumente   =</a:t>
              </a:r>
            </a:p>
          </p:txBody>
        </p:sp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8A280F2B-024D-AB46-EC95-02CF4EC6C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12177" y="3629224"/>
              <a:ext cx="2219790" cy="2219790"/>
            </a:xfrm>
            <a:prstGeom prst="rect">
              <a:avLst/>
            </a:prstGeom>
          </p:spPr>
        </p:pic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B494CC58-924B-7D6C-9DB5-092AE17439EF}"/>
                </a:ext>
              </a:extLst>
            </p:cNvPr>
            <p:cNvSpPr txBox="1"/>
            <p:nvPr/>
          </p:nvSpPr>
          <p:spPr>
            <a:xfrm>
              <a:off x="6031083" y="5887497"/>
              <a:ext cx="14535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b="1" dirty="0"/>
                <a:t>teuer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1C2A0F9D-1CD3-49BA-A64C-995EF21B14E3}"/>
                </a:ext>
              </a:extLst>
            </p:cNvPr>
            <p:cNvSpPr txBox="1"/>
            <p:nvPr/>
          </p:nvSpPr>
          <p:spPr>
            <a:xfrm>
              <a:off x="8112177" y="5887497"/>
              <a:ext cx="22197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b="1" dirty="0"/>
                <a:t>auffällig</a:t>
              </a:r>
            </a:p>
          </p:txBody>
        </p:sp>
        <p:sp>
          <p:nvSpPr>
            <p:cNvPr id="25" name="Pfeil: nach rechts 24">
              <a:extLst>
                <a:ext uri="{FF2B5EF4-FFF2-40B4-BE49-F238E27FC236}">
                  <a16:creationId xmlns:a16="http://schemas.microsoft.com/office/drawing/2014/main" id="{14D5772B-91E7-96F0-0DD9-F5A4702F9A21}"/>
                </a:ext>
              </a:extLst>
            </p:cNvPr>
            <p:cNvSpPr/>
            <p:nvPr/>
          </p:nvSpPr>
          <p:spPr>
            <a:xfrm>
              <a:off x="11678778" y="4083164"/>
              <a:ext cx="4432300" cy="1971815"/>
            </a:xfrm>
            <a:prstGeom prst="rightArrow">
              <a:avLst/>
            </a:prstGeom>
            <a:ln>
              <a:solidFill>
                <a:srgbClr val="34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4400" cap="all" dirty="0">
                  <a:latin typeface="+mj-lt"/>
                </a:rPr>
                <a:t>LÖSUNG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C9F9C585-2A0B-7ED0-F458-68FC767A357C}"/>
                </a:ext>
              </a:extLst>
            </p:cNvPr>
            <p:cNvSpPr txBox="1"/>
            <p:nvPr/>
          </p:nvSpPr>
          <p:spPr>
            <a:xfrm>
              <a:off x="7542420" y="5887497"/>
              <a:ext cx="5119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b="1" dirty="0"/>
                <a:t>+</a:t>
              </a:r>
            </a:p>
          </p:txBody>
        </p:sp>
        <p:grpSp>
          <p:nvGrpSpPr>
            <p:cNvPr id="91" name="Gruppieren 90">
              <a:extLst>
                <a:ext uri="{FF2B5EF4-FFF2-40B4-BE49-F238E27FC236}">
                  <a16:creationId xmlns:a16="http://schemas.microsoft.com/office/drawing/2014/main" id="{80DCC83F-8011-DCAE-F62A-56794A369432}"/>
                </a:ext>
              </a:extLst>
            </p:cNvPr>
            <p:cNvGrpSpPr/>
            <p:nvPr/>
          </p:nvGrpSpPr>
          <p:grpSpPr>
            <a:xfrm>
              <a:off x="17058634" y="3782791"/>
              <a:ext cx="12522200" cy="2854583"/>
              <a:chOff x="17058634" y="3782791"/>
              <a:chExt cx="12522200" cy="2854583"/>
            </a:xfrm>
          </p:grpSpPr>
          <p:grpSp>
            <p:nvGrpSpPr>
              <p:cNvPr id="32" name="Gruppieren 31">
                <a:extLst>
                  <a:ext uri="{FF2B5EF4-FFF2-40B4-BE49-F238E27FC236}">
                    <a16:creationId xmlns:a16="http://schemas.microsoft.com/office/drawing/2014/main" id="{BB93C4B4-4E14-E3C9-8A6E-9B7395E993A4}"/>
                  </a:ext>
                </a:extLst>
              </p:cNvPr>
              <p:cNvGrpSpPr/>
              <p:nvPr/>
            </p:nvGrpSpPr>
            <p:grpSpPr>
              <a:xfrm>
                <a:off x="17531039" y="3880453"/>
                <a:ext cx="2979874" cy="2260954"/>
                <a:chOff x="17118606" y="3149057"/>
                <a:chExt cx="2979874" cy="2260954"/>
              </a:xfrm>
            </p:grpSpPr>
            <p:pic>
              <p:nvPicPr>
                <p:cNvPr id="27" name="Grafik 26">
                  <a:extLst>
                    <a:ext uri="{FF2B5EF4-FFF2-40B4-BE49-F238E27FC236}">
                      <a16:creationId xmlns:a16="http://schemas.microsoft.com/office/drawing/2014/main" id="{F9D434FE-5D30-19B5-0A29-7BD6FDFC39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rcRect l="58248"/>
                <a:stretch/>
              </p:blipFill>
              <p:spPr>
                <a:xfrm>
                  <a:off x="19211539" y="3149057"/>
                  <a:ext cx="886941" cy="2124312"/>
                </a:xfrm>
                <a:prstGeom prst="rect">
                  <a:avLst/>
                </a:prstGeom>
              </p:spPr>
            </p:pic>
            <p:pic>
              <p:nvPicPr>
                <p:cNvPr id="31" name="Grafik 30">
                  <a:extLst>
                    <a:ext uri="{FF2B5EF4-FFF2-40B4-BE49-F238E27FC236}">
                      <a16:creationId xmlns:a16="http://schemas.microsoft.com/office/drawing/2014/main" id="{6E4132F7-849B-5D0D-9F55-FB33CF11F9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118606" y="3190221"/>
                  <a:ext cx="2219790" cy="2219790"/>
                </a:xfrm>
                <a:prstGeom prst="rect">
                  <a:avLst/>
                </a:prstGeom>
              </p:spPr>
            </p:pic>
          </p:grpSp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DF22E271-0F5A-1215-922A-58CCCE94909F}"/>
                  </a:ext>
                </a:extLst>
              </p:cNvPr>
              <p:cNvSpPr txBox="1"/>
              <p:nvPr/>
            </p:nvSpPr>
            <p:spPr>
              <a:xfrm>
                <a:off x="17060004" y="5861220"/>
                <a:ext cx="387280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3200" dirty="0"/>
                  <a:t>Auto-Geräusche</a:t>
                </a:r>
              </a:p>
            </p:txBody>
          </p:sp>
          <p:sp>
            <p:nvSpPr>
              <p:cNvPr id="37" name="Pfeil: nach rechts 36">
                <a:extLst>
                  <a:ext uri="{FF2B5EF4-FFF2-40B4-BE49-F238E27FC236}">
                    <a16:creationId xmlns:a16="http://schemas.microsoft.com/office/drawing/2014/main" id="{C40B2682-1037-CE9B-0915-2FC451709348}"/>
                  </a:ext>
                </a:extLst>
              </p:cNvPr>
              <p:cNvSpPr/>
              <p:nvPr/>
            </p:nvSpPr>
            <p:spPr>
              <a:xfrm>
                <a:off x="20777412" y="4852265"/>
                <a:ext cx="1262356" cy="789922"/>
              </a:xfrm>
              <a:prstGeom prst="rightArrow">
                <a:avLst/>
              </a:prstGeom>
              <a:ln>
                <a:solidFill>
                  <a:srgbClr val="3449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546"/>
              </a:p>
            </p:txBody>
          </p:sp>
          <p:grpSp>
            <p:nvGrpSpPr>
              <p:cNvPr id="89" name="Gruppieren 88">
                <a:extLst>
                  <a:ext uri="{FF2B5EF4-FFF2-40B4-BE49-F238E27FC236}">
                    <a16:creationId xmlns:a16="http://schemas.microsoft.com/office/drawing/2014/main" id="{FDDBE6C0-7E2E-38DD-7EEE-887237CF1F5A}"/>
                  </a:ext>
                </a:extLst>
              </p:cNvPr>
              <p:cNvGrpSpPr/>
              <p:nvPr/>
            </p:nvGrpSpPr>
            <p:grpSpPr>
              <a:xfrm>
                <a:off x="24312292" y="3782791"/>
                <a:ext cx="5268542" cy="2854583"/>
                <a:chOff x="24312292" y="3782791"/>
                <a:chExt cx="5268542" cy="2854583"/>
              </a:xfrm>
            </p:grpSpPr>
            <p:sp>
              <p:nvSpPr>
                <p:cNvPr id="40" name="Rechteck 39">
                  <a:extLst>
                    <a:ext uri="{FF2B5EF4-FFF2-40B4-BE49-F238E27FC236}">
                      <a16:creationId xmlns:a16="http://schemas.microsoft.com/office/drawing/2014/main" id="{BE54B145-6E66-762A-8FE1-FFF11CA4AD75}"/>
                    </a:ext>
                  </a:extLst>
                </p:cNvPr>
                <p:cNvSpPr/>
                <p:nvPr/>
              </p:nvSpPr>
              <p:spPr>
                <a:xfrm>
                  <a:off x="24312292" y="3782791"/>
                  <a:ext cx="5268542" cy="285458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de-DE" sz="2800" b="1" dirty="0"/>
                    <a:t>Aufnahme-System</a:t>
                  </a:r>
                </a:p>
                <a:p>
                  <a:pPr algn="ctr">
                    <a:spcAft>
                      <a:spcPts val="1200"/>
                    </a:spcAft>
                  </a:pPr>
                  <a:endParaRPr lang="de-DE" sz="1400" b="1" dirty="0"/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dirty="0"/>
                    <a:t>kostengünstig</a:t>
                  </a:r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dirty="0"/>
                    <a:t>unauffällig</a:t>
                  </a:r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dirty="0"/>
                    <a:t>leichte Bedienung</a:t>
                  </a:r>
                </a:p>
              </p:txBody>
            </p:sp>
            <p:cxnSp>
              <p:nvCxnSpPr>
                <p:cNvPr id="47" name="Gerader Verbinder 46">
                  <a:extLst>
                    <a:ext uri="{FF2B5EF4-FFF2-40B4-BE49-F238E27FC236}">
                      <a16:creationId xmlns:a16="http://schemas.microsoft.com/office/drawing/2014/main" id="{C3D5E694-F12D-9852-B47A-8388465E0C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12292" y="5928137"/>
                  <a:ext cx="5268542" cy="0"/>
                </a:xfrm>
                <a:prstGeom prst="line">
                  <a:avLst/>
                </a:prstGeom>
                <a:ln w="25400">
                  <a:solidFill>
                    <a:srgbClr val="34497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Gerader Verbinder 48">
                  <a:extLst>
                    <a:ext uri="{FF2B5EF4-FFF2-40B4-BE49-F238E27FC236}">
                      <a16:creationId xmlns:a16="http://schemas.microsoft.com/office/drawing/2014/main" id="{5A47901D-AD3C-CE7A-1645-AC3227E2D7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12292" y="5323617"/>
                  <a:ext cx="5268542" cy="0"/>
                </a:xfrm>
                <a:prstGeom prst="line">
                  <a:avLst/>
                </a:prstGeom>
                <a:ln w="25400">
                  <a:solidFill>
                    <a:srgbClr val="34497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DD3D8F34-84E2-EB82-0F74-4C9BBABBB746}"/>
                  </a:ext>
                </a:extLst>
              </p:cNvPr>
              <p:cNvSpPr/>
              <p:nvPr/>
            </p:nvSpPr>
            <p:spPr>
              <a:xfrm>
                <a:off x="17058634" y="3782792"/>
                <a:ext cx="12522200" cy="2854582"/>
              </a:xfrm>
              <a:prstGeom prst="rect">
                <a:avLst/>
              </a:prstGeom>
              <a:noFill/>
              <a:ln w="76200">
                <a:solidFill>
                  <a:srgbClr val="3449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546" dirty="0"/>
              </a:p>
            </p:txBody>
          </p:sp>
          <p:grpSp>
            <p:nvGrpSpPr>
              <p:cNvPr id="90" name="Gruppieren 89">
                <a:extLst>
                  <a:ext uri="{FF2B5EF4-FFF2-40B4-BE49-F238E27FC236}">
                    <a16:creationId xmlns:a16="http://schemas.microsoft.com/office/drawing/2014/main" id="{66CC400E-428D-ADF3-69FF-09D287C3991B}"/>
                  </a:ext>
                </a:extLst>
              </p:cNvPr>
              <p:cNvGrpSpPr/>
              <p:nvPr/>
            </p:nvGrpSpPr>
            <p:grpSpPr>
              <a:xfrm>
                <a:off x="21885324" y="3857078"/>
                <a:ext cx="2058456" cy="2780296"/>
                <a:chOff x="21885324" y="3857078"/>
                <a:chExt cx="2058456" cy="2780296"/>
              </a:xfrm>
            </p:grpSpPr>
            <p:pic>
              <p:nvPicPr>
                <p:cNvPr id="66" name="Grafik 65">
                  <a:extLst>
                    <a:ext uri="{FF2B5EF4-FFF2-40B4-BE49-F238E27FC236}">
                      <a16:creationId xmlns:a16="http://schemas.microsoft.com/office/drawing/2014/main" id="{3E7583AD-C17E-4D14-2B10-70C3FD8BD6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rcRect l="23033" t="13793" r="23741" b="11848"/>
                <a:stretch/>
              </p:blipFill>
              <p:spPr>
                <a:xfrm>
                  <a:off x="21885324" y="3857078"/>
                  <a:ext cx="2058456" cy="2780296"/>
                </a:xfrm>
                <a:prstGeom prst="rect">
                  <a:avLst/>
                </a:prstGeom>
              </p:spPr>
            </p:pic>
            <p:pic>
              <p:nvPicPr>
                <p:cNvPr id="67" name="Grafik 66">
                  <a:extLst>
                    <a:ext uri="{FF2B5EF4-FFF2-40B4-BE49-F238E27FC236}">
                      <a16:creationId xmlns:a16="http://schemas.microsoft.com/office/drawing/2014/main" id="{F7F7D651-8984-D721-FCCC-6A1F44D0F9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253835" y="4434742"/>
                  <a:ext cx="1321433" cy="1277575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97" name="Grafik 96">
            <a:extLst>
              <a:ext uri="{FF2B5EF4-FFF2-40B4-BE49-F238E27FC236}">
                <a16:creationId xmlns:a16="http://schemas.microsoft.com/office/drawing/2014/main" id="{003CC71F-29AA-6B4F-5F4D-BFA9B0B3383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4203112" y="20195563"/>
            <a:ext cx="5795512" cy="893553"/>
          </a:xfrm>
          <a:prstGeom prst="rect">
            <a:avLst/>
          </a:prstGeom>
        </p:spPr>
      </p:pic>
      <p:graphicFrame>
        <p:nvGraphicFramePr>
          <p:cNvPr id="104" name="Tabelle 104">
            <a:extLst>
              <a:ext uri="{FF2B5EF4-FFF2-40B4-BE49-F238E27FC236}">
                <a16:creationId xmlns:a16="http://schemas.microsoft.com/office/drawing/2014/main" id="{DE7D31B7-ED7A-8A24-40F3-AE19DD152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684153"/>
              </p:ext>
            </p:extLst>
          </p:nvPr>
        </p:nvGraphicFramePr>
        <p:xfrm>
          <a:off x="15776399" y="16825620"/>
          <a:ext cx="14498819" cy="258314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095718">
                  <a:extLst>
                    <a:ext uri="{9D8B030D-6E8A-4147-A177-3AD203B41FA5}">
                      <a16:colId xmlns:a16="http://schemas.microsoft.com/office/drawing/2014/main" val="2461569828"/>
                    </a:ext>
                  </a:extLst>
                </a:gridCol>
                <a:gridCol w="13403101">
                  <a:extLst>
                    <a:ext uri="{9D8B030D-6E8A-4147-A177-3AD203B41FA5}">
                      <a16:colId xmlns:a16="http://schemas.microsoft.com/office/drawing/2014/main" val="3971170828"/>
                    </a:ext>
                  </a:extLst>
                </a:gridCol>
              </a:tblGrid>
              <a:tr h="1288800">
                <a:tc>
                  <a:txBody>
                    <a:bodyPr/>
                    <a:lstStyle/>
                    <a:p>
                      <a:endParaRPr lang="de-DE" sz="6000" dirty="0"/>
                    </a:p>
                  </a:txBody>
                  <a:tcPr marT="108000" marB="108000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Bei Elektroautos nutzbar </a:t>
                      </a:r>
                      <a:r>
                        <a:rPr lang="de-DE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(keine Motorgeräusche notwendig)</a:t>
                      </a:r>
                    </a:p>
                  </a:txBody>
                  <a:tcPr marT="108000" marB="108000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549559"/>
                  </a:ext>
                </a:extLst>
              </a:tr>
              <a:tr h="647172">
                <a:tc rowSpan="2">
                  <a:txBody>
                    <a:bodyPr/>
                    <a:lstStyle/>
                    <a:p>
                      <a:endParaRPr lang="de-DE" sz="6000" dirty="0">
                        <a:latin typeface="Bigmug Line" panose="02000503000000000000" pitchFamily="2" charset="0"/>
                      </a:endParaRPr>
                    </a:p>
                  </a:txBody>
                  <a:tcPr marT="108000" marB="108000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</a:t>
                      </a:r>
                      <a:r>
                        <a:rPr lang="de-DE" sz="2800" dirty="0" err="1"/>
                        <a:t>Konstanteneingabe</a:t>
                      </a:r>
                      <a:r>
                        <a:rPr lang="de-DE" sz="2800" dirty="0"/>
                        <a:t> notwendig </a:t>
                      </a:r>
                      <a:r>
                        <a:rPr lang="de-DE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(Abstand Mikrofon – Straße)</a:t>
                      </a:r>
                    </a:p>
                  </a:txBody>
                  <a:tcPr marT="108000" marB="108000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18168448"/>
                  </a:ext>
                </a:extLst>
              </a:tr>
              <a:tr h="647172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Sehr anfällig für Messfehler </a:t>
                      </a:r>
                      <a:r>
                        <a:rPr lang="de-DE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(z. B. starker Wind)</a:t>
                      </a:r>
                    </a:p>
                  </a:txBody>
                  <a:tcPr marT="108000" marB="108000" anchor="ctr"/>
                </a:tc>
                <a:extLst>
                  <a:ext uri="{0D108BD9-81ED-4DB2-BD59-A6C34878D82A}">
                    <a16:rowId xmlns:a16="http://schemas.microsoft.com/office/drawing/2014/main" val="832402730"/>
                  </a:ext>
                </a:extLst>
              </a:tr>
            </a:tbl>
          </a:graphicData>
        </a:graphic>
      </p:graphicFrame>
      <p:graphicFrame>
        <p:nvGraphicFramePr>
          <p:cNvPr id="105" name="Tabelle 104">
            <a:extLst>
              <a:ext uri="{FF2B5EF4-FFF2-40B4-BE49-F238E27FC236}">
                <a16:creationId xmlns:a16="http://schemas.microsoft.com/office/drawing/2014/main" id="{A4E1A0B4-E52F-EF53-FFEE-9651E5E0E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616591"/>
              </p:ext>
            </p:extLst>
          </p:nvPr>
        </p:nvGraphicFramePr>
        <p:xfrm>
          <a:off x="6" y="16786657"/>
          <a:ext cx="14493075" cy="301986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297380">
                  <a:extLst>
                    <a:ext uri="{9D8B030D-6E8A-4147-A177-3AD203B41FA5}">
                      <a16:colId xmlns:a16="http://schemas.microsoft.com/office/drawing/2014/main" val="2461569828"/>
                    </a:ext>
                  </a:extLst>
                </a:gridCol>
                <a:gridCol w="13195695">
                  <a:extLst>
                    <a:ext uri="{9D8B030D-6E8A-4147-A177-3AD203B41FA5}">
                      <a16:colId xmlns:a16="http://schemas.microsoft.com/office/drawing/2014/main" val="3971170828"/>
                    </a:ext>
                  </a:extLst>
                </a:gridCol>
              </a:tblGrid>
              <a:tr h="647172">
                <a:tc rowSpan="2">
                  <a:txBody>
                    <a:bodyPr/>
                    <a:lstStyle/>
                    <a:p>
                      <a:endParaRPr lang="de-DE" sz="6000" dirty="0"/>
                    </a:p>
                  </a:txBody>
                  <a:tcPr marT="108000" marB="108000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i="0" dirty="0">
                          <a:solidFill>
                            <a:schemeClr val="tx1"/>
                          </a:solidFill>
                        </a:rPr>
                        <a:t>→ Akkurate Berechnung</a:t>
                      </a:r>
                    </a:p>
                  </a:txBody>
                  <a:tcPr marT="108000" marB="108000"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549559"/>
                  </a:ext>
                </a:extLst>
              </a:tr>
              <a:tr h="647172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i="0" dirty="0">
                          <a:solidFill>
                            <a:schemeClr val="tx1"/>
                          </a:solidFill>
                        </a:rPr>
                        <a:t>→ Keine Konstanten notwendig</a:t>
                      </a:r>
                    </a:p>
                  </a:txBody>
                  <a:tcPr marT="108000" marB="10800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555299"/>
                  </a:ext>
                </a:extLst>
              </a:tr>
              <a:tr h="1078344">
                <a:tc rowSpan="2">
                  <a:txBody>
                    <a:bodyPr/>
                    <a:lstStyle/>
                    <a:p>
                      <a:endParaRPr lang="de-DE" sz="6000" dirty="0">
                        <a:latin typeface="Bigmug Line" panose="02000503000000000000" pitchFamily="2" charset="0"/>
                      </a:endParaRPr>
                    </a:p>
                  </a:txBody>
                  <a:tcPr marT="108000" marB="108000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Klares Geräusch notwendig; Rauschen nicht ausreichend </a:t>
                      </a:r>
                      <a:r>
                        <a:rPr lang="de-DE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(z. B. lauter Auspuff anstatt Reifengeräuschen)</a:t>
                      </a:r>
                    </a:p>
                  </a:txBody>
                  <a:tcPr marT="108000" marB="108000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18168448"/>
                  </a:ext>
                </a:extLst>
              </a:tr>
              <a:tr h="647172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Geringer Messfehler </a:t>
                      </a:r>
                      <a:r>
                        <a:rPr lang="de-DE" sz="2800" b="1" dirty="0"/>
                        <a:t>⇒</a:t>
                      </a:r>
                      <a:r>
                        <a:rPr lang="de-DE" sz="2800" dirty="0"/>
                        <a:t> große Ungenauigkeit</a:t>
                      </a:r>
                      <a:endParaRPr lang="de-DE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108000" marB="108000" anchor="ctr"/>
                </a:tc>
                <a:extLst>
                  <a:ext uri="{0D108BD9-81ED-4DB2-BD59-A6C34878D82A}">
                    <a16:rowId xmlns:a16="http://schemas.microsoft.com/office/drawing/2014/main" val="832402730"/>
                  </a:ext>
                </a:extLst>
              </a:tr>
            </a:tbl>
          </a:graphicData>
        </a:graphic>
      </p:graphicFrame>
      <p:sp>
        <p:nvSpPr>
          <p:cNvPr id="107" name="Pfeil: Chevron 106">
            <a:extLst>
              <a:ext uri="{FF2B5EF4-FFF2-40B4-BE49-F238E27FC236}">
                <a16:creationId xmlns:a16="http://schemas.microsoft.com/office/drawing/2014/main" id="{FC7F1E85-10A9-A143-8A3C-16C8FB753C4F}"/>
              </a:ext>
            </a:extLst>
          </p:cNvPr>
          <p:cNvSpPr/>
          <p:nvPr/>
        </p:nvSpPr>
        <p:spPr>
          <a:xfrm>
            <a:off x="106824" y="20130179"/>
            <a:ext cx="620922" cy="1031212"/>
          </a:xfrm>
          <a:prstGeom prst="chevron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66">
              <a:defRPr/>
            </a:pPr>
            <a:endParaRPr lang="de-DE" sz="2546" kern="0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C6D0A142-4E2A-9312-2FED-A293CC9A6F81}"/>
              </a:ext>
            </a:extLst>
          </p:cNvPr>
          <p:cNvSpPr txBox="1"/>
          <p:nvPr/>
        </p:nvSpPr>
        <p:spPr>
          <a:xfrm>
            <a:off x="1210346" y="20349951"/>
            <a:ext cx="13339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Begrenzte Nutzbarkeit</a:t>
            </a:r>
            <a:r>
              <a:rPr lang="de-DE" sz="3200" dirty="0"/>
              <a:t>: fehleranfällig, teilweise ungenau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11EB280-C07A-B17B-ED98-52667396AD3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26253" y="18362747"/>
            <a:ext cx="900000" cy="90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13C1C9D-7656-9613-85C0-71202872A2D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5776549" y="16941239"/>
            <a:ext cx="900000" cy="900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EE51E16D-0AD9-11BA-50B0-CD75E08A210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5750824" y="18342422"/>
            <a:ext cx="900000" cy="9000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7E8E2678-2F3C-1958-0D7A-90859A21E68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26253" y="16941239"/>
            <a:ext cx="900000" cy="900000"/>
          </a:xfrm>
          <a:prstGeom prst="rect">
            <a:avLst/>
          </a:prstGeom>
        </p:spPr>
      </p:pic>
      <p:sp>
        <p:nvSpPr>
          <p:cNvPr id="127" name="Rechteck 126">
            <a:extLst>
              <a:ext uri="{FF2B5EF4-FFF2-40B4-BE49-F238E27FC236}">
                <a16:creationId xmlns:a16="http://schemas.microsoft.com/office/drawing/2014/main" id="{DAD4276C-4EF7-ED29-60D0-EEDCB69F5F7E}"/>
              </a:ext>
            </a:extLst>
          </p:cNvPr>
          <p:cNvSpPr/>
          <p:nvPr/>
        </p:nvSpPr>
        <p:spPr>
          <a:xfrm>
            <a:off x="15750830" y="8489065"/>
            <a:ext cx="14687163" cy="80681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sz="4400" b="1" cap="all" dirty="0">
                <a:latin typeface="+mj-lt"/>
              </a:rPr>
              <a:t>Lautstärke-änderung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Rechteck 127">
                <a:extLst>
                  <a:ext uri="{FF2B5EF4-FFF2-40B4-BE49-F238E27FC236}">
                    <a16:creationId xmlns:a16="http://schemas.microsoft.com/office/drawing/2014/main" id="{6420E609-16DD-FDE3-556E-838FCF26021D}"/>
                  </a:ext>
                </a:extLst>
              </p:cNvPr>
              <p:cNvSpPr/>
              <p:nvPr/>
            </p:nvSpPr>
            <p:spPr>
              <a:xfrm>
                <a:off x="15750830" y="9845674"/>
                <a:ext cx="7315080" cy="31478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Aft>
                    <a:spcPts val="600"/>
                  </a:spcAft>
                </a:pPr>
                <a:r>
                  <a:rPr lang="de-DE" sz="3200" b="1" dirty="0"/>
                  <a:t>Konzept</a:t>
                </a:r>
                <a:endParaRPr lang="de-DE" sz="2800" b="1" dirty="0"/>
              </a:p>
              <a:p>
                <a:pPr algn="ctr">
                  <a:spcAft>
                    <a:spcPts val="1200"/>
                  </a:spcAft>
                </a:pPr>
                <a:endParaRPr lang="de-DE" sz="1400" b="1" dirty="0"/>
              </a:p>
              <a:p>
                <a:pPr algn="ctr">
                  <a:spcAft>
                    <a:spcPts val="1200"/>
                  </a:spcAft>
                </a:pPr>
                <a:r>
                  <a:rPr lang="de-DE" sz="2800" dirty="0"/>
                  <a:t>„Je näher, desto lauter“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de-DE" sz="2800" b="1" dirty="0"/>
                  <a:t>⇒</a:t>
                </a:r>
                <a:r>
                  <a:rPr lang="de-DE" sz="2800" dirty="0"/>
                  <a:t> Pro Abstandsverdopplung:</a:t>
                </a:r>
                <a:br>
                  <a:rPr lang="de-DE" sz="2800" dirty="0"/>
                </a:br>
                <a:r>
                  <a:rPr lang="de-DE" sz="2800" dirty="0"/>
                  <a:t>Pegel nimmt um </a:t>
                </a:r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6 </m:t>
                    </m:r>
                    <m:r>
                      <a:rPr lang="de-DE" sz="2800" i="1">
                        <a:latin typeface="Cambria Math" panose="02040503050406030204" pitchFamily="18" charset="0"/>
                      </a:rPr>
                      <m:t>𝑑𝐵</m:t>
                    </m:r>
                  </m:oMath>
                </a14:m>
                <a:r>
                  <a:rPr lang="de-DE" sz="2800" dirty="0"/>
                  <a:t> ab</a:t>
                </a:r>
              </a:p>
            </p:txBody>
          </p:sp>
        </mc:Choice>
        <mc:Fallback>
          <p:sp>
            <p:nvSpPr>
              <p:cNvPr id="128" name="Rechteck 127">
                <a:extLst>
                  <a:ext uri="{FF2B5EF4-FFF2-40B4-BE49-F238E27FC236}">
                    <a16:creationId xmlns:a16="http://schemas.microsoft.com/office/drawing/2014/main" id="{6420E609-16DD-FDE3-556E-838FCF2602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0830" y="9845674"/>
                <a:ext cx="7315080" cy="314781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4" name="Grafik 143">
            <a:extLst>
              <a:ext uri="{FF2B5EF4-FFF2-40B4-BE49-F238E27FC236}">
                <a16:creationId xmlns:a16="http://schemas.microsoft.com/office/drawing/2014/main" id="{3DA78365-6EB7-22E5-7ED5-40978D69A50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>
          <a:xfrm>
            <a:off x="24305853" y="9845674"/>
            <a:ext cx="5291489" cy="4140472"/>
          </a:xfrm>
          <a:prstGeom prst="rect">
            <a:avLst/>
          </a:prstGeom>
        </p:spPr>
      </p:pic>
      <p:sp>
        <p:nvSpPr>
          <p:cNvPr id="145" name="Textfeld 144">
            <a:extLst>
              <a:ext uri="{FF2B5EF4-FFF2-40B4-BE49-F238E27FC236}">
                <a16:creationId xmlns:a16="http://schemas.microsoft.com/office/drawing/2014/main" id="{DF781DEC-EA49-A149-C206-253447A8452B}"/>
              </a:ext>
            </a:extLst>
          </p:cNvPr>
          <p:cNvSpPr txBox="1"/>
          <p:nvPr/>
        </p:nvSpPr>
        <p:spPr>
          <a:xfrm rot="16200000">
            <a:off x="27762139" y="11329976"/>
            <a:ext cx="3893645" cy="48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546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Theoretischer Verlauf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Textfeld 129">
                <a:extLst>
                  <a:ext uri="{FF2B5EF4-FFF2-40B4-BE49-F238E27FC236}">
                    <a16:creationId xmlns:a16="http://schemas.microsoft.com/office/drawing/2014/main" id="{7B1E4DE6-CB1B-F55D-030D-C698D05BED82}"/>
                  </a:ext>
                </a:extLst>
              </p:cNvPr>
              <p:cNvSpPr txBox="1"/>
              <p:nvPr/>
            </p:nvSpPr>
            <p:spPr>
              <a:xfrm>
                <a:off x="23256232" y="14213230"/>
                <a:ext cx="3844642" cy="8069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de-DE" sz="32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de-DE" sz="32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de-DE" sz="3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de-DE" sz="3200" b="1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de-DE" sz="3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200" b="1" i="1"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d>
                            <m:dPr>
                              <m:ctrlPr>
                                <a:rPr lang="de-DE" sz="3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de-DE" sz="3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DE" sz="32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3200" b="1" i="1">
                                              <a:latin typeface="Cambria Math" panose="02040503050406030204" pitchFamily="18" charset="0"/>
                                            </a:rPr>
                                            <m:t>𝑳</m:t>
                                          </m:r>
                                        </m:e>
                                        <m:sub>
                                          <m:r>
                                            <a:rPr lang="de-DE" sz="3200" b="1" i="1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lang="de-DE" sz="3200" b="1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de-DE" sz="32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3200" b="1" i="1">
                                              <a:latin typeface="Cambria Math" panose="02040503050406030204" pitchFamily="18" charset="0"/>
                                            </a:rPr>
                                            <m:t>𝑳</m:t>
                                          </m:r>
                                        </m:e>
                                        <m:sub>
                                          <m:r>
                                            <a:rPr lang="de-DE" sz="3200" b="1" i="1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de-DE" sz="3200" b="1" i="1">
                                      <a:latin typeface="Cambria Math" panose="02040503050406030204" pitchFamily="18" charset="0"/>
                                    </a:rPr>
                                    <m:t>𝟐𝟎</m:t>
                                  </m:r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 lang="de-DE" sz="2000" b="1" dirty="0"/>
              </a:p>
            </p:txBody>
          </p:sp>
        </mc:Choice>
        <mc:Fallback>
          <p:sp>
            <p:nvSpPr>
              <p:cNvPr id="130" name="Textfeld 129">
                <a:extLst>
                  <a:ext uri="{FF2B5EF4-FFF2-40B4-BE49-F238E27FC236}">
                    <a16:creationId xmlns:a16="http://schemas.microsoft.com/office/drawing/2014/main" id="{7B1E4DE6-CB1B-F55D-030D-C698D05BE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6232" y="14213230"/>
                <a:ext cx="3844642" cy="80695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1" name="Gruppieren 130">
            <a:extLst>
              <a:ext uri="{FF2B5EF4-FFF2-40B4-BE49-F238E27FC236}">
                <a16:creationId xmlns:a16="http://schemas.microsoft.com/office/drawing/2014/main" id="{48051EB1-D285-527D-F55D-E6B91DFCFE57}"/>
              </a:ext>
            </a:extLst>
          </p:cNvPr>
          <p:cNvGrpSpPr/>
          <p:nvPr/>
        </p:nvGrpSpPr>
        <p:grpSpPr>
          <a:xfrm>
            <a:off x="27409688" y="14144120"/>
            <a:ext cx="2235899" cy="818429"/>
            <a:chOff x="20175439" y="12880571"/>
            <a:chExt cx="2235899" cy="8184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feld 141">
                  <a:extLst>
                    <a:ext uri="{FF2B5EF4-FFF2-40B4-BE49-F238E27FC236}">
                      <a16:creationId xmlns:a16="http://schemas.microsoft.com/office/drawing/2014/main" id="{601A14E6-CDEF-B475-F06C-5331172E7135}"/>
                    </a:ext>
                  </a:extLst>
                </p:cNvPr>
                <p:cNvSpPr txBox="1"/>
                <p:nvPr/>
              </p:nvSpPr>
              <p:spPr>
                <a:xfrm>
                  <a:off x="21147402" y="12880571"/>
                  <a:ext cx="1263936" cy="81842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800" b="1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de-DE" sz="2800" b="1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de-DE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800" b="1">
                                <a:latin typeface="Cambria Math" panose="02040503050406030204" pitchFamily="18" charset="0"/>
                              </a:rPr>
                              <m:t>𝚫</m:t>
                            </m:r>
                            <m:r>
                              <a:rPr lang="de-DE" sz="2800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num>
                          <m:den>
                            <m:r>
                              <a:rPr lang="de-DE" sz="2800" b="1">
                                <a:latin typeface="Cambria Math" panose="02040503050406030204" pitchFamily="18" charset="0"/>
                              </a:rPr>
                              <m:t>𝚫</m:t>
                            </m:r>
                            <m:r>
                              <a:rPr lang="de-DE" sz="28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den>
                        </m:f>
                      </m:oMath>
                    </m:oMathPara>
                  </a14:m>
                  <a:endParaRPr lang="de-DE" sz="2800" b="1" dirty="0"/>
                </a:p>
              </p:txBody>
            </p:sp>
          </mc:Choice>
          <mc:Fallback xmlns="">
            <p:sp>
              <p:nvSpPr>
                <p:cNvPr id="142" name="Textfeld 141">
                  <a:extLst>
                    <a:ext uri="{FF2B5EF4-FFF2-40B4-BE49-F238E27FC236}">
                      <a16:creationId xmlns:a16="http://schemas.microsoft.com/office/drawing/2014/main" id="{601A14E6-CDEF-B475-F06C-5331172E71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47402" y="12880571"/>
                  <a:ext cx="1263936" cy="818429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feld 142">
                  <a:extLst>
                    <a:ext uri="{FF2B5EF4-FFF2-40B4-BE49-F238E27FC236}">
                      <a16:creationId xmlns:a16="http://schemas.microsoft.com/office/drawing/2014/main" id="{3E48E45A-D791-3AA5-B1CB-26BD466842CD}"/>
                    </a:ext>
                  </a:extLst>
                </p:cNvPr>
                <p:cNvSpPr txBox="1"/>
                <p:nvPr/>
              </p:nvSpPr>
              <p:spPr>
                <a:xfrm>
                  <a:off x="20175439" y="13090421"/>
                  <a:ext cx="939873" cy="52322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𝑢𝑛𝑑</m:t>
                        </m:r>
                      </m:oMath>
                    </m:oMathPara>
                  </a14:m>
                  <a:endParaRPr lang="de-DE" sz="2800" dirty="0"/>
                </a:p>
              </p:txBody>
            </p:sp>
          </mc:Choice>
          <mc:Fallback xmlns="">
            <p:sp>
              <p:nvSpPr>
                <p:cNvPr id="143" name="Textfeld 142">
                  <a:extLst>
                    <a:ext uri="{FF2B5EF4-FFF2-40B4-BE49-F238E27FC236}">
                      <a16:creationId xmlns:a16="http://schemas.microsoft.com/office/drawing/2014/main" id="{3E48E45A-D791-3AA5-B1CB-26BD466842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75439" y="13090421"/>
                  <a:ext cx="939873" cy="523220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2" name="Gruppieren 131">
            <a:extLst>
              <a:ext uri="{FF2B5EF4-FFF2-40B4-BE49-F238E27FC236}">
                <a16:creationId xmlns:a16="http://schemas.microsoft.com/office/drawing/2014/main" id="{EE7EFE0A-EAF8-D2E6-3ACF-A2945EB44229}"/>
              </a:ext>
            </a:extLst>
          </p:cNvPr>
          <p:cNvGrpSpPr/>
          <p:nvPr/>
        </p:nvGrpSpPr>
        <p:grpSpPr>
          <a:xfrm>
            <a:off x="15938455" y="13006191"/>
            <a:ext cx="7127455" cy="1934944"/>
            <a:chOff x="10457606" y="780264"/>
            <a:chExt cx="10105849" cy="2743511"/>
          </a:xfrm>
        </p:grpSpPr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3DDC6A40-D12B-8066-C755-6CCA4D531B1E}"/>
                </a:ext>
              </a:extLst>
            </p:cNvPr>
            <p:cNvCxnSpPr>
              <a:cxnSpLocks/>
            </p:cNvCxnSpPr>
            <p:nvPr/>
          </p:nvCxnSpPr>
          <p:spPr>
            <a:xfrm>
              <a:off x="10457606" y="2315380"/>
              <a:ext cx="9360000" cy="0"/>
            </a:xfrm>
            <a:prstGeom prst="line">
              <a:avLst/>
            </a:prstGeom>
            <a:ln w="793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5" name="Grafik 134">
              <a:extLst>
                <a:ext uri="{FF2B5EF4-FFF2-40B4-BE49-F238E27FC236}">
                  <a16:creationId xmlns:a16="http://schemas.microsoft.com/office/drawing/2014/main" id="{87626AA6-8EFB-4ECF-8266-1F21C035CC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10457606" y="780264"/>
              <a:ext cx="2130574" cy="2130574"/>
            </a:xfrm>
            <a:prstGeom prst="rect">
              <a:avLst/>
            </a:prstGeom>
            <a:effectLst>
              <a:outerShdw sx="110000" sy="110000" algn="ctr" rotWithShape="0">
                <a:schemeClr val="bg1"/>
              </a:outerShdw>
            </a:effectLst>
          </p:spPr>
        </p:pic>
        <p:pic>
          <p:nvPicPr>
            <p:cNvPr id="136" name="Grafik 135">
              <a:extLst>
                <a:ext uri="{FF2B5EF4-FFF2-40B4-BE49-F238E27FC236}">
                  <a16:creationId xmlns:a16="http://schemas.microsoft.com/office/drawing/2014/main" id="{4DD8ABE0-0406-9D24-4227-DFED2566C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16193614" y="780264"/>
              <a:ext cx="2130575" cy="2130574"/>
            </a:xfrm>
            <a:prstGeom prst="rect">
              <a:avLst/>
            </a:prstGeom>
            <a:effectLst>
              <a:outerShdw sx="110000" sy="110000" algn="ctr" rotWithShape="0">
                <a:schemeClr val="bg1"/>
              </a:outerShdw>
            </a:effectLst>
          </p:spPr>
        </p:pic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3AFFE1B6-C10A-853B-F26F-7F903180E4B9}"/>
                </a:ext>
              </a:extLst>
            </p:cNvPr>
            <p:cNvCxnSpPr>
              <a:cxnSpLocks/>
              <a:endCxn id="139" idx="1"/>
            </p:cNvCxnSpPr>
            <p:nvPr/>
          </p:nvCxnSpPr>
          <p:spPr>
            <a:xfrm>
              <a:off x="17287597" y="1838541"/>
              <a:ext cx="2269403" cy="119792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r Verbinder 137">
              <a:extLst>
                <a:ext uri="{FF2B5EF4-FFF2-40B4-BE49-F238E27FC236}">
                  <a16:creationId xmlns:a16="http://schemas.microsoft.com/office/drawing/2014/main" id="{A504CECD-F2B2-9AEC-87DC-D87F7001B9B2}"/>
                </a:ext>
              </a:extLst>
            </p:cNvPr>
            <p:cNvCxnSpPr>
              <a:cxnSpLocks/>
              <a:endCxn id="139" idx="1"/>
            </p:cNvCxnSpPr>
            <p:nvPr/>
          </p:nvCxnSpPr>
          <p:spPr>
            <a:xfrm>
              <a:off x="11504141" y="1839647"/>
              <a:ext cx="8052859" cy="119681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9" name="Grafik 138">
              <a:extLst>
                <a:ext uri="{FF2B5EF4-FFF2-40B4-BE49-F238E27FC236}">
                  <a16:creationId xmlns:a16="http://schemas.microsoft.com/office/drawing/2014/main" id="{FE5BA194-6282-5E9B-92EA-62BD67CBE1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19557000" y="2549157"/>
              <a:ext cx="1006455" cy="97461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feld 139">
                  <a:extLst>
                    <a:ext uri="{FF2B5EF4-FFF2-40B4-BE49-F238E27FC236}">
                      <a16:creationId xmlns:a16="http://schemas.microsoft.com/office/drawing/2014/main" id="{48331510-000E-62CA-DA44-9F7A47F9C3D0}"/>
                    </a:ext>
                  </a:extLst>
                </p:cNvPr>
                <p:cNvSpPr txBox="1"/>
                <p:nvPr/>
              </p:nvSpPr>
              <p:spPr>
                <a:xfrm>
                  <a:off x="15430781" y="2529504"/>
                  <a:ext cx="1001150" cy="7418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8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de-DE" sz="28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de-DE" sz="28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40" name="Textfeld 139">
                  <a:extLst>
                    <a:ext uri="{FF2B5EF4-FFF2-40B4-BE49-F238E27FC236}">
                      <a16:creationId xmlns:a16="http://schemas.microsoft.com/office/drawing/2014/main" id="{48331510-000E-62CA-DA44-9F7A47F9C3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30781" y="2529504"/>
                  <a:ext cx="1001150" cy="741861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feld 140">
                  <a:extLst>
                    <a:ext uri="{FF2B5EF4-FFF2-40B4-BE49-F238E27FC236}">
                      <a16:creationId xmlns:a16="http://schemas.microsoft.com/office/drawing/2014/main" id="{4FD4631D-9A19-89F9-86AC-3917DBC99939}"/>
                    </a:ext>
                  </a:extLst>
                </p:cNvPr>
                <p:cNvSpPr txBox="1"/>
                <p:nvPr/>
              </p:nvSpPr>
              <p:spPr>
                <a:xfrm>
                  <a:off x="19103580" y="2269408"/>
                  <a:ext cx="1001150" cy="7418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8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de-DE" sz="28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de-DE" sz="28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feld 140">
                  <a:extLst>
                    <a:ext uri="{FF2B5EF4-FFF2-40B4-BE49-F238E27FC236}">
                      <a16:creationId xmlns:a16="http://schemas.microsoft.com/office/drawing/2014/main" id="{4FD4631D-9A19-89F9-86AC-3917DBC999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03580" y="2269408"/>
                  <a:ext cx="1001150" cy="741861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3" name="Rechteck 132">
            <a:extLst>
              <a:ext uri="{FF2B5EF4-FFF2-40B4-BE49-F238E27FC236}">
                <a16:creationId xmlns:a16="http://schemas.microsoft.com/office/drawing/2014/main" id="{B01250D4-1A0D-DD31-7C90-E5BB3914341E}"/>
              </a:ext>
            </a:extLst>
          </p:cNvPr>
          <p:cNvSpPr/>
          <p:nvPr/>
        </p:nvSpPr>
        <p:spPr>
          <a:xfrm>
            <a:off x="15776400" y="13147722"/>
            <a:ext cx="7289510" cy="1942561"/>
          </a:xfrm>
          <a:prstGeom prst="rect">
            <a:avLst/>
          </a:prstGeom>
          <a:noFill/>
          <a:ln w="508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54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feld 114">
                <a:extLst>
                  <a:ext uri="{FF2B5EF4-FFF2-40B4-BE49-F238E27FC236}">
                    <a16:creationId xmlns:a16="http://schemas.microsoft.com/office/drawing/2014/main" id="{69909934-CB50-FBE1-20F5-B4CEDE86A95C}"/>
                  </a:ext>
                </a:extLst>
              </p:cNvPr>
              <p:cNvSpPr txBox="1"/>
              <p:nvPr/>
            </p:nvSpPr>
            <p:spPr>
              <a:xfrm>
                <a:off x="340962" y="14393411"/>
                <a:ext cx="6739666" cy="984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200" b="1" i="1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de-DE" sz="3200" i="1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de-DE" sz="3200" i="1">
                          <a:latin typeface="Cambria Math" panose="02040503050406030204" pitchFamily="18" charset="0"/>
                        </a:rPr>
                        <m:t>𝐺𝑒𝑠𝑐h𝑤𝑖𝑛𝑑𝑖𝑔𝑘𝑒𝑖𝑡</m:t>
                      </m:r>
                      <m:r>
                        <a:rPr lang="de-DE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3200" i="1">
                          <a:latin typeface="Cambria Math" panose="02040503050406030204" pitchFamily="18" charset="0"/>
                        </a:rPr>
                        <m:t>𝑑𝑒𝑠</m:t>
                      </m:r>
                      <m:r>
                        <a:rPr lang="de-DE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3200" i="1">
                          <a:latin typeface="Cambria Math" panose="02040503050406030204" pitchFamily="18" charset="0"/>
                        </a:rPr>
                        <m:t>𝐹𝑎h𝑟𝑧𝑒𝑢𝑔𝑠</m:t>
                      </m:r>
                    </m:oMath>
                  </m:oMathPara>
                </a14:m>
                <a:endParaRPr lang="de-DE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200" b="1" i="1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de-DE" sz="3200" i="1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de-DE" sz="3200" i="1">
                          <a:latin typeface="Cambria Math" panose="02040503050406030204" pitchFamily="18" charset="0"/>
                        </a:rPr>
                        <m:t>𝑆𝑐h𝑎𝑙𝑙𝑔𝑒𝑠𝑐h𝑤𝑖𝑛𝑑𝑖𝑔𝑘𝑒𝑖𝑡</m:t>
                      </m:r>
                      <m:r>
                        <a:rPr lang="de-DE" sz="32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de-DE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343 </m:t>
                          </m:r>
                          <m:r>
                            <m:rPr>
                              <m:sty m:val="p"/>
                            </m:rPr>
                            <a:rPr lang="de-DE" sz="320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de-DE" sz="320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de-DE" sz="320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</m:oMath>
                  </m:oMathPara>
                </a14:m>
                <a:endParaRPr lang="de-DE" sz="3200" dirty="0"/>
              </a:p>
            </p:txBody>
          </p:sp>
        </mc:Choice>
        <mc:Fallback>
          <p:sp>
            <p:nvSpPr>
              <p:cNvPr id="115" name="Textfeld 114">
                <a:extLst>
                  <a:ext uri="{FF2B5EF4-FFF2-40B4-BE49-F238E27FC236}">
                    <a16:creationId xmlns:a16="http://schemas.microsoft.com/office/drawing/2014/main" id="{69909934-CB50-FBE1-20F5-B4CEDE86A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62" y="14393411"/>
                <a:ext cx="6739666" cy="984885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Rechteck 115">
            <a:extLst>
              <a:ext uri="{FF2B5EF4-FFF2-40B4-BE49-F238E27FC236}">
                <a16:creationId xmlns:a16="http://schemas.microsoft.com/office/drawing/2014/main" id="{20744E37-37B4-DE1B-782C-2B6DFF1C9D0B}"/>
              </a:ext>
            </a:extLst>
          </p:cNvPr>
          <p:cNvSpPr/>
          <p:nvPr/>
        </p:nvSpPr>
        <p:spPr>
          <a:xfrm>
            <a:off x="-176290" y="8492621"/>
            <a:ext cx="14669363" cy="80681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sz="4400" b="1" cap="all" dirty="0">
                <a:latin typeface="+mj-lt"/>
              </a:rPr>
              <a:t>Dopplereffekt</a:t>
            </a:r>
          </a:p>
        </p:txBody>
      </p:sp>
      <p:pic>
        <p:nvPicPr>
          <p:cNvPr id="125" name="Grafik 124">
            <a:extLst>
              <a:ext uri="{FF2B5EF4-FFF2-40B4-BE49-F238E27FC236}">
                <a16:creationId xmlns:a16="http://schemas.microsoft.com/office/drawing/2014/main" id="{58C79C71-3514-9B0F-7FDB-14C3EC92F885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rcRect/>
          <a:stretch/>
        </p:blipFill>
        <p:spPr>
          <a:xfrm>
            <a:off x="6605756" y="9850432"/>
            <a:ext cx="3888000" cy="3146850"/>
          </a:xfrm>
          <a:prstGeom prst="rect">
            <a:avLst/>
          </a:prstGeom>
        </p:spPr>
      </p:pic>
      <p:sp>
        <p:nvSpPr>
          <p:cNvPr id="126" name="Textfeld 125">
            <a:extLst>
              <a:ext uri="{FF2B5EF4-FFF2-40B4-BE49-F238E27FC236}">
                <a16:creationId xmlns:a16="http://schemas.microsoft.com/office/drawing/2014/main" id="{9798E3B5-604F-0A29-8D74-3A1844183B1F}"/>
              </a:ext>
            </a:extLst>
          </p:cNvPr>
          <p:cNvSpPr txBox="1"/>
          <p:nvPr/>
        </p:nvSpPr>
        <p:spPr>
          <a:xfrm>
            <a:off x="6605019" y="13002753"/>
            <a:ext cx="389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Theoretischer Verlauf</a:t>
            </a:r>
          </a:p>
        </p:txBody>
      </p:sp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223BE058-5B97-7137-6FB8-8711903D3B4E}"/>
              </a:ext>
            </a:extLst>
          </p:cNvPr>
          <p:cNvGrpSpPr/>
          <p:nvPr/>
        </p:nvGrpSpPr>
        <p:grpSpPr>
          <a:xfrm>
            <a:off x="10806378" y="9854430"/>
            <a:ext cx="3708948" cy="3580819"/>
            <a:chOff x="11222302" y="13354410"/>
            <a:chExt cx="3708948" cy="3580819"/>
          </a:xfrm>
        </p:grpSpPr>
        <p:pic>
          <p:nvPicPr>
            <p:cNvPr id="123" name="Grafik 122">
              <a:extLst>
                <a:ext uri="{FF2B5EF4-FFF2-40B4-BE49-F238E27FC236}">
                  <a16:creationId xmlns:a16="http://schemas.microsoft.com/office/drawing/2014/main" id="{287613FF-7FD2-C46F-239D-FFDBD042E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23040" y="13354410"/>
              <a:ext cx="3708210" cy="3211487"/>
            </a:xfrm>
            <a:prstGeom prst="rect">
              <a:avLst/>
            </a:prstGeom>
            <a:effectLst>
              <a:innerShdw blurRad="139700">
                <a:prstClr val="black"/>
              </a:innerShdw>
            </a:effectLst>
          </p:spPr>
        </p:pic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84392AD1-6818-9F0E-10AF-097CEA822505}"/>
                </a:ext>
              </a:extLst>
            </p:cNvPr>
            <p:cNvSpPr txBox="1"/>
            <p:nvPr/>
          </p:nvSpPr>
          <p:spPr>
            <a:xfrm>
              <a:off x="11222302" y="16565897"/>
              <a:ext cx="37082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Spektrogramm einer Aufnahme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Rechteck 118">
                <a:extLst>
                  <a:ext uri="{FF2B5EF4-FFF2-40B4-BE49-F238E27FC236}">
                    <a16:creationId xmlns:a16="http://schemas.microsoft.com/office/drawing/2014/main" id="{3C8D97DB-FC71-605A-1FFF-54457B1D90B4}"/>
                  </a:ext>
                </a:extLst>
              </p:cNvPr>
              <p:cNvSpPr/>
              <p:nvPr/>
            </p:nvSpPr>
            <p:spPr>
              <a:xfrm>
                <a:off x="340962" y="9854939"/>
                <a:ext cx="5837416" cy="31478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Aft>
                    <a:spcPts val="600"/>
                  </a:spcAft>
                </a:pPr>
                <a:r>
                  <a:rPr lang="de-DE" sz="3200" b="1" dirty="0"/>
                  <a:t>Konzept</a:t>
                </a:r>
                <a:endParaRPr lang="de-DE" sz="2800" b="1" dirty="0"/>
              </a:p>
              <a:p>
                <a:pPr algn="ctr">
                  <a:spcAft>
                    <a:spcPts val="1200"/>
                  </a:spcAft>
                </a:pPr>
                <a:endParaRPr lang="de-DE" sz="1400" b="1" dirty="0"/>
              </a:p>
              <a:p>
                <a:pPr algn="ctr">
                  <a:spcAft>
                    <a:spcPts val="1200"/>
                  </a:spcAft>
                </a:pPr>
                <a:r>
                  <a:rPr lang="de-DE" sz="2800" dirty="0"/>
                  <a:t>Annäherung </a:t>
                </a:r>
                <a:r>
                  <a:rPr lang="de-DE" sz="2800" b="1" dirty="0"/>
                  <a:t>⇒</a:t>
                </a:r>
                <a:r>
                  <a:rPr lang="de-DE" sz="2800" dirty="0"/>
                  <a:t> Höherer Ton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2800" dirty="0"/>
                  <a:t>)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de-DE" sz="2800" dirty="0"/>
                  <a:t>Entfernung </a:t>
                </a:r>
                <a:r>
                  <a:rPr lang="de-DE" sz="2800" b="1" dirty="0"/>
                  <a:t>⇒</a:t>
                </a:r>
                <a:r>
                  <a:rPr lang="de-DE" sz="2800" dirty="0"/>
                  <a:t> Tieferer Ton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2800" dirty="0"/>
                  <a:t>)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de-DE" sz="2800" i="1" dirty="0"/>
                  <a:t>(vgl. Martinshorn)</a:t>
                </a:r>
              </a:p>
            </p:txBody>
          </p:sp>
        </mc:Choice>
        <mc:Fallback>
          <p:sp>
            <p:nvSpPr>
              <p:cNvPr id="119" name="Rechteck 118">
                <a:extLst>
                  <a:ext uri="{FF2B5EF4-FFF2-40B4-BE49-F238E27FC236}">
                    <a16:creationId xmlns:a16="http://schemas.microsoft.com/office/drawing/2014/main" id="{3C8D97DB-FC71-605A-1FFF-54457B1D90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62" y="9854939"/>
                <a:ext cx="5837416" cy="3147814"/>
              </a:xfrm>
              <a:prstGeom prst="rect">
                <a:avLst/>
              </a:prstGeom>
              <a:blipFill>
                <a:blip r:embed="rId38"/>
                <a:stretch>
                  <a:fillRect l="-1354" r="-12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feld 2">
                <a:extLst>
                  <a:ext uri="{FF2B5EF4-FFF2-40B4-BE49-F238E27FC236}">
                    <a16:creationId xmlns:a16="http://schemas.microsoft.com/office/drawing/2014/main" id="{902F4BA6-FB49-21BA-6519-D8717F13F28F}"/>
                  </a:ext>
                </a:extLst>
              </p:cNvPr>
              <p:cNvSpPr txBox="1"/>
              <p:nvPr/>
            </p:nvSpPr>
            <p:spPr>
              <a:xfrm>
                <a:off x="4299264" y="13216053"/>
                <a:ext cx="1551720" cy="1022524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de-DE" sz="32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32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32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200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sz="32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sz="32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200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sz="32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sz="3200" b="0" dirty="0"/>
              </a:p>
            </p:txBody>
          </p:sp>
        </mc:Choice>
        <mc:Fallback>
          <p:sp>
            <p:nvSpPr>
              <p:cNvPr id="120" name="Textfeld 2">
                <a:extLst>
                  <a:ext uri="{FF2B5EF4-FFF2-40B4-BE49-F238E27FC236}">
                    <a16:creationId xmlns:a16="http://schemas.microsoft.com/office/drawing/2014/main" id="{902F4BA6-FB49-21BA-6519-D8717F13F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264" y="13216053"/>
                <a:ext cx="1551720" cy="1022524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feld 3">
                <a:extLst>
                  <a:ext uri="{FF2B5EF4-FFF2-40B4-BE49-F238E27FC236}">
                    <a16:creationId xmlns:a16="http://schemas.microsoft.com/office/drawing/2014/main" id="{B71CFF20-5817-739F-B100-979E8554E7AF}"/>
                  </a:ext>
                </a:extLst>
              </p:cNvPr>
              <p:cNvSpPr txBox="1"/>
              <p:nvPr/>
            </p:nvSpPr>
            <p:spPr>
              <a:xfrm>
                <a:off x="417285" y="13250583"/>
                <a:ext cx="2407326" cy="94359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de-DE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32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3200" b="1" i="1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de-DE" sz="32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3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de-DE" sz="3200" b="1" i="1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de-DE" sz="32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3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de-DE" sz="3200" b="1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DE" sz="3200" b="1" i="1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>
          <p:sp>
            <p:nvSpPr>
              <p:cNvPr id="121" name="Textfeld 3">
                <a:extLst>
                  <a:ext uri="{FF2B5EF4-FFF2-40B4-BE49-F238E27FC236}">
                    <a16:creationId xmlns:a16="http://schemas.microsoft.com/office/drawing/2014/main" id="{B71CFF20-5817-739F-B100-979E8554E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85" y="13250583"/>
                <a:ext cx="2407326" cy="943592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feld 121">
                <a:extLst>
                  <a:ext uri="{FF2B5EF4-FFF2-40B4-BE49-F238E27FC236}">
                    <a16:creationId xmlns:a16="http://schemas.microsoft.com/office/drawing/2014/main" id="{839D9FCC-7E84-3E11-12A0-EAC6C3A08362}"/>
                  </a:ext>
                </a:extLst>
              </p:cNvPr>
              <p:cNvSpPr txBox="1"/>
              <p:nvPr/>
            </p:nvSpPr>
            <p:spPr>
              <a:xfrm>
                <a:off x="3424712" y="13464519"/>
                <a:ext cx="970522" cy="58477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𝑚𝑖𝑡</m:t>
                      </m:r>
                    </m:oMath>
                  </m:oMathPara>
                </a14:m>
                <a:endParaRPr lang="de-DE" sz="3200" dirty="0"/>
              </a:p>
            </p:txBody>
          </p:sp>
        </mc:Choice>
        <mc:Fallback>
          <p:sp>
            <p:nvSpPr>
              <p:cNvPr id="122" name="Textfeld 121">
                <a:extLst>
                  <a:ext uri="{FF2B5EF4-FFF2-40B4-BE49-F238E27FC236}">
                    <a16:creationId xmlns:a16="http://schemas.microsoft.com/office/drawing/2014/main" id="{839D9FCC-7E84-3E11-12A0-EAC6C3A08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712" y="13464519"/>
                <a:ext cx="970522" cy="584775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925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02847E14-73FF-BD1A-E9D6-69B5719A79DB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15137607" y="8081589"/>
            <a:ext cx="794" cy="11819454"/>
          </a:xfrm>
          <a:prstGeom prst="line">
            <a:avLst/>
          </a:prstGeom>
          <a:ln w="1016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740381C1-2117-100A-AA58-5506B242C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" y="1"/>
            <a:ext cx="30275213" cy="1569308"/>
          </a:xfrm>
        </p:spPr>
        <p:txBody>
          <a:bodyPr anchor="b">
            <a:normAutofit/>
          </a:bodyPr>
          <a:lstStyle/>
          <a:p>
            <a:r>
              <a:rPr lang="de-DE" sz="7200" dirty="0">
                <a:latin typeface="Aharoni" panose="02010803020104030203" pitchFamily="2" charset="-79"/>
                <a:ea typeface="Meiryo" panose="020B0604030504040204" pitchFamily="34" charset="-128"/>
                <a:cs typeface="Aharoni" panose="02010803020104030203" pitchFamily="2" charset="-79"/>
              </a:rPr>
              <a:t>Geschwindigkeitsmessung von Fahrzeugen durch Audio-Analyse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9793A48-E60B-06C3-D1D9-E088F9C63ECE}"/>
              </a:ext>
            </a:extLst>
          </p:cNvPr>
          <p:cNvSpPr txBox="1"/>
          <p:nvPr/>
        </p:nvSpPr>
        <p:spPr>
          <a:xfrm>
            <a:off x="19610170" y="1508897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000" dirty="0"/>
              <a:t>Jugend forscht / Physik, Levin Fober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ECE9477-1E78-A00D-B0C1-36E6EB6B2712}"/>
              </a:ext>
            </a:extLst>
          </p:cNvPr>
          <p:cNvSpPr/>
          <p:nvPr/>
        </p:nvSpPr>
        <p:spPr>
          <a:xfrm>
            <a:off x="0" y="2185776"/>
            <a:ext cx="30273626" cy="915542"/>
          </a:xfrm>
          <a:prstGeom prst="rect">
            <a:avLst/>
          </a:prstGeom>
          <a:solidFill>
            <a:srgbClr val="384E84"/>
          </a:solidFill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cap="all" dirty="0">
                <a:latin typeface="+mj-lt"/>
              </a:rPr>
              <a:t>Idee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F91A07AD-48F2-52C3-4659-D625C5B42D6D}"/>
              </a:ext>
            </a:extLst>
          </p:cNvPr>
          <p:cNvSpPr/>
          <p:nvPr/>
        </p:nvSpPr>
        <p:spPr>
          <a:xfrm>
            <a:off x="794" y="7166047"/>
            <a:ext cx="30273626" cy="915542"/>
          </a:xfrm>
          <a:prstGeom prst="rect">
            <a:avLst/>
          </a:prstGeom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cap="all" dirty="0">
                <a:latin typeface="+mj-lt"/>
              </a:rPr>
              <a:t>ANSÄTZE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06EE8A6A-FD55-7F8D-D07F-CBDA049331C8}"/>
              </a:ext>
            </a:extLst>
          </p:cNvPr>
          <p:cNvSpPr/>
          <p:nvPr/>
        </p:nvSpPr>
        <p:spPr>
          <a:xfrm>
            <a:off x="0" y="15781962"/>
            <a:ext cx="30273626" cy="915542"/>
          </a:xfrm>
          <a:prstGeom prst="rect">
            <a:avLst/>
          </a:prstGeom>
          <a:solidFill>
            <a:srgbClr val="6C84C0"/>
          </a:solidFill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cap="all" dirty="0">
                <a:latin typeface="+mj-lt"/>
              </a:rPr>
              <a:t>ERGEBNISSE</a:t>
            </a:r>
          </a:p>
        </p:txBody>
      </p: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9AE0F016-E79D-B67C-1DAF-64767C218FBE}"/>
              </a:ext>
            </a:extLst>
          </p:cNvPr>
          <p:cNvCxnSpPr>
            <a:cxnSpLocks/>
          </p:cNvCxnSpPr>
          <p:nvPr/>
        </p:nvCxnSpPr>
        <p:spPr>
          <a:xfrm flipH="1">
            <a:off x="0" y="19901043"/>
            <a:ext cx="30273626" cy="0"/>
          </a:xfrm>
          <a:prstGeom prst="line">
            <a:avLst/>
          </a:prstGeom>
          <a:ln w="1016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997A8FF8-D224-E53F-DC09-3B07EE272BB6}"/>
              </a:ext>
            </a:extLst>
          </p:cNvPr>
          <p:cNvGrpSpPr/>
          <p:nvPr/>
        </p:nvGrpSpPr>
        <p:grpSpPr>
          <a:xfrm>
            <a:off x="676259" y="3573999"/>
            <a:ext cx="28904581" cy="3008150"/>
            <a:chOff x="676253" y="3629224"/>
            <a:chExt cx="28904581" cy="3008150"/>
          </a:xfrm>
        </p:grpSpPr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41CAD397-097A-7F33-F8CA-3E99D2671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97201" y="3685116"/>
              <a:ext cx="1743075" cy="2057400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7AAB120B-2EF1-0F14-1A2E-17852DDD1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54198" y="3810165"/>
              <a:ext cx="1807301" cy="1807301"/>
            </a:xfrm>
            <a:prstGeom prst="rect">
              <a:avLst/>
            </a:prstGeom>
          </p:spPr>
        </p:pic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2103856C-CA7E-4A6C-47C8-DF6CEAB24F08}"/>
                </a:ext>
              </a:extLst>
            </p:cNvPr>
            <p:cNvSpPr txBox="1"/>
            <p:nvPr/>
          </p:nvSpPr>
          <p:spPr>
            <a:xfrm>
              <a:off x="3990954" y="3782791"/>
              <a:ext cx="1412566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500" b="1" dirty="0"/>
                <a:t>=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79F489E6-DB7A-138B-0500-A19F4BEC54FF}"/>
                </a:ext>
              </a:extLst>
            </p:cNvPr>
            <p:cNvSpPr txBox="1"/>
            <p:nvPr/>
          </p:nvSpPr>
          <p:spPr>
            <a:xfrm>
              <a:off x="676253" y="5849014"/>
              <a:ext cx="49904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b="1" kern="1500" dirty="0"/>
                <a:t>Radarinstrumente   =</a:t>
              </a:r>
            </a:p>
          </p:txBody>
        </p:sp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8A280F2B-024D-AB46-EC95-02CF4EC6C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12177" y="3629224"/>
              <a:ext cx="2219790" cy="2219790"/>
            </a:xfrm>
            <a:prstGeom prst="rect">
              <a:avLst/>
            </a:prstGeom>
          </p:spPr>
        </p:pic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B494CC58-924B-7D6C-9DB5-092AE17439EF}"/>
                </a:ext>
              </a:extLst>
            </p:cNvPr>
            <p:cNvSpPr txBox="1"/>
            <p:nvPr/>
          </p:nvSpPr>
          <p:spPr>
            <a:xfrm>
              <a:off x="6031083" y="5887497"/>
              <a:ext cx="14535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b="1" dirty="0"/>
                <a:t>teuer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1C2A0F9D-1CD3-49BA-A64C-995EF21B14E3}"/>
                </a:ext>
              </a:extLst>
            </p:cNvPr>
            <p:cNvSpPr txBox="1"/>
            <p:nvPr/>
          </p:nvSpPr>
          <p:spPr>
            <a:xfrm>
              <a:off x="8112177" y="5887497"/>
              <a:ext cx="22197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b="1" dirty="0"/>
                <a:t>auffällig</a:t>
              </a:r>
            </a:p>
          </p:txBody>
        </p:sp>
        <p:sp>
          <p:nvSpPr>
            <p:cNvPr id="25" name="Pfeil: nach rechts 24">
              <a:extLst>
                <a:ext uri="{FF2B5EF4-FFF2-40B4-BE49-F238E27FC236}">
                  <a16:creationId xmlns:a16="http://schemas.microsoft.com/office/drawing/2014/main" id="{14D5772B-91E7-96F0-0DD9-F5A4702F9A21}"/>
                </a:ext>
              </a:extLst>
            </p:cNvPr>
            <p:cNvSpPr/>
            <p:nvPr/>
          </p:nvSpPr>
          <p:spPr>
            <a:xfrm>
              <a:off x="11678778" y="4083164"/>
              <a:ext cx="4432300" cy="1971815"/>
            </a:xfrm>
            <a:prstGeom prst="rightArrow">
              <a:avLst/>
            </a:prstGeom>
            <a:solidFill>
              <a:srgbClr val="384E84"/>
            </a:solidFill>
            <a:ln>
              <a:solidFill>
                <a:srgbClr val="34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4400" cap="all" dirty="0">
                  <a:latin typeface="+mj-lt"/>
                </a:rPr>
                <a:t>LÖSUNG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C9F9C585-2A0B-7ED0-F458-68FC767A357C}"/>
                </a:ext>
              </a:extLst>
            </p:cNvPr>
            <p:cNvSpPr txBox="1"/>
            <p:nvPr/>
          </p:nvSpPr>
          <p:spPr>
            <a:xfrm>
              <a:off x="7542420" y="5887497"/>
              <a:ext cx="5119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b="1" dirty="0"/>
                <a:t>+</a:t>
              </a:r>
            </a:p>
          </p:txBody>
        </p:sp>
        <p:grpSp>
          <p:nvGrpSpPr>
            <p:cNvPr id="91" name="Gruppieren 90">
              <a:extLst>
                <a:ext uri="{FF2B5EF4-FFF2-40B4-BE49-F238E27FC236}">
                  <a16:creationId xmlns:a16="http://schemas.microsoft.com/office/drawing/2014/main" id="{80DCC83F-8011-DCAE-F62A-56794A369432}"/>
                </a:ext>
              </a:extLst>
            </p:cNvPr>
            <p:cNvGrpSpPr/>
            <p:nvPr/>
          </p:nvGrpSpPr>
          <p:grpSpPr>
            <a:xfrm>
              <a:off x="17058634" y="3782791"/>
              <a:ext cx="12522200" cy="2854583"/>
              <a:chOff x="17058634" y="3782791"/>
              <a:chExt cx="12522200" cy="2854583"/>
            </a:xfrm>
          </p:grpSpPr>
          <p:grpSp>
            <p:nvGrpSpPr>
              <p:cNvPr id="32" name="Gruppieren 31">
                <a:extLst>
                  <a:ext uri="{FF2B5EF4-FFF2-40B4-BE49-F238E27FC236}">
                    <a16:creationId xmlns:a16="http://schemas.microsoft.com/office/drawing/2014/main" id="{BB93C4B4-4E14-E3C9-8A6E-9B7395E993A4}"/>
                  </a:ext>
                </a:extLst>
              </p:cNvPr>
              <p:cNvGrpSpPr/>
              <p:nvPr/>
            </p:nvGrpSpPr>
            <p:grpSpPr>
              <a:xfrm>
                <a:off x="17531039" y="3880453"/>
                <a:ext cx="2979874" cy="2260954"/>
                <a:chOff x="17118606" y="3149057"/>
                <a:chExt cx="2979874" cy="2260954"/>
              </a:xfrm>
            </p:grpSpPr>
            <p:pic>
              <p:nvPicPr>
                <p:cNvPr id="27" name="Grafik 26">
                  <a:extLst>
                    <a:ext uri="{FF2B5EF4-FFF2-40B4-BE49-F238E27FC236}">
                      <a16:creationId xmlns:a16="http://schemas.microsoft.com/office/drawing/2014/main" id="{F9D434FE-5D30-19B5-0A29-7BD6FDFC39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rcRect l="58248"/>
                <a:stretch/>
              </p:blipFill>
              <p:spPr>
                <a:xfrm>
                  <a:off x="19211539" y="3149057"/>
                  <a:ext cx="886941" cy="2124312"/>
                </a:xfrm>
                <a:prstGeom prst="rect">
                  <a:avLst/>
                </a:prstGeom>
              </p:spPr>
            </p:pic>
            <p:pic>
              <p:nvPicPr>
                <p:cNvPr id="31" name="Grafik 30">
                  <a:extLst>
                    <a:ext uri="{FF2B5EF4-FFF2-40B4-BE49-F238E27FC236}">
                      <a16:creationId xmlns:a16="http://schemas.microsoft.com/office/drawing/2014/main" id="{6E4132F7-849B-5D0D-9F55-FB33CF11F9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118606" y="3190221"/>
                  <a:ext cx="2219790" cy="2219790"/>
                </a:xfrm>
                <a:prstGeom prst="rect">
                  <a:avLst/>
                </a:prstGeom>
              </p:spPr>
            </p:pic>
          </p:grpSp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DF22E271-0F5A-1215-922A-58CCCE94909F}"/>
                  </a:ext>
                </a:extLst>
              </p:cNvPr>
              <p:cNvSpPr txBox="1"/>
              <p:nvPr/>
            </p:nvSpPr>
            <p:spPr>
              <a:xfrm>
                <a:off x="17060004" y="5861220"/>
                <a:ext cx="387280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3200" dirty="0"/>
                  <a:t>Auto-Geräusche</a:t>
                </a:r>
              </a:p>
            </p:txBody>
          </p:sp>
          <p:sp>
            <p:nvSpPr>
              <p:cNvPr id="37" name="Pfeil: nach rechts 36">
                <a:extLst>
                  <a:ext uri="{FF2B5EF4-FFF2-40B4-BE49-F238E27FC236}">
                    <a16:creationId xmlns:a16="http://schemas.microsoft.com/office/drawing/2014/main" id="{C40B2682-1037-CE9B-0915-2FC451709348}"/>
                  </a:ext>
                </a:extLst>
              </p:cNvPr>
              <p:cNvSpPr/>
              <p:nvPr/>
            </p:nvSpPr>
            <p:spPr>
              <a:xfrm>
                <a:off x="20777412" y="4852265"/>
                <a:ext cx="1262356" cy="789922"/>
              </a:xfrm>
              <a:prstGeom prst="rightArrow">
                <a:avLst/>
              </a:prstGeom>
              <a:solidFill>
                <a:srgbClr val="384E84"/>
              </a:solidFill>
              <a:ln>
                <a:solidFill>
                  <a:srgbClr val="3449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546"/>
              </a:p>
            </p:txBody>
          </p:sp>
          <p:grpSp>
            <p:nvGrpSpPr>
              <p:cNvPr id="89" name="Gruppieren 88">
                <a:extLst>
                  <a:ext uri="{FF2B5EF4-FFF2-40B4-BE49-F238E27FC236}">
                    <a16:creationId xmlns:a16="http://schemas.microsoft.com/office/drawing/2014/main" id="{FDDBE6C0-7E2E-38DD-7EEE-887237CF1F5A}"/>
                  </a:ext>
                </a:extLst>
              </p:cNvPr>
              <p:cNvGrpSpPr/>
              <p:nvPr/>
            </p:nvGrpSpPr>
            <p:grpSpPr>
              <a:xfrm>
                <a:off x="24312292" y="3782791"/>
                <a:ext cx="5268542" cy="2854583"/>
                <a:chOff x="24312292" y="3782791"/>
                <a:chExt cx="5268542" cy="2854583"/>
              </a:xfrm>
            </p:grpSpPr>
            <p:sp>
              <p:nvSpPr>
                <p:cNvPr id="40" name="Rechteck 39">
                  <a:extLst>
                    <a:ext uri="{FF2B5EF4-FFF2-40B4-BE49-F238E27FC236}">
                      <a16:creationId xmlns:a16="http://schemas.microsoft.com/office/drawing/2014/main" id="{BE54B145-6E66-762A-8FE1-FFF11CA4AD75}"/>
                    </a:ext>
                  </a:extLst>
                </p:cNvPr>
                <p:cNvSpPr/>
                <p:nvPr/>
              </p:nvSpPr>
              <p:spPr>
                <a:xfrm>
                  <a:off x="24312292" y="3782791"/>
                  <a:ext cx="5268542" cy="2854583"/>
                </a:xfrm>
                <a:prstGeom prst="rect">
                  <a:avLst/>
                </a:prstGeom>
                <a:solidFill>
                  <a:srgbClr val="384E8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de-DE" sz="2800" b="1" dirty="0"/>
                    <a:t>Aufnahme-System</a:t>
                  </a:r>
                </a:p>
                <a:p>
                  <a:pPr algn="ctr">
                    <a:spcAft>
                      <a:spcPts val="1200"/>
                    </a:spcAft>
                  </a:pPr>
                  <a:endParaRPr lang="de-DE" sz="1400" b="1" dirty="0"/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dirty="0"/>
                    <a:t>kostengünstig</a:t>
                  </a:r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dirty="0"/>
                    <a:t>unauffällig</a:t>
                  </a:r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dirty="0"/>
                    <a:t>leichte Bedienung</a:t>
                  </a:r>
                </a:p>
              </p:txBody>
            </p:sp>
            <p:cxnSp>
              <p:nvCxnSpPr>
                <p:cNvPr id="47" name="Gerader Verbinder 46">
                  <a:extLst>
                    <a:ext uri="{FF2B5EF4-FFF2-40B4-BE49-F238E27FC236}">
                      <a16:creationId xmlns:a16="http://schemas.microsoft.com/office/drawing/2014/main" id="{C3D5E694-F12D-9852-B47A-8388465E0C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12292" y="5928137"/>
                  <a:ext cx="5268542" cy="0"/>
                </a:xfrm>
                <a:prstGeom prst="line">
                  <a:avLst/>
                </a:prstGeom>
                <a:ln w="25400">
                  <a:solidFill>
                    <a:srgbClr val="5773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Gerader Verbinder 48">
                  <a:extLst>
                    <a:ext uri="{FF2B5EF4-FFF2-40B4-BE49-F238E27FC236}">
                      <a16:creationId xmlns:a16="http://schemas.microsoft.com/office/drawing/2014/main" id="{5A47901D-AD3C-CE7A-1645-AC3227E2D7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12292" y="5323617"/>
                  <a:ext cx="5268542" cy="0"/>
                </a:xfrm>
                <a:prstGeom prst="line">
                  <a:avLst/>
                </a:prstGeom>
                <a:ln w="25400">
                  <a:solidFill>
                    <a:srgbClr val="5773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DD3D8F34-84E2-EB82-0F74-4C9BBABBB746}"/>
                  </a:ext>
                </a:extLst>
              </p:cNvPr>
              <p:cNvSpPr/>
              <p:nvPr/>
            </p:nvSpPr>
            <p:spPr>
              <a:xfrm>
                <a:off x="17058634" y="3782792"/>
                <a:ext cx="12522200" cy="2854582"/>
              </a:xfrm>
              <a:prstGeom prst="rect">
                <a:avLst/>
              </a:prstGeom>
              <a:noFill/>
              <a:ln w="76200">
                <a:solidFill>
                  <a:srgbClr val="5773B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546" dirty="0"/>
              </a:p>
            </p:txBody>
          </p:sp>
          <p:grpSp>
            <p:nvGrpSpPr>
              <p:cNvPr id="90" name="Gruppieren 89">
                <a:extLst>
                  <a:ext uri="{FF2B5EF4-FFF2-40B4-BE49-F238E27FC236}">
                    <a16:creationId xmlns:a16="http://schemas.microsoft.com/office/drawing/2014/main" id="{66CC400E-428D-ADF3-69FF-09D287C3991B}"/>
                  </a:ext>
                </a:extLst>
              </p:cNvPr>
              <p:cNvGrpSpPr/>
              <p:nvPr/>
            </p:nvGrpSpPr>
            <p:grpSpPr>
              <a:xfrm>
                <a:off x="21885324" y="3857078"/>
                <a:ext cx="2058456" cy="2780296"/>
                <a:chOff x="21885324" y="3857078"/>
                <a:chExt cx="2058456" cy="2780296"/>
              </a:xfrm>
            </p:grpSpPr>
            <p:pic>
              <p:nvPicPr>
                <p:cNvPr id="66" name="Grafik 65">
                  <a:extLst>
                    <a:ext uri="{FF2B5EF4-FFF2-40B4-BE49-F238E27FC236}">
                      <a16:creationId xmlns:a16="http://schemas.microsoft.com/office/drawing/2014/main" id="{3E7583AD-C17E-4D14-2B10-70C3FD8BD6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rcRect l="23033" t="13793" r="23741" b="11848"/>
                <a:stretch/>
              </p:blipFill>
              <p:spPr>
                <a:xfrm>
                  <a:off x="21885324" y="3857078"/>
                  <a:ext cx="2058456" cy="2780296"/>
                </a:xfrm>
                <a:prstGeom prst="rect">
                  <a:avLst/>
                </a:prstGeom>
              </p:spPr>
            </p:pic>
            <p:pic>
              <p:nvPicPr>
                <p:cNvPr id="67" name="Grafik 66">
                  <a:extLst>
                    <a:ext uri="{FF2B5EF4-FFF2-40B4-BE49-F238E27FC236}">
                      <a16:creationId xmlns:a16="http://schemas.microsoft.com/office/drawing/2014/main" id="{F7F7D651-8984-D721-FCCC-6A1F44D0F9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253835" y="4434742"/>
                  <a:ext cx="1321433" cy="1277575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97" name="Grafik 96">
            <a:extLst>
              <a:ext uri="{FF2B5EF4-FFF2-40B4-BE49-F238E27FC236}">
                <a16:creationId xmlns:a16="http://schemas.microsoft.com/office/drawing/2014/main" id="{003CC71F-29AA-6B4F-5F4D-BFA9B0B3383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4203112" y="20195563"/>
            <a:ext cx="5795512" cy="893553"/>
          </a:xfrm>
          <a:prstGeom prst="rect">
            <a:avLst/>
          </a:prstGeom>
        </p:spPr>
      </p:pic>
      <p:graphicFrame>
        <p:nvGraphicFramePr>
          <p:cNvPr id="104" name="Tabelle 104">
            <a:extLst>
              <a:ext uri="{FF2B5EF4-FFF2-40B4-BE49-F238E27FC236}">
                <a16:creationId xmlns:a16="http://schemas.microsoft.com/office/drawing/2014/main" id="{DE7D31B7-ED7A-8A24-40F3-AE19DD1525F9}"/>
              </a:ext>
            </a:extLst>
          </p:cNvPr>
          <p:cNvGraphicFramePr>
            <a:graphicFrameLocks noGrp="1"/>
          </p:cNvGraphicFramePr>
          <p:nvPr/>
        </p:nvGraphicFramePr>
        <p:xfrm>
          <a:off x="15776399" y="16825620"/>
          <a:ext cx="14498819" cy="258314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095718">
                  <a:extLst>
                    <a:ext uri="{9D8B030D-6E8A-4147-A177-3AD203B41FA5}">
                      <a16:colId xmlns:a16="http://schemas.microsoft.com/office/drawing/2014/main" val="2461569828"/>
                    </a:ext>
                  </a:extLst>
                </a:gridCol>
                <a:gridCol w="13403101">
                  <a:extLst>
                    <a:ext uri="{9D8B030D-6E8A-4147-A177-3AD203B41FA5}">
                      <a16:colId xmlns:a16="http://schemas.microsoft.com/office/drawing/2014/main" val="3971170828"/>
                    </a:ext>
                  </a:extLst>
                </a:gridCol>
              </a:tblGrid>
              <a:tr h="1288800">
                <a:tc>
                  <a:txBody>
                    <a:bodyPr/>
                    <a:lstStyle/>
                    <a:p>
                      <a:endParaRPr lang="de-DE" sz="6000" dirty="0"/>
                    </a:p>
                  </a:txBody>
                  <a:tcPr marT="108000" marB="108000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Bei Elektroautos nutzbar </a:t>
                      </a:r>
                      <a:r>
                        <a:rPr lang="de-DE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(keine Motorgeräusche notwendig)</a:t>
                      </a:r>
                    </a:p>
                  </a:txBody>
                  <a:tcPr marT="108000" marB="108000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549559"/>
                  </a:ext>
                </a:extLst>
              </a:tr>
              <a:tr h="647172">
                <a:tc rowSpan="2">
                  <a:txBody>
                    <a:bodyPr/>
                    <a:lstStyle/>
                    <a:p>
                      <a:endParaRPr lang="de-DE" sz="6000" dirty="0">
                        <a:latin typeface="Bigmug Line" panose="02000503000000000000" pitchFamily="2" charset="0"/>
                      </a:endParaRPr>
                    </a:p>
                  </a:txBody>
                  <a:tcPr marT="108000" marB="108000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</a:t>
                      </a:r>
                      <a:r>
                        <a:rPr lang="de-DE" sz="2800" dirty="0" err="1"/>
                        <a:t>Konstanteneingabe</a:t>
                      </a:r>
                      <a:r>
                        <a:rPr lang="de-DE" sz="2800" dirty="0"/>
                        <a:t> notwendig </a:t>
                      </a:r>
                      <a:r>
                        <a:rPr lang="de-DE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(Abstand Mikrofon – Straße)</a:t>
                      </a:r>
                    </a:p>
                  </a:txBody>
                  <a:tcPr marT="108000" marB="108000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18168448"/>
                  </a:ext>
                </a:extLst>
              </a:tr>
              <a:tr h="647172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Sehr anfällig für Messfehler </a:t>
                      </a:r>
                      <a:r>
                        <a:rPr lang="de-DE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(z. B. starker Wind)</a:t>
                      </a:r>
                    </a:p>
                  </a:txBody>
                  <a:tcPr marT="108000" marB="108000" anchor="ctr"/>
                </a:tc>
                <a:extLst>
                  <a:ext uri="{0D108BD9-81ED-4DB2-BD59-A6C34878D82A}">
                    <a16:rowId xmlns:a16="http://schemas.microsoft.com/office/drawing/2014/main" val="832402730"/>
                  </a:ext>
                </a:extLst>
              </a:tr>
            </a:tbl>
          </a:graphicData>
        </a:graphic>
      </p:graphicFrame>
      <p:graphicFrame>
        <p:nvGraphicFramePr>
          <p:cNvPr id="105" name="Tabelle 104">
            <a:extLst>
              <a:ext uri="{FF2B5EF4-FFF2-40B4-BE49-F238E27FC236}">
                <a16:creationId xmlns:a16="http://schemas.microsoft.com/office/drawing/2014/main" id="{A4E1A0B4-E52F-EF53-FFEE-9651E5E0E266}"/>
              </a:ext>
            </a:extLst>
          </p:cNvPr>
          <p:cNvGraphicFramePr>
            <a:graphicFrameLocks noGrp="1"/>
          </p:cNvGraphicFramePr>
          <p:nvPr/>
        </p:nvGraphicFramePr>
        <p:xfrm>
          <a:off x="6" y="16786657"/>
          <a:ext cx="14493075" cy="301986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297380">
                  <a:extLst>
                    <a:ext uri="{9D8B030D-6E8A-4147-A177-3AD203B41FA5}">
                      <a16:colId xmlns:a16="http://schemas.microsoft.com/office/drawing/2014/main" val="2461569828"/>
                    </a:ext>
                  </a:extLst>
                </a:gridCol>
                <a:gridCol w="13195695">
                  <a:extLst>
                    <a:ext uri="{9D8B030D-6E8A-4147-A177-3AD203B41FA5}">
                      <a16:colId xmlns:a16="http://schemas.microsoft.com/office/drawing/2014/main" val="3971170828"/>
                    </a:ext>
                  </a:extLst>
                </a:gridCol>
              </a:tblGrid>
              <a:tr h="647172">
                <a:tc rowSpan="2">
                  <a:txBody>
                    <a:bodyPr/>
                    <a:lstStyle/>
                    <a:p>
                      <a:endParaRPr lang="de-DE" sz="6000" dirty="0"/>
                    </a:p>
                  </a:txBody>
                  <a:tcPr marT="108000" marB="108000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i="0" dirty="0">
                          <a:solidFill>
                            <a:schemeClr val="tx1"/>
                          </a:solidFill>
                        </a:rPr>
                        <a:t>→ Akkurate Berechnung</a:t>
                      </a:r>
                    </a:p>
                  </a:txBody>
                  <a:tcPr marT="108000" marB="108000"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549559"/>
                  </a:ext>
                </a:extLst>
              </a:tr>
              <a:tr h="647172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i="0" dirty="0">
                          <a:solidFill>
                            <a:schemeClr val="tx1"/>
                          </a:solidFill>
                        </a:rPr>
                        <a:t>→ Keine Konstanten notwendig</a:t>
                      </a:r>
                    </a:p>
                  </a:txBody>
                  <a:tcPr marT="108000" marB="10800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555299"/>
                  </a:ext>
                </a:extLst>
              </a:tr>
              <a:tr h="1078344">
                <a:tc rowSpan="2">
                  <a:txBody>
                    <a:bodyPr/>
                    <a:lstStyle/>
                    <a:p>
                      <a:endParaRPr lang="de-DE" sz="6000" dirty="0">
                        <a:latin typeface="Bigmug Line" panose="02000503000000000000" pitchFamily="2" charset="0"/>
                      </a:endParaRPr>
                    </a:p>
                  </a:txBody>
                  <a:tcPr marT="108000" marB="108000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Klares Geräusch notwendig; Rauschen nicht ausreichend </a:t>
                      </a:r>
                      <a:r>
                        <a:rPr lang="de-DE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(z. B. lauter Auspuff anstatt Reifengeräuschen)</a:t>
                      </a:r>
                    </a:p>
                  </a:txBody>
                  <a:tcPr marT="108000" marB="108000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18168448"/>
                  </a:ext>
                </a:extLst>
              </a:tr>
              <a:tr h="647172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Geringer Messfehler </a:t>
                      </a:r>
                      <a:r>
                        <a:rPr lang="de-DE" sz="2800" b="1" dirty="0"/>
                        <a:t>⇒</a:t>
                      </a:r>
                      <a:r>
                        <a:rPr lang="de-DE" sz="2800" dirty="0"/>
                        <a:t> große Ungenauigkeit</a:t>
                      </a:r>
                      <a:endParaRPr lang="de-DE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108000" marB="108000" anchor="ctr"/>
                </a:tc>
                <a:extLst>
                  <a:ext uri="{0D108BD9-81ED-4DB2-BD59-A6C34878D82A}">
                    <a16:rowId xmlns:a16="http://schemas.microsoft.com/office/drawing/2014/main" val="832402730"/>
                  </a:ext>
                </a:extLst>
              </a:tr>
            </a:tbl>
          </a:graphicData>
        </a:graphic>
      </p:graphicFrame>
      <p:sp>
        <p:nvSpPr>
          <p:cNvPr id="107" name="Pfeil: Chevron 106">
            <a:extLst>
              <a:ext uri="{FF2B5EF4-FFF2-40B4-BE49-F238E27FC236}">
                <a16:creationId xmlns:a16="http://schemas.microsoft.com/office/drawing/2014/main" id="{FC7F1E85-10A9-A143-8A3C-16C8FB753C4F}"/>
              </a:ext>
            </a:extLst>
          </p:cNvPr>
          <p:cNvSpPr/>
          <p:nvPr/>
        </p:nvSpPr>
        <p:spPr>
          <a:xfrm>
            <a:off x="106824" y="20130179"/>
            <a:ext cx="620922" cy="1031212"/>
          </a:xfrm>
          <a:prstGeom prst="chevron">
            <a:avLst/>
          </a:prstGeom>
          <a:solidFill>
            <a:srgbClr val="8A0000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66">
              <a:defRPr/>
            </a:pPr>
            <a:endParaRPr lang="de-DE" sz="2546" kern="0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C6D0A142-4E2A-9312-2FED-A293CC9A6F81}"/>
              </a:ext>
            </a:extLst>
          </p:cNvPr>
          <p:cNvSpPr txBox="1"/>
          <p:nvPr/>
        </p:nvSpPr>
        <p:spPr>
          <a:xfrm>
            <a:off x="1210346" y="20349951"/>
            <a:ext cx="13339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Begrenzte Nutzbarkeit</a:t>
            </a:r>
            <a:r>
              <a:rPr lang="de-DE" sz="3200" dirty="0"/>
              <a:t>: fehleranfällig, teilweise ungenau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11EB280-C07A-B17B-ED98-52667396AD3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26253" y="18362747"/>
            <a:ext cx="900000" cy="90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13C1C9D-7656-9613-85C0-71202872A2D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5776549" y="16941239"/>
            <a:ext cx="900000" cy="900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EE51E16D-0AD9-11BA-50B0-CD75E08A210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5750824" y="18342422"/>
            <a:ext cx="900000" cy="9000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7E8E2678-2F3C-1958-0D7A-90859A21E68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26253" y="16941239"/>
            <a:ext cx="900000" cy="900000"/>
          </a:xfrm>
          <a:prstGeom prst="rect">
            <a:avLst/>
          </a:prstGeom>
        </p:spPr>
      </p:pic>
      <p:grpSp>
        <p:nvGrpSpPr>
          <p:cNvPr id="103" name="Gruppieren 102">
            <a:extLst>
              <a:ext uri="{FF2B5EF4-FFF2-40B4-BE49-F238E27FC236}">
                <a16:creationId xmlns:a16="http://schemas.microsoft.com/office/drawing/2014/main" id="{3C30CBED-3791-0977-2592-1B668CE78780}"/>
              </a:ext>
            </a:extLst>
          </p:cNvPr>
          <p:cNvGrpSpPr/>
          <p:nvPr/>
        </p:nvGrpSpPr>
        <p:grpSpPr>
          <a:xfrm>
            <a:off x="-176290" y="8489065"/>
            <a:ext cx="30614283" cy="6889231"/>
            <a:chOff x="-176290" y="8489065"/>
            <a:chExt cx="30614283" cy="6889231"/>
          </a:xfrm>
        </p:grpSpPr>
        <p:grpSp>
          <p:nvGrpSpPr>
            <p:cNvPr id="93" name="Gruppieren 92">
              <a:extLst>
                <a:ext uri="{FF2B5EF4-FFF2-40B4-BE49-F238E27FC236}">
                  <a16:creationId xmlns:a16="http://schemas.microsoft.com/office/drawing/2014/main" id="{FA9C7A80-4C6F-1408-A5E4-6BD1BA4F79AB}"/>
                </a:ext>
              </a:extLst>
            </p:cNvPr>
            <p:cNvGrpSpPr/>
            <p:nvPr/>
          </p:nvGrpSpPr>
          <p:grpSpPr>
            <a:xfrm>
              <a:off x="15750830" y="8489065"/>
              <a:ext cx="14687163" cy="6601218"/>
              <a:chOff x="15750824" y="8495748"/>
              <a:chExt cx="14687163" cy="6601217"/>
            </a:xfrm>
          </p:grpSpPr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B658DDBD-A164-54AC-55CE-C6217C678BD6}"/>
                  </a:ext>
                </a:extLst>
              </p:cNvPr>
              <p:cNvSpPr/>
              <p:nvPr/>
            </p:nvSpPr>
            <p:spPr>
              <a:xfrm>
                <a:off x="15750824" y="8495748"/>
                <a:ext cx="14687163" cy="806817"/>
              </a:xfrm>
              <a:prstGeom prst="rect">
                <a:avLst/>
              </a:prstGeom>
              <a:noFill/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de-DE" sz="4400" b="1" cap="all" dirty="0">
                    <a:latin typeface="+mj-lt"/>
                  </a:rPr>
                  <a:t>Lautstärke-änderung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Rechteck 52">
                    <a:extLst>
                      <a:ext uri="{FF2B5EF4-FFF2-40B4-BE49-F238E27FC236}">
                        <a16:creationId xmlns:a16="http://schemas.microsoft.com/office/drawing/2014/main" id="{834E2CB8-D3FA-5392-DD77-D60D7055621E}"/>
                      </a:ext>
                    </a:extLst>
                  </p:cNvPr>
                  <p:cNvSpPr/>
                  <p:nvPr/>
                </p:nvSpPr>
                <p:spPr>
                  <a:xfrm>
                    <a:off x="15750824" y="9852357"/>
                    <a:ext cx="7315080" cy="314781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Aft>
                        <a:spcPts val="600"/>
                      </a:spcAft>
                    </a:pPr>
                    <a:r>
                      <a:rPr lang="de-DE" sz="3200" b="1" dirty="0"/>
                      <a:t>Konzept</a:t>
                    </a:r>
                    <a:endParaRPr lang="de-DE" sz="2800" b="1" dirty="0"/>
                  </a:p>
                  <a:p>
                    <a:pPr algn="ctr">
                      <a:spcAft>
                        <a:spcPts val="1200"/>
                      </a:spcAft>
                    </a:pPr>
                    <a:endParaRPr lang="de-DE" sz="1400" b="1" dirty="0"/>
                  </a:p>
                  <a:p>
                    <a:pPr algn="ctr">
                      <a:spcAft>
                        <a:spcPts val="1200"/>
                      </a:spcAft>
                    </a:pPr>
                    <a:r>
                      <a:rPr lang="de-DE" sz="2800" dirty="0"/>
                      <a:t>„Je näher, desto lauter“</a:t>
                    </a:r>
                  </a:p>
                  <a:p>
                    <a:pPr algn="ctr">
                      <a:spcAft>
                        <a:spcPts val="1200"/>
                      </a:spcAft>
                    </a:pPr>
                    <a:r>
                      <a:rPr lang="de-DE" sz="2800" b="1" dirty="0"/>
                      <a:t>⇒</a:t>
                    </a:r>
                    <a:r>
                      <a:rPr lang="de-DE" sz="2800" dirty="0"/>
                      <a:t> Pro Abstandsverdopplung:</a:t>
                    </a:r>
                    <a:br>
                      <a:rPr lang="de-DE" sz="2800" dirty="0"/>
                    </a:br>
                    <a:r>
                      <a:rPr lang="de-DE" sz="2800" dirty="0"/>
                      <a:t>Pegel nimmt um </a:t>
                    </a:r>
                    <a14:m>
                      <m:oMath xmlns:m="http://schemas.openxmlformats.org/officeDocument/2006/math"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6 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𝑑𝐵</m:t>
                        </m:r>
                      </m:oMath>
                    </a14:m>
                    <a:r>
                      <a:rPr lang="de-DE" sz="2800" dirty="0"/>
                      <a:t> ab</a:t>
                    </a:r>
                  </a:p>
                </p:txBody>
              </p:sp>
            </mc:Choice>
            <mc:Fallback xmlns="">
              <p:sp>
                <p:nvSpPr>
                  <p:cNvPr id="53" name="Rechteck 52">
                    <a:extLst>
                      <a:ext uri="{FF2B5EF4-FFF2-40B4-BE49-F238E27FC236}">
                        <a16:creationId xmlns:a16="http://schemas.microsoft.com/office/drawing/2014/main" id="{834E2CB8-D3FA-5392-DD77-D60D7055621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50824" y="9852357"/>
                    <a:ext cx="7315080" cy="3147814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7" name="Gruppieren 56">
                <a:extLst>
                  <a:ext uri="{FF2B5EF4-FFF2-40B4-BE49-F238E27FC236}">
                    <a16:creationId xmlns:a16="http://schemas.microsoft.com/office/drawing/2014/main" id="{9E93C46B-D410-021F-CDED-AB184C4574B9}"/>
                  </a:ext>
                </a:extLst>
              </p:cNvPr>
              <p:cNvGrpSpPr/>
              <p:nvPr/>
            </p:nvGrpSpPr>
            <p:grpSpPr>
              <a:xfrm>
                <a:off x="24305847" y="9631891"/>
                <a:ext cx="5645161" cy="4360937"/>
                <a:chOff x="24305847" y="9360931"/>
                <a:chExt cx="5645161" cy="4360937"/>
              </a:xfrm>
            </p:grpSpPr>
            <p:pic>
              <p:nvPicPr>
                <p:cNvPr id="52" name="Grafik 51">
                  <a:extLst>
                    <a:ext uri="{FF2B5EF4-FFF2-40B4-BE49-F238E27FC236}">
                      <a16:creationId xmlns:a16="http://schemas.microsoft.com/office/drawing/2014/main" id="{E2A7D150-2A70-6514-F038-0995D0DA3B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4"/>
                    </a:ext>
                  </a:extLst>
                </a:blip>
                <a:srcRect/>
                <a:stretch/>
              </p:blipFill>
              <p:spPr>
                <a:xfrm>
                  <a:off x="24305847" y="9581397"/>
                  <a:ext cx="5291489" cy="4140471"/>
                </a:xfrm>
                <a:prstGeom prst="rect">
                  <a:avLst/>
                </a:prstGeom>
              </p:spPr>
            </p:pic>
            <p:sp>
              <p:nvSpPr>
                <p:cNvPr id="56" name="Textfeld 55">
                  <a:extLst>
                    <a:ext uri="{FF2B5EF4-FFF2-40B4-BE49-F238E27FC236}">
                      <a16:creationId xmlns:a16="http://schemas.microsoft.com/office/drawing/2014/main" id="{2155E540-1E61-D980-6683-AC62E5AC38E8}"/>
                    </a:ext>
                  </a:extLst>
                </p:cNvPr>
                <p:cNvSpPr txBox="1"/>
                <p:nvPr/>
              </p:nvSpPr>
              <p:spPr>
                <a:xfrm rot="16200000">
                  <a:off x="27762133" y="11065699"/>
                  <a:ext cx="3893644" cy="48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2546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Theoretischer Verlauf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feld 58">
                    <a:extLst>
                      <a:ext uri="{FF2B5EF4-FFF2-40B4-BE49-F238E27FC236}">
                        <a16:creationId xmlns:a16="http://schemas.microsoft.com/office/drawing/2014/main" id="{EAB8C1EF-A892-353A-382C-460CAE3289DD}"/>
                      </a:ext>
                    </a:extLst>
                  </p:cNvPr>
                  <p:cNvSpPr txBox="1"/>
                  <p:nvPr/>
                </p:nvSpPr>
                <p:spPr>
                  <a:xfrm>
                    <a:off x="23256226" y="14219912"/>
                    <a:ext cx="3844642" cy="80695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3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de-DE" sz="32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de-DE" sz="3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de-DE" sz="3200" b="1" i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de-DE" sz="32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sz="3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de-DE" sz="32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sz="32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3200" b="1" i="1">
                                                  <a:latin typeface="Cambria Math" panose="02040503050406030204" pitchFamily="18" charset="0"/>
                                                </a:rPr>
                                                <m:t>𝑳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3200" b="1" i="1"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</m:sub>
                                          </m:sSub>
                                          <m:r>
                                            <a:rPr lang="de-DE" sz="3200" b="1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e-DE" sz="32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3200" b="1" i="1">
                                                  <a:latin typeface="Cambria Math" panose="02040503050406030204" pitchFamily="18" charset="0"/>
                                                </a:rPr>
                                                <m:t>𝑳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3200" b="1" i="1">
                                                  <a:latin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de-DE" sz="3200" b="1" i="1">
                                          <a:latin typeface="Cambria Math" panose="02040503050406030204" pitchFamily="18" charset="0"/>
                                        </a:rPr>
                                        <m:t>𝟐𝟎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de-DE" sz="2000" b="1" dirty="0"/>
                  </a:p>
                </p:txBody>
              </p:sp>
            </mc:Choice>
            <mc:Fallback xmlns="">
              <p:sp>
                <p:nvSpPr>
                  <p:cNvPr id="59" name="Textfeld 58">
                    <a:extLst>
                      <a:ext uri="{FF2B5EF4-FFF2-40B4-BE49-F238E27FC236}">
                        <a16:creationId xmlns:a16="http://schemas.microsoft.com/office/drawing/2014/main" id="{EAB8C1EF-A892-353A-382C-460CAE3289D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56226" y="14219912"/>
                    <a:ext cx="3844642" cy="80695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7" name="Gruppieren 86">
                <a:extLst>
                  <a:ext uri="{FF2B5EF4-FFF2-40B4-BE49-F238E27FC236}">
                    <a16:creationId xmlns:a16="http://schemas.microsoft.com/office/drawing/2014/main" id="{A9F5CFBB-8A71-B44C-4D1F-F9BB2DF186DA}"/>
                  </a:ext>
                </a:extLst>
              </p:cNvPr>
              <p:cNvGrpSpPr/>
              <p:nvPr/>
            </p:nvGrpSpPr>
            <p:grpSpPr>
              <a:xfrm>
                <a:off x="27409682" y="14150802"/>
                <a:ext cx="2235899" cy="818429"/>
                <a:chOff x="20175439" y="12880571"/>
                <a:chExt cx="2235899" cy="81842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Textfeld 60">
                      <a:extLst>
                        <a:ext uri="{FF2B5EF4-FFF2-40B4-BE49-F238E27FC236}">
                          <a16:creationId xmlns:a16="http://schemas.microsoft.com/office/drawing/2014/main" id="{F4E747DB-2842-10F8-921B-FFAFB201F06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147402" y="12880571"/>
                      <a:ext cx="1263936" cy="81842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28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  <m:r>
                              <a:rPr lang="de-DE" sz="28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de-DE" sz="28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800" b="1">
                                    <a:latin typeface="Cambria Math" panose="02040503050406030204" pitchFamily="18" charset="0"/>
                                  </a:rPr>
                                  <m:t>𝚫</m:t>
                                </m:r>
                                <m:r>
                                  <a:rPr lang="de-DE" sz="2800" b="1" i="1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num>
                              <m:den>
                                <m:r>
                                  <a:rPr lang="de-DE" sz="2800" b="1">
                                    <a:latin typeface="Cambria Math" panose="02040503050406030204" pitchFamily="18" charset="0"/>
                                  </a:rPr>
                                  <m:t>𝚫</m:t>
                                </m:r>
                                <m:r>
                                  <a:rPr lang="de-DE" sz="2800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den>
                            </m:f>
                          </m:oMath>
                        </m:oMathPara>
                      </a14:m>
                      <a:endParaRPr lang="de-DE" sz="2800" b="1" dirty="0"/>
                    </a:p>
                  </p:txBody>
                </p:sp>
              </mc:Choice>
              <mc:Fallback xmlns="">
                <p:sp>
                  <p:nvSpPr>
                    <p:cNvPr id="61" name="Textfeld 60">
                      <a:extLst>
                        <a:ext uri="{FF2B5EF4-FFF2-40B4-BE49-F238E27FC236}">
                          <a16:creationId xmlns:a16="http://schemas.microsoft.com/office/drawing/2014/main" id="{F4E747DB-2842-10F8-921B-FFAFB201F06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147402" y="12880571"/>
                      <a:ext cx="1263936" cy="818429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" name="Textfeld 63">
                      <a:extLst>
                        <a:ext uri="{FF2B5EF4-FFF2-40B4-BE49-F238E27FC236}">
                          <a16:creationId xmlns:a16="http://schemas.microsoft.com/office/drawing/2014/main" id="{3A3C5AE6-EA67-2C77-4766-369AD39F8CC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175439" y="13090421"/>
                      <a:ext cx="939873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ctr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𝑢𝑛𝑑</m:t>
                            </m:r>
                          </m:oMath>
                        </m:oMathPara>
                      </a14:m>
                      <a:endParaRPr lang="de-DE" sz="2800" dirty="0"/>
                    </a:p>
                  </p:txBody>
                </p:sp>
              </mc:Choice>
              <mc:Fallback xmlns="">
                <p:sp>
                  <p:nvSpPr>
                    <p:cNvPr id="64" name="Textfeld 63">
                      <a:extLst>
                        <a:ext uri="{FF2B5EF4-FFF2-40B4-BE49-F238E27FC236}">
                          <a16:creationId xmlns:a16="http://schemas.microsoft.com/office/drawing/2014/main" id="{3A3C5AE6-EA67-2C77-4766-369AD39F8CC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5439" y="13090421"/>
                      <a:ext cx="939873" cy="523220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7" name="Gruppieren 76">
                <a:extLst>
                  <a:ext uri="{FF2B5EF4-FFF2-40B4-BE49-F238E27FC236}">
                    <a16:creationId xmlns:a16="http://schemas.microsoft.com/office/drawing/2014/main" id="{66B4BD5A-08A9-F6B5-1A3D-710EA7ACE9DA}"/>
                  </a:ext>
                </a:extLst>
              </p:cNvPr>
              <p:cNvGrpSpPr/>
              <p:nvPr/>
            </p:nvGrpSpPr>
            <p:grpSpPr>
              <a:xfrm>
                <a:off x="15938449" y="13012873"/>
                <a:ext cx="7127455" cy="1934944"/>
                <a:chOff x="10457606" y="780264"/>
                <a:chExt cx="10105849" cy="2743511"/>
              </a:xfrm>
            </p:grpSpPr>
            <p:cxnSp>
              <p:nvCxnSpPr>
                <p:cNvPr id="79" name="Gerader Verbinder 78">
                  <a:extLst>
                    <a:ext uri="{FF2B5EF4-FFF2-40B4-BE49-F238E27FC236}">
                      <a16:creationId xmlns:a16="http://schemas.microsoft.com/office/drawing/2014/main" id="{2CD248E3-5D9B-30A9-D9CC-F2E72282CE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57606" y="2315380"/>
                  <a:ext cx="9360000" cy="0"/>
                </a:xfrm>
                <a:prstGeom prst="line">
                  <a:avLst/>
                </a:prstGeom>
                <a:ln w="793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80" name="Grafik 79">
                  <a:extLst>
                    <a:ext uri="{FF2B5EF4-FFF2-40B4-BE49-F238E27FC236}">
                      <a16:creationId xmlns:a16="http://schemas.microsoft.com/office/drawing/2014/main" id="{2FCA6CFC-8A8A-63EB-5956-80885AF333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57606" y="780264"/>
                  <a:ext cx="2130574" cy="2130574"/>
                </a:xfrm>
                <a:prstGeom prst="rect">
                  <a:avLst/>
                </a:prstGeom>
                <a:effectLst>
                  <a:outerShdw sx="110000" sy="110000" algn="ctr" rotWithShape="0">
                    <a:schemeClr val="bg1"/>
                  </a:outerShdw>
                </a:effectLst>
              </p:spPr>
            </p:pic>
            <p:pic>
              <p:nvPicPr>
                <p:cNvPr id="81" name="Grafik 80">
                  <a:extLst>
                    <a:ext uri="{FF2B5EF4-FFF2-40B4-BE49-F238E27FC236}">
                      <a16:creationId xmlns:a16="http://schemas.microsoft.com/office/drawing/2014/main" id="{0C3A990E-D500-4A2B-6D80-AAF4687F95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193614" y="780264"/>
                  <a:ext cx="2130575" cy="2130574"/>
                </a:xfrm>
                <a:prstGeom prst="rect">
                  <a:avLst/>
                </a:prstGeom>
                <a:effectLst>
                  <a:outerShdw sx="110000" sy="110000" algn="ctr" rotWithShape="0">
                    <a:schemeClr val="bg1"/>
                  </a:outerShdw>
                </a:effectLst>
              </p:spPr>
            </p:pic>
            <p:cxnSp>
              <p:nvCxnSpPr>
                <p:cNvPr id="82" name="Gerader Verbinder 81">
                  <a:extLst>
                    <a:ext uri="{FF2B5EF4-FFF2-40B4-BE49-F238E27FC236}">
                      <a16:creationId xmlns:a16="http://schemas.microsoft.com/office/drawing/2014/main" id="{547768DA-FA8A-134E-C6D6-B018A7E165FD}"/>
                    </a:ext>
                  </a:extLst>
                </p:cNvPr>
                <p:cNvCxnSpPr>
                  <a:cxnSpLocks/>
                  <a:endCxn id="84" idx="1"/>
                </p:cNvCxnSpPr>
                <p:nvPr/>
              </p:nvCxnSpPr>
              <p:spPr>
                <a:xfrm>
                  <a:off x="17287597" y="1838541"/>
                  <a:ext cx="2269403" cy="1197925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Gerader Verbinder 82">
                  <a:extLst>
                    <a:ext uri="{FF2B5EF4-FFF2-40B4-BE49-F238E27FC236}">
                      <a16:creationId xmlns:a16="http://schemas.microsoft.com/office/drawing/2014/main" id="{DBB73627-9FBA-83D8-FF19-EB36297A2C39}"/>
                    </a:ext>
                  </a:extLst>
                </p:cNvPr>
                <p:cNvCxnSpPr>
                  <a:cxnSpLocks/>
                  <a:endCxn id="84" idx="1"/>
                </p:cNvCxnSpPr>
                <p:nvPr/>
              </p:nvCxnSpPr>
              <p:spPr>
                <a:xfrm>
                  <a:off x="11504141" y="1839647"/>
                  <a:ext cx="8052859" cy="1196819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84" name="Grafik 83">
                  <a:extLst>
                    <a:ext uri="{FF2B5EF4-FFF2-40B4-BE49-F238E27FC236}">
                      <a16:creationId xmlns:a16="http://schemas.microsoft.com/office/drawing/2014/main" id="{4894100D-9A27-299E-A8ED-85D3C0D594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557000" y="2549157"/>
                  <a:ext cx="1006455" cy="974618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Textfeld 84">
                      <a:extLst>
                        <a:ext uri="{FF2B5EF4-FFF2-40B4-BE49-F238E27FC236}">
                          <a16:creationId xmlns:a16="http://schemas.microsoft.com/office/drawing/2014/main" id="{FDD022B7-96B4-177F-25FC-1D3E7119853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430781" y="2529504"/>
                      <a:ext cx="1001150" cy="74186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DE" sz="28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8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de-DE" sz="28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de-DE" sz="2800" b="1" dirty="0">
                        <a:solidFill>
                          <a:schemeClr val="accent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5" name="Textfeld 84">
                      <a:extLst>
                        <a:ext uri="{FF2B5EF4-FFF2-40B4-BE49-F238E27FC236}">
                          <a16:creationId xmlns:a16="http://schemas.microsoft.com/office/drawing/2014/main" id="{FDD022B7-96B4-177F-25FC-1D3E7119853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430781" y="2529504"/>
                      <a:ext cx="1001150" cy="741861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6" name="Textfeld 85">
                      <a:extLst>
                        <a:ext uri="{FF2B5EF4-FFF2-40B4-BE49-F238E27FC236}">
                          <a16:creationId xmlns:a16="http://schemas.microsoft.com/office/drawing/2014/main" id="{6DD1D128-0B3F-2B39-7950-8F48C18B25E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103580" y="2269408"/>
                      <a:ext cx="1001150" cy="74186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DE" sz="28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8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de-DE" sz="28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de-DE" sz="2800" b="1" dirty="0">
                        <a:solidFill>
                          <a:schemeClr val="accent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6" name="Textfeld 85">
                      <a:extLst>
                        <a:ext uri="{FF2B5EF4-FFF2-40B4-BE49-F238E27FC236}">
                          <a16:creationId xmlns:a16="http://schemas.microsoft.com/office/drawing/2014/main" id="{6DD1D128-0B3F-2B39-7950-8F48C18B25E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103580" y="2269408"/>
                      <a:ext cx="1001150" cy="741861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8" name="Rechteck 87">
                <a:extLst>
                  <a:ext uri="{FF2B5EF4-FFF2-40B4-BE49-F238E27FC236}">
                    <a16:creationId xmlns:a16="http://schemas.microsoft.com/office/drawing/2014/main" id="{3C11620D-0410-3473-AA97-A8775E3E3CC6}"/>
                  </a:ext>
                </a:extLst>
              </p:cNvPr>
              <p:cNvSpPr/>
              <p:nvPr/>
            </p:nvSpPr>
            <p:spPr>
              <a:xfrm>
                <a:off x="15776394" y="13154404"/>
                <a:ext cx="7289510" cy="1942561"/>
              </a:xfrm>
              <a:prstGeom prst="rect">
                <a:avLst/>
              </a:prstGeom>
              <a:noFill/>
              <a:ln w="50800"/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546"/>
              </a:p>
            </p:txBody>
          </p:sp>
        </p:grpSp>
        <p:grpSp>
          <p:nvGrpSpPr>
            <p:cNvPr id="102" name="Gruppieren 101">
              <a:extLst>
                <a:ext uri="{FF2B5EF4-FFF2-40B4-BE49-F238E27FC236}">
                  <a16:creationId xmlns:a16="http://schemas.microsoft.com/office/drawing/2014/main" id="{155CB8E5-DAAB-AB74-DE09-DFB52B70BA55}"/>
                </a:ext>
              </a:extLst>
            </p:cNvPr>
            <p:cNvGrpSpPr/>
            <p:nvPr/>
          </p:nvGrpSpPr>
          <p:grpSpPr>
            <a:xfrm>
              <a:off x="-176290" y="8492621"/>
              <a:ext cx="14691616" cy="6885675"/>
              <a:chOff x="-176290" y="8492621"/>
              <a:chExt cx="14691616" cy="688567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feld 62">
                    <a:extLst>
                      <a:ext uri="{FF2B5EF4-FFF2-40B4-BE49-F238E27FC236}">
                        <a16:creationId xmlns:a16="http://schemas.microsoft.com/office/drawing/2014/main" id="{565DBF80-1AA4-7423-FD24-DEAE144A80A9}"/>
                      </a:ext>
                    </a:extLst>
                  </p:cNvPr>
                  <p:cNvSpPr txBox="1"/>
                  <p:nvPr/>
                </p:nvSpPr>
                <p:spPr>
                  <a:xfrm>
                    <a:off x="340962" y="14393411"/>
                    <a:ext cx="6739666" cy="98488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de-DE" sz="3200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𝐺𝑒𝑠𝑐h𝑤𝑖𝑛𝑑𝑖𝑔𝑘𝑒𝑖𝑡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𝑑𝑒𝑠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𝐹𝑎h𝑟𝑧𝑒𝑢𝑔𝑠</m:t>
                          </m:r>
                        </m:oMath>
                      </m:oMathPara>
                    </a14:m>
                    <a:endParaRPr lang="de-DE" sz="320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de-DE" sz="3200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𝑆𝑐h𝑎𝑙𝑙𝑔𝑒𝑠𝑐h𝑤𝑖𝑛𝑑𝑖𝑔𝑘𝑒𝑖𝑡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de-DE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3200" i="1">
                                  <a:latin typeface="Cambria Math" panose="02040503050406030204" pitchFamily="18" charset="0"/>
                                </a:rPr>
                                <m:t>343 </m:t>
                              </m:r>
                              <m:r>
                                <m:rPr>
                                  <m:sty m:val="p"/>
                                </m:rPr>
                                <a:rPr lang="de-DE" sz="320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de-DE" sz="320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lang="de-DE" sz="32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</m:d>
                        </m:oMath>
                      </m:oMathPara>
                    </a14:m>
                    <a:endParaRPr lang="de-DE" sz="3200" dirty="0"/>
                  </a:p>
                </p:txBody>
              </p:sp>
            </mc:Choice>
            <mc:Fallback xmlns="">
              <p:sp>
                <p:nvSpPr>
                  <p:cNvPr id="63" name="Textfeld 62">
                    <a:extLst>
                      <a:ext uri="{FF2B5EF4-FFF2-40B4-BE49-F238E27FC236}">
                        <a16:creationId xmlns:a16="http://schemas.microsoft.com/office/drawing/2014/main" id="{565DBF80-1AA4-7423-FD24-DEAE144A80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962" y="14393411"/>
                    <a:ext cx="6739666" cy="984885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Rechteck 71">
                <a:extLst>
                  <a:ext uri="{FF2B5EF4-FFF2-40B4-BE49-F238E27FC236}">
                    <a16:creationId xmlns:a16="http://schemas.microsoft.com/office/drawing/2014/main" id="{85D8A7E7-9FBB-1949-F9F0-A7F0DF0038E4}"/>
                  </a:ext>
                </a:extLst>
              </p:cNvPr>
              <p:cNvSpPr/>
              <p:nvPr/>
            </p:nvSpPr>
            <p:spPr>
              <a:xfrm>
                <a:off x="-176290" y="8492621"/>
                <a:ext cx="14669363" cy="806817"/>
              </a:xfrm>
              <a:prstGeom prst="rect">
                <a:avLst/>
              </a:prstGeom>
              <a:noFill/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de-DE" sz="4400" b="1" cap="all" dirty="0">
                    <a:latin typeface="+mj-lt"/>
                  </a:rPr>
                  <a:t>Dopplereffekt</a:t>
                </a:r>
              </a:p>
            </p:txBody>
          </p:sp>
          <p:grpSp>
            <p:nvGrpSpPr>
              <p:cNvPr id="73" name="Gruppieren 72">
                <a:extLst>
                  <a:ext uri="{FF2B5EF4-FFF2-40B4-BE49-F238E27FC236}">
                    <a16:creationId xmlns:a16="http://schemas.microsoft.com/office/drawing/2014/main" id="{45657FFD-553E-EBFD-6DE5-BA5C045C2038}"/>
                  </a:ext>
                </a:extLst>
              </p:cNvPr>
              <p:cNvGrpSpPr/>
              <p:nvPr/>
            </p:nvGrpSpPr>
            <p:grpSpPr>
              <a:xfrm>
                <a:off x="6605019" y="9850432"/>
                <a:ext cx="3893644" cy="3521653"/>
                <a:chOff x="11036869" y="9582600"/>
                <a:chExt cx="3893644" cy="3521653"/>
              </a:xfrm>
            </p:grpSpPr>
            <p:pic>
              <p:nvPicPr>
                <p:cNvPr id="100" name="Grafik 99">
                  <a:extLst>
                    <a:ext uri="{FF2B5EF4-FFF2-40B4-BE49-F238E27FC236}">
                      <a16:creationId xmlns:a16="http://schemas.microsoft.com/office/drawing/2014/main" id="{A2E87D3F-041A-DFCA-3034-62223CFCB6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6"/>
                    </a:ext>
                  </a:extLst>
                </a:blip>
                <a:srcRect/>
                <a:stretch/>
              </p:blipFill>
              <p:spPr>
                <a:xfrm>
                  <a:off x="11037606" y="9582600"/>
                  <a:ext cx="3888000" cy="3146850"/>
                </a:xfrm>
                <a:prstGeom prst="rect">
                  <a:avLst/>
                </a:prstGeom>
              </p:spPr>
            </p:pic>
            <p:sp>
              <p:nvSpPr>
                <p:cNvPr id="101" name="Textfeld 100">
                  <a:extLst>
                    <a:ext uri="{FF2B5EF4-FFF2-40B4-BE49-F238E27FC236}">
                      <a16:creationId xmlns:a16="http://schemas.microsoft.com/office/drawing/2014/main" id="{D4BFB207-C4CB-9F8D-A2A9-C02F5C82289B}"/>
                    </a:ext>
                  </a:extLst>
                </p:cNvPr>
                <p:cNvSpPr txBox="1"/>
                <p:nvPr/>
              </p:nvSpPr>
              <p:spPr>
                <a:xfrm>
                  <a:off x="11036869" y="12734921"/>
                  <a:ext cx="38936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Theoretischer Verlauf</a:t>
                  </a:r>
                </a:p>
              </p:txBody>
            </p:sp>
          </p:grpSp>
          <p:grpSp>
            <p:nvGrpSpPr>
              <p:cNvPr id="74" name="Gruppieren 73">
                <a:extLst>
                  <a:ext uri="{FF2B5EF4-FFF2-40B4-BE49-F238E27FC236}">
                    <a16:creationId xmlns:a16="http://schemas.microsoft.com/office/drawing/2014/main" id="{38F59C8A-273D-186C-5F99-2FBD029DC48C}"/>
                  </a:ext>
                </a:extLst>
              </p:cNvPr>
              <p:cNvGrpSpPr/>
              <p:nvPr/>
            </p:nvGrpSpPr>
            <p:grpSpPr>
              <a:xfrm>
                <a:off x="10806378" y="9854430"/>
                <a:ext cx="3708948" cy="3580819"/>
                <a:chOff x="11222302" y="13354410"/>
                <a:chExt cx="3708948" cy="3580819"/>
              </a:xfrm>
            </p:grpSpPr>
            <p:pic>
              <p:nvPicPr>
                <p:cNvPr id="98" name="Grafik 97">
                  <a:extLst>
                    <a:ext uri="{FF2B5EF4-FFF2-40B4-BE49-F238E27FC236}">
                      <a16:creationId xmlns:a16="http://schemas.microsoft.com/office/drawing/2014/main" id="{B339BD00-4CAD-CEB8-FB76-D49B55A973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223040" y="13354410"/>
                  <a:ext cx="3708210" cy="3211487"/>
                </a:xfrm>
                <a:prstGeom prst="rect">
                  <a:avLst/>
                </a:prstGeom>
                <a:effectLst>
                  <a:innerShdw blurRad="139700">
                    <a:prstClr val="black"/>
                  </a:innerShdw>
                </a:effectLst>
              </p:spPr>
            </p:pic>
            <p:sp>
              <p:nvSpPr>
                <p:cNvPr id="99" name="Textfeld 98">
                  <a:extLst>
                    <a:ext uri="{FF2B5EF4-FFF2-40B4-BE49-F238E27FC236}">
                      <a16:creationId xmlns:a16="http://schemas.microsoft.com/office/drawing/2014/main" id="{7A0A5A5C-AADB-8C5B-B11A-8708125D44A9}"/>
                    </a:ext>
                  </a:extLst>
                </p:cNvPr>
                <p:cNvSpPr txBox="1"/>
                <p:nvPr/>
              </p:nvSpPr>
              <p:spPr>
                <a:xfrm>
                  <a:off x="11222302" y="16565897"/>
                  <a:ext cx="37082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Spektrogramm einer Aufnahme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Rechteck 74">
                    <a:extLst>
                      <a:ext uri="{FF2B5EF4-FFF2-40B4-BE49-F238E27FC236}">
                        <a16:creationId xmlns:a16="http://schemas.microsoft.com/office/drawing/2014/main" id="{8AF81374-8EB4-10AB-A592-20F3CC9ABCD5}"/>
                      </a:ext>
                    </a:extLst>
                  </p:cNvPr>
                  <p:cNvSpPr/>
                  <p:nvPr/>
                </p:nvSpPr>
                <p:spPr>
                  <a:xfrm>
                    <a:off x="340962" y="9854939"/>
                    <a:ext cx="5837416" cy="314781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Aft>
                        <a:spcPts val="600"/>
                      </a:spcAft>
                    </a:pPr>
                    <a:r>
                      <a:rPr lang="de-DE" sz="3200" b="1" dirty="0"/>
                      <a:t>Konzept</a:t>
                    </a:r>
                    <a:endParaRPr lang="de-DE" sz="2800" b="1" dirty="0"/>
                  </a:p>
                  <a:p>
                    <a:pPr algn="ctr">
                      <a:spcAft>
                        <a:spcPts val="1200"/>
                      </a:spcAft>
                    </a:pPr>
                    <a:endParaRPr lang="de-DE" sz="1400" b="1" dirty="0"/>
                  </a:p>
                  <a:p>
                    <a:pPr algn="ctr">
                      <a:spcAft>
                        <a:spcPts val="1200"/>
                      </a:spcAft>
                    </a:pPr>
                    <a:r>
                      <a:rPr lang="de-DE" sz="2800" dirty="0"/>
                      <a:t>Annäherung </a:t>
                    </a:r>
                    <a:r>
                      <a:rPr lang="de-DE" sz="2800" b="1" dirty="0"/>
                      <a:t>⇒</a:t>
                    </a:r>
                    <a:r>
                      <a:rPr lang="de-DE" sz="2800" dirty="0"/>
                      <a:t> Höherer Ton 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de-DE" sz="2800" dirty="0"/>
                      <a:t>)</a:t>
                    </a:r>
                  </a:p>
                  <a:p>
                    <a:pPr algn="ctr">
                      <a:spcAft>
                        <a:spcPts val="1200"/>
                      </a:spcAft>
                    </a:pPr>
                    <a:r>
                      <a:rPr lang="de-DE" sz="2800" dirty="0"/>
                      <a:t>Entfernung </a:t>
                    </a:r>
                    <a:r>
                      <a:rPr lang="de-DE" sz="2800" b="1" dirty="0"/>
                      <a:t>⇒</a:t>
                    </a:r>
                    <a:r>
                      <a:rPr lang="de-DE" sz="2800" dirty="0"/>
                      <a:t> Tieferer Ton 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de-DE" sz="2800" dirty="0"/>
                      <a:t>)</a:t>
                    </a:r>
                  </a:p>
                  <a:p>
                    <a:pPr algn="ctr">
                      <a:spcAft>
                        <a:spcPts val="1200"/>
                      </a:spcAft>
                    </a:pPr>
                    <a:r>
                      <a:rPr lang="de-DE" sz="2800" i="1" dirty="0"/>
                      <a:t>(vgl. Martinshorn)</a:t>
                    </a:r>
                  </a:p>
                </p:txBody>
              </p:sp>
            </mc:Choice>
            <mc:Fallback xmlns="">
              <p:sp>
                <p:nvSpPr>
                  <p:cNvPr id="75" name="Rechteck 74">
                    <a:extLst>
                      <a:ext uri="{FF2B5EF4-FFF2-40B4-BE49-F238E27FC236}">
                        <a16:creationId xmlns:a16="http://schemas.microsoft.com/office/drawing/2014/main" id="{8AF81374-8EB4-10AB-A592-20F3CC9ABCD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962" y="9854939"/>
                    <a:ext cx="5837416" cy="3147814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l="-1354" r="-1250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feld 2">
                    <a:extLst>
                      <a:ext uri="{FF2B5EF4-FFF2-40B4-BE49-F238E27FC236}">
                        <a16:creationId xmlns:a16="http://schemas.microsoft.com/office/drawing/2014/main" id="{FF039AD4-87D4-D686-3C4E-5EBB7269F48E}"/>
                      </a:ext>
                    </a:extLst>
                  </p:cNvPr>
                  <p:cNvSpPr txBox="1"/>
                  <p:nvPr/>
                </p:nvSpPr>
                <p:spPr>
                  <a:xfrm>
                    <a:off x="4299264" y="13216053"/>
                    <a:ext cx="1551720" cy="1022524"/>
                  </a:xfrm>
                  <a:prstGeom prst="rect">
                    <a:avLst/>
                  </a:prstGeom>
                  <a:noFill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0" tIns="0" rIns="0" bIns="0" rtlCol="0" anchor="t">
                    <a:sp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200" b="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3200" b="0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de-DE" sz="32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sz="32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3200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de-DE" sz="32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de-DE" sz="32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3200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de-DE" sz="32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de-DE" sz="3200" b="0" dirty="0"/>
                  </a:p>
                </p:txBody>
              </p:sp>
            </mc:Choice>
            <mc:Fallback xmlns="">
              <p:sp>
                <p:nvSpPr>
                  <p:cNvPr id="76" name="Textfeld 2">
                    <a:extLst>
                      <a:ext uri="{FF2B5EF4-FFF2-40B4-BE49-F238E27FC236}">
                        <a16:creationId xmlns:a16="http://schemas.microsoft.com/office/drawing/2014/main" id="{FF039AD4-87D4-D686-3C4E-5EBB7269F4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99264" y="13216053"/>
                    <a:ext cx="1551720" cy="1022524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feld 3">
                    <a:extLst>
                      <a:ext uri="{FF2B5EF4-FFF2-40B4-BE49-F238E27FC236}">
                        <a16:creationId xmlns:a16="http://schemas.microsoft.com/office/drawing/2014/main" id="{947A1855-F848-10E1-8912-45510540A675}"/>
                      </a:ext>
                    </a:extLst>
                  </p:cNvPr>
                  <p:cNvSpPr txBox="1"/>
                  <p:nvPr/>
                </p:nvSpPr>
                <p:spPr>
                  <a:xfrm>
                    <a:off x="417285" y="13250583"/>
                    <a:ext cx="2407326" cy="943592"/>
                  </a:xfrm>
                  <a:prstGeom prst="rect">
                    <a:avLst/>
                  </a:prstGeom>
                  <a:noFill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0" tIns="0" rIns="0" bIns="0" rtlCol="0" anchor="t">
                    <a:sp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2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de-DE" sz="32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de-DE" sz="32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  <m:r>
                            <a:rPr lang="de-DE" sz="3200" b="1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DE" sz="32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oMath>
                      </m:oMathPara>
                    </a14:m>
                    <a:endParaRPr lang="de-DE" sz="3200" b="1" dirty="0"/>
                  </a:p>
                </p:txBody>
              </p:sp>
            </mc:Choice>
            <mc:Fallback xmlns="">
              <p:sp>
                <p:nvSpPr>
                  <p:cNvPr id="78" name="Textfeld 3">
                    <a:extLst>
                      <a:ext uri="{FF2B5EF4-FFF2-40B4-BE49-F238E27FC236}">
                        <a16:creationId xmlns:a16="http://schemas.microsoft.com/office/drawing/2014/main" id="{947A1855-F848-10E1-8912-45510540A6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285" y="13250583"/>
                    <a:ext cx="2407326" cy="943592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Textfeld 95">
                    <a:extLst>
                      <a:ext uri="{FF2B5EF4-FFF2-40B4-BE49-F238E27FC236}">
                        <a16:creationId xmlns:a16="http://schemas.microsoft.com/office/drawing/2014/main" id="{CB19DE32-ED05-49CE-40BC-1163FDE4809C}"/>
                      </a:ext>
                    </a:extLst>
                  </p:cNvPr>
                  <p:cNvSpPr txBox="1"/>
                  <p:nvPr/>
                </p:nvSpPr>
                <p:spPr>
                  <a:xfrm>
                    <a:off x="3424712" y="13464519"/>
                    <a:ext cx="970522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𝑚𝑖𝑡</m:t>
                          </m:r>
                        </m:oMath>
                      </m:oMathPara>
                    </a14:m>
                    <a:endParaRPr lang="de-DE" sz="3200" dirty="0"/>
                  </a:p>
                </p:txBody>
              </p:sp>
            </mc:Choice>
            <mc:Fallback xmlns="">
              <p:sp>
                <p:nvSpPr>
                  <p:cNvPr id="96" name="Textfeld 95">
                    <a:extLst>
                      <a:ext uri="{FF2B5EF4-FFF2-40B4-BE49-F238E27FC236}">
                        <a16:creationId xmlns:a16="http://schemas.microsoft.com/office/drawing/2014/main" id="{CB19DE32-ED05-49CE-40BC-1163FDE480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4712" y="13464519"/>
                    <a:ext cx="970522" cy="584775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103923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02847E14-73FF-BD1A-E9D6-69B5719A79DB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15137607" y="8081589"/>
            <a:ext cx="794" cy="11819454"/>
          </a:xfrm>
          <a:prstGeom prst="line">
            <a:avLst/>
          </a:prstGeom>
          <a:ln w="1016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740381C1-2117-100A-AA58-5506B242C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" y="1"/>
            <a:ext cx="30275213" cy="1569308"/>
          </a:xfrm>
        </p:spPr>
        <p:txBody>
          <a:bodyPr anchor="b">
            <a:normAutofit/>
          </a:bodyPr>
          <a:lstStyle/>
          <a:p>
            <a:r>
              <a:rPr lang="de-DE" sz="7200" dirty="0">
                <a:latin typeface="Aharoni" panose="02010803020104030203" pitchFamily="2" charset="-79"/>
                <a:ea typeface="Meiryo" panose="020B0604030504040204" pitchFamily="34" charset="-128"/>
                <a:cs typeface="Aharoni" panose="02010803020104030203" pitchFamily="2" charset="-79"/>
              </a:rPr>
              <a:t>Geschwindigkeitsmessung von Fahrzeugen durch Audio-Analyse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9793A48-E60B-06C3-D1D9-E088F9C63ECE}"/>
              </a:ext>
            </a:extLst>
          </p:cNvPr>
          <p:cNvSpPr txBox="1"/>
          <p:nvPr/>
        </p:nvSpPr>
        <p:spPr>
          <a:xfrm>
            <a:off x="19610170" y="1508897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000" dirty="0"/>
              <a:t>Jugend forscht / Physik, Levin Fober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ECE9477-1E78-A00D-B0C1-36E6EB6B2712}"/>
              </a:ext>
            </a:extLst>
          </p:cNvPr>
          <p:cNvSpPr/>
          <p:nvPr/>
        </p:nvSpPr>
        <p:spPr>
          <a:xfrm>
            <a:off x="0" y="2185776"/>
            <a:ext cx="30273626" cy="915542"/>
          </a:xfrm>
          <a:prstGeom prst="rect">
            <a:avLst/>
          </a:prstGeom>
          <a:solidFill>
            <a:srgbClr val="2A3A62"/>
          </a:solidFill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cap="all" dirty="0">
                <a:latin typeface="+mj-lt"/>
              </a:rPr>
              <a:t>Idee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F91A07AD-48F2-52C3-4659-D625C5B42D6D}"/>
              </a:ext>
            </a:extLst>
          </p:cNvPr>
          <p:cNvSpPr/>
          <p:nvPr/>
        </p:nvSpPr>
        <p:spPr>
          <a:xfrm>
            <a:off x="794" y="7166047"/>
            <a:ext cx="30273626" cy="915542"/>
          </a:xfrm>
          <a:prstGeom prst="rect">
            <a:avLst/>
          </a:prstGeom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cap="all" dirty="0">
                <a:latin typeface="+mj-lt"/>
              </a:rPr>
              <a:t>ANSÄTZE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06EE8A6A-FD55-7F8D-D07F-CBDA049331C8}"/>
              </a:ext>
            </a:extLst>
          </p:cNvPr>
          <p:cNvSpPr/>
          <p:nvPr/>
        </p:nvSpPr>
        <p:spPr>
          <a:xfrm>
            <a:off x="0" y="15781962"/>
            <a:ext cx="30273626" cy="915542"/>
          </a:xfrm>
          <a:prstGeom prst="rect">
            <a:avLst/>
          </a:prstGeom>
          <a:solidFill>
            <a:srgbClr val="8196C9"/>
          </a:solidFill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cap="all" dirty="0">
                <a:latin typeface="+mj-lt"/>
              </a:rPr>
              <a:t>ERGEBNISSE</a:t>
            </a:r>
          </a:p>
        </p:txBody>
      </p: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9AE0F016-E79D-B67C-1DAF-64767C218FBE}"/>
              </a:ext>
            </a:extLst>
          </p:cNvPr>
          <p:cNvCxnSpPr>
            <a:cxnSpLocks/>
          </p:cNvCxnSpPr>
          <p:nvPr/>
        </p:nvCxnSpPr>
        <p:spPr>
          <a:xfrm flipH="1">
            <a:off x="0" y="19901043"/>
            <a:ext cx="30273626" cy="0"/>
          </a:xfrm>
          <a:prstGeom prst="line">
            <a:avLst/>
          </a:prstGeom>
          <a:ln w="1016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997A8FF8-D224-E53F-DC09-3B07EE272BB6}"/>
              </a:ext>
            </a:extLst>
          </p:cNvPr>
          <p:cNvGrpSpPr/>
          <p:nvPr/>
        </p:nvGrpSpPr>
        <p:grpSpPr>
          <a:xfrm>
            <a:off x="676259" y="3573999"/>
            <a:ext cx="28904581" cy="3008150"/>
            <a:chOff x="676253" y="3629224"/>
            <a:chExt cx="28904581" cy="3008150"/>
          </a:xfrm>
        </p:grpSpPr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41CAD397-097A-7F33-F8CA-3E99D2671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97201" y="3685116"/>
              <a:ext cx="1743075" cy="2057400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7AAB120B-2EF1-0F14-1A2E-17852DDD1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54198" y="3810165"/>
              <a:ext cx="1807301" cy="1807301"/>
            </a:xfrm>
            <a:prstGeom prst="rect">
              <a:avLst/>
            </a:prstGeom>
          </p:spPr>
        </p:pic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2103856C-CA7E-4A6C-47C8-DF6CEAB24F08}"/>
                </a:ext>
              </a:extLst>
            </p:cNvPr>
            <p:cNvSpPr txBox="1"/>
            <p:nvPr/>
          </p:nvSpPr>
          <p:spPr>
            <a:xfrm>
              <a:off x="3990954" y="3782791"/>
              <a:ext cx="1412566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500" b="1" dirty="0"/>
                <a:t>=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79F489E6-DB7A-138B-0500-A19F4BEC54FF}"/>
                </a:ext>
              </a:extLst>
            </p:cNvPr>
            <p:cNvSpPr txBox="1"/>
            <p:nvPr/>
          </p:nvSpPr>
          <p:spPr>
            <a:xfrm>
              <a:off x="676253" y="5849014"/>
              <a:ext cx="49904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b="1" kern="1500" dirty="0"/>
                <a:t>Radarinstrumente   =</a:t>
              </a:r>
            </a:p>
          </p:txBody>
        </p:sp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8A280F2B-024D-AB46-EC95-02CF4EC6C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12177" y="3629224"/>
              <a:ext cx="2219790" cy="2219790"/>
            </a:xfrm>
            <a:prstGeom prst="rect">
              <a:avLst/>
            </a:prstGeom>
          </p:spPr>
        </p:pic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B494CC58-924B-7D6C-9DB5-092AE17439EF}"/>
                </a:ext>
              </a:extLst>
            </p:cNvPr>
            <p:cNvSpPr txBox="1"/>
            <p:nvPr/>
          </p:nvSpPr>
          <p:spPr>
            <a:xfrm>
              <a:off x="6031083" y="5887497"/>
              <a:ext cx="14535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b="1" dirty="0"/>
                <a:t>teuer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1C2A0F9D-1CD3-49BA-A64C-995EF21B14E3}"/>
                </a:ext>
              </a:extLst>
            </p:cNvPr>
            <p:cNvSpPr txBox="1"/>
            <p:nvPr/>
          </p:nvSpPr>
          <p:spPr>
            <a:xfrm>
              <a:off x="8112177" y="5887497"/>
              <a:ext cx="22197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b="1" dirty="0"/>
                <a:t>auffällig</a:t>
              </a:r>
            </a:p>
          </p:txBody>
        </p:sp>
        <p:sp>
          <p:nvSpPr>
            <p:cNvPr id="25" name="Pfeil: nach rechts 24">
              <a:extLst>
                <a:ext uri="{FF2B5EF4-FFF2-40B4-BE49-F238E27FC236}">
                  <a16:creationId xmlns:a16="http://schemas.microsoft.com/office/drawing/2014/main" id="{14D5772B-91E7-96F0-0DD9-F5A4702F9A21}"/>
                </a:ext>
              </a:extLst>
            </p:cNvPr>
            <p:cNvSpPr/>
            <p:nvPr/>
          </p:nvSpPr>
          <p:spPr>
            <a:xfrm>
              <a:off x="11678778" y="4083164"/>
              <a:ext cx="4432300" cy="1971815"/>
            </a:xfrm>
            <a:prstGeom prst="rightArrow">
              <a:avLst/>
            </a:prstGeom>
            <a:solidFill>
              <a:srgbClr val="2A3A62"/>
            </a:solidFill>
            <a:ln>
              <a:solidFill>
                <a:srgbClr val="34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4400" cap="all" dirty="0">
                  <a:latin typeface="+mj-lt"/>
                </a:rPr>
                <a:t>LÖSUNG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C9F9C585-2A0B-7ED0-F458-68FC767A357C}"/>
                </a:ext>
              </a:extLst>
            </p:cNvPr>
            <p:cNvSpPr txBox="1"/>
            <p:nvPr/>
          </p:nvSpPr>
          <p:spPr>
            <a:xfrm>
              <a:off x="7542420" y="5887497"/>
              <a:ext cx="5119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b="1" dirty="0"/>
                <a:t>+</a:t>
              </a:r>
            </a:p>
          </p:txBody>
        </p:sp>
        <p:grpSp>
          <p:nvGrpSpPr>
            <p:cNvPr id="91" name="Gruppieren 90">
              <a:extLst>
                <a:ext uri="{FF2B5EF4-FFF2-40B4-BE49-F238E27FC236}">
                  <a16:creationId xmlns:a16="http://schemas.microsoft.com/office/drawing/2014/main" id="{80DCC83F-8011-DCAE-F62A-56794A369432}"/>
                </a:ext>
              </a:extLst>
            </p:cNvPr>
            <p:cNvGrpSpPr/>
            <p:nvPr/>
          </p:nvGrpSpPr>
          <p:grpSpPr>
            <a:xfrm>
              <a:off x="17058634" y="3782791"/>
              <a:ext cx="12522200" cy="2854583"/>
              <a:chOff x="17058634" y="3782791"/>
              <a:chExt cx="12522200" cy="2854583"/>
            </a:xfrm>
          </p:grpSpPr>
          <p:grpSp>
            <p:nvGrpSpPr>
              <p:cNvPr id="32" name="Gruppieren 31">
                <a:extLst>
                  <a:ext uri="{FF2B5EF4-FFF2-40B4-BE49-F238E27FC236}">
                    <a16:creationId xmlns:a16="http://schemas.microsoft.com/office/drawing/2014/main" id="{BB93C4B4-4E14-E3C9-8A6E-9B7395E993A4}"/>
                  </a:ext>
                </a:extLst>
              </p:cNvPr>
              <p:cNvGrpSpPr/>
              <p:nvPr/>
            </p:nvGrpSpPr>
            <p:grpSpPr>
              <a:xfrm>
                <a:off x="17531039" y="3880453"/>
                <a:ext cx="2979874" cy="2260954"/>
                <a:chOff x="17118606" y="3149057"/>
                <a:chExt cx="2979874" cy="2260954"/>
              </a:xfrm>
            </p:grpSpPr>
            <p:pic>
              <p:nvPicPr>
                <p:cNvPr id="27" name="Grafik 26">
                  <a:extLst>
                    <a:ext uri="{FF2B5EF4-FFF2-40B4-BE49-F238E27FC236}">
                      <a16:creationId xmlns:a16="http://schemas.microsoft.com/office/drawing/2014/main" id="{F9D434FE-5D30-19B5-0A29-7BD6FDFC39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rcRect l="58248"/>
                <a:stretch/>
              </p:blipFill>
              <p:spPr>
                <a:xfrm>
                  <a:off x="19211539" y="3149057"/>
                  <a:ext cx="886941" cy="2124312"/>
                </a:xfrm>
                <a:prstGeom prst="rect">
                  <a:avLst/>
                </a:prstGeom>
              </p:spPr>
            </p:pic>
            <p:pic>
              <p:nvPicPr>
                <p:cNvPr id="31" name="Grafik 30">
                  <a:extLst>
                    <a:ext uri="{FF2B5EF4-FFF2-40B4-BE49-F238E27FC236}">
                      <a16:creationId xmlns:a16="http://schemas.microsoft.com/office/drawing/2014/main" id="{6E4132F7-849B-5D0D-9F55-FB33CF11F9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118606" y="3190221"/>
                  <a:ext cx="2219790" cy="2219790"/>
                </a:xfrm>
                <a:prstGeom prst="rect">
                  <a:avLst/>
                </a:prstGeom>
              </p:spPr>
            </p:pic>
          </p:grpSp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DF22E271-0F5A-1215-922A-58CCCE94909F}"/>
                  </a:ext>
                </a:extLst>
              </p:cNvPr>
              <p:cNvSpPr txBox="1"/>
              <p:nvPr/>
            </p:nvSpPr>
            <p:spPr>
              <a:xfrm>
                <a:off x="17060004" y="5861220"/>
                <a:ext cx="387280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3200" dirty="0"/>
                  <a:t>Auto-Geräusche</a:t>
                </a:r>
              </a:p>
            </p:txBody>
          </p:sp>
          <p:sp>
            <p:nvSpPr>
              <p:cNvPr id="37" name="Pfeil: nach rechts 36">
                <a:extLst>
                  <a:ext uri="{FF2B5EF4-FFF2-40B4-BE49-F238E27FC236}">
                    <a16:creationId xmlns:a16="http://schemas.microsoft.com/office/drawing/2014/main" id="{C40B2682-1037-CE9B-0915-2FC451709348}"/>
                  </a:ext>
                </a:extLst>
              </p:cNvPr>
              <p:cNvSpPr/>
              <p:nvPr/>
            </p:nvSpPr>
            <p:spPr>
              <a:xfrm>
                <a:off x="20777412" y="4852265"/>
                <a:ext cx="1262356" cy="789922"/>
              </a:xfrm>
              <a:prstGeom prst="rightArrow">
                <a:avLst/>
              </a:prstGeom>
              <a:solidFill>
                <a:srgbClr val="2A3A62"/>
              </a:solidFill>
              <a:ln>
                <a:solidFill>
                  <a:srgbClr val="3449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546"/>
              </a:p>
            </p:txBody>
          </p:sp>
          <p:grpSp>
            <p:nvGrpSpPr>
              <p:cNvPr id="89" name="Gruppieren 88">
                <a:extLst>
                  <a:ext uri="{FF2B5EF4-FFF2-40B4-BE49-F238E27FC236}">
                    <a16:creationId xmlns:a16="http://schemas.microsoft.com/office/drawing/2014/main" id="{FDDBE6C0-7E2E-38DD-7EEE-887237CF1F5A}"/>
                  </a:ext>
                </a:extLst>
              </p:cNvPr>
              <p:cNvGrpSpPr/>
              <p:nvPr/>
            </p:nvGrpSpPr>
            <p:grpSpPr>
              <a:xfrm>
                <a:off x="24312292" y="3782791"/>
                <a:ext cx="5268542" cy="2854583"/>
                <a:chOff x="24312292" y="3782791"/>
                <a:chExt cx="5268542" cy="2854583"/>
              </a:xfrm>
            </p:grpSpPr>
            <p:sp>
              <p:nvSpPr>
                <p:cNvPr id="40" name="Rechteck 39">
                  <a:extLst>
                    <a:ext uri="{FF2B5EF4-FFF2-40B4-BE49-F238E27FC236}">
                      <a16:creationId xmlns:a16="http://schemas.microsoft.com/office/drawing/2014/main" id="{BE54B145-6E66-762A-8FE1-FFF11CA4AD75}"/>
                    </a:ext>
                  </a:extLst>
                </p:cNvPr>
                <p:cNvSpPr/>
                <p:nvPr/>
              </p:nvSpPr>
              <p:spPr>
                <a:xfrm>
                  <a:off x="24312292" y="3782791"/>
                  <a:ext cx="5268542" cy="2854583"/>
                </a:xfrm>
                <a:prstGeom prst="rect">
                  <a:avLst/>
                </a:prstGeom>
                <a:solidFill>
                  <a:srgbClr val="2A3A6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de-DE" sz="2800" b="1" dirty="0"/>
                    <a:t>Aufnahme-System</a:t>
                  </a:r>
                </a:p>
                <a:p>
                  <a:pPr algn="ctr">
                    <a:spcAft>
                      <a:spcPts val="1200"/>
                    </a:spcAft>
                  </a:pPr>
                  <a:endParaRPr lang="de-DE" sz="1400" b="1" dirty="0"/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dirty="0"/>
                    <a:t>kostengünstig</a:t>
                  </a:r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dirty="0"/>
                    <a:t>unauffällig</a:t>
                  </a:r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dirty="0"/>
                    <a:t>leichte Bedienung</a:t>
                  </a:r>
                </a:p>
              </p:txBody>
            </p:sp>
            <p:cxnSp>
              <p:nvCxnSpPr>
                <p:cNvPr id="47" name="Gerader Verbinder 46">
                  <a:extLst>
                    <a:ext uri="{FF2B5EF4-FFF2-40B4-BE49-F238E27FC236}">
                      <a16:creationId xmlns:a16="http://schemas.microsoft.com/office/drawing/2014/main" id="{C3D5E694-F12D-9852-B47A-8388465E0C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12292" y="5928137"/>
                  <a:ext cx="5268542" cy="0"/>
                </a:xfrm>
                <a:prstGeom prst="line">
                  <a:avLst/>
                </a:prstGeom>
                <a:ln w="25400">
                  <a:solidFill>
                    <a:srgbClr val="405A9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Gerader Verbinder 48">
                  <a:extLst>
                    <a:ext uri="{FF2B5EF4-FFF2-40B4-BE49-F238E27FC236}">
                      <a16:creationId xmlns:a16="http://schemas.microsoft.com/office/drawing/2014/main" id="{5A47901D-AD3C-CE7A-1645-AC3227E2D7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12292" y="5323617"/>
                  <a:ext cx="5268542" cy="0"/>
                </a:xfrm>
                <a:prstGeom prst="line">
                  <a:avLst/>
                </a:prstGeom>
                <a:ln w="25400">
                  <a:solidFill>
                    <a:srgbClr val="405A9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DD3D8F34-84E2-EB82-0F74-4C9BBABBB746}"/>
                  </a:ext>
                </a:extLst>
              </p:cNvPr>
              <p:cNvSpPr/>
              <p:nvPr/>
            </p:nvSpPr>
            <p:spPr>
              <a:xfrm>
                <a:off x="17058634" y="3782792"/>
                <a:ext cx="12522200" cy="2854582"/>
              </a:xfrm>
              <a:prstGeom prst="rect">
                <a:avLst/>
              </a:prstGeom>
              <a:noFill/>
              <a:ln w="76200">
                <a:solidFill>
                  <a:srgbClr val="405A9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546" dirty="0"/>
              </a:p>
            </p:txBody>
          </p:sp>
          <p:grpSp>
            <p:nvGrpSpPr>
              <p:cNvPr id="90" name="Gruppieren 89">
                <a:extLst>
                  <a:ext uri="{FF2B5EF4-FFF2-40B4-BE49-F238E27FC236}">
                    <a16:creationId xmlns:a16="http://schemas.microsoft.com/office/drawing/2014/main" id="{66CC400E-428D-ADF3-69FF-09D287C3991B}"/>
                  </a:ext>
                </a:extLst>
              </p:cNvPr>
              <p:cNvGrpSpPr/>
              <p:nvPr/>
            </p:nvGrpSpPr>
            <p:grpSpPr>
              <a:xfrm>
                <a:off x="21885324" y="3857078"/>
                <a:ext cx="2058456" cy="2780296"/>
                <a:chOff x="21885324" y="3857078"/>
                <a:chExt cx="2058456" cy="2780296"/>
              </a:xfrm>
            </p:grpSpPr>
            <p:pic>
              <p:nvPicPr>
                <p:cNvPr id="66" name="Grafik 65">
                  <a:extLst>
                    <a:ext uri="{FF2B5EF4-FFF2-40B4-BE49-F238E27FC236}">
                      <a16:creationId xmlns:a16="http://schemas.microsoft.com/office/drawing/2014/main" id="{3E7583AD-C17E-4D14-2B10-70C3FD8BD6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rcRect l="23033" t="13793" r="23741" b="11848"/>
                <a:stretch/>
              </p:blipFill>
              <p:spPr>
                <a:xfrm>
                  <a:off x="21885324" y="3857078"/>
                  <a:ext cx="2058456" cy="2780296"/>
                </a:xfrm>
                <a:prstGeom prst="rect">
                  <a:avLst/>
                </a:prstGeom>
              </p:spPr>
            </p:pic>
            <p:pic>
              <p:nvPicPr>
                <p:cNvPr id="67" name="Grafik 66">
                  <a:extLst>
                    <a:ext uri="{FF2B5EF4-FFF2-40B4-BE49-F238E27FC236}">
                      <a16:creationId xmlns:a16="http://schemas.microsoft.com/office/drawing/2014/main" id="{F7F7D651-8984-D721-FCCC-6A1F44D0F9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253835" y="4434742"/>
                  <a:ext cx="1321433" cy="1277575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97" name="Grafik 96">
            <a:extLst>
              <a:ext uri="{FF2B5EF4-FFF2-40B4-BE49-F238E27FC236}">
                <a16:creationId xmlns:a16="http://schemas.microsoft.com/office/drawing/2014/main" id="{003CC71F-29AA-6B4F-5F4D-BFA9B0B3383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4203112" y="20195563"/>
            <a:ext cx="5795512" cy="893553"/>
          </a:xfrm>
          <a:prstGeom prst="rect">
            <a:avLst/>
          </a:prstGeom>
        </p:spPr>
      </p:pic>
      <p:graphicFrame>
        <p:nvGraphicFramePr>
          <p:cNvPr id="104" name="Tabelle 104">
            <a:extLst>
              <a:ext uri="{FF2B5EF4-FFF2-40B4-BE49-F238E27FC236}">
                <a16:creationId xmlns:a16="http://schemas.microsoft.com/office/drawing/2014/main" id="{DE7D31B7-ED7A-8A24-40F3-AE19DD1525F9}"/>
              </a:ext>
            </a:extLst>
          </p:cNvPr>
          <p:cNvGraphicFramePr>
            <a:graphicFrameLocks noGrp="1"/>
          </p:cNvGraphicFramePr>
          <p:nvPr/>
        </p:nvGraphicFramePr>
        <p:xfrm>
          <a:off x="15776399" y="16825620"/>
          <a:ext cx="14498819" cy="258314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095718">
                  <a:extLst>
                    <a:ext uri="{9D8B030D-6E8A-4147-A177-3AD203B41FA5}">
                      <a16:colId xmlns:a16="http://schemas.microsoft.com/office/drawing/2014/main" val="2461569828"/>
                    </a:ext>
                  </a:extLst>
                </a:gridCol>
                <a:gridCol w="13403101">
                  <a:extLst>
                    <a:ext uri="{9D8B030D-6E8A-4147-A177-3AD203B41FA5}">
                      <a16:colId xmlns:a16="http://schemas.microsoft.com/office/drawing/2014/main" val="3971170828"/>
                    </a:ext>
                  </a:extLst>
                </a:gridCol>
              </a:tblGrid>
              <a:tr h="1288800">
                <a:tc>
                  <a:txBody>
                    <a:bodyPr/>
                    <a:lstStyle/>
                    <a:p>
                      <a:endParaRPr lang="de-DE" sz="6000" dirty="0"/>
                    </a:p>
                  </a:txBody>
                  <a:tcPr marT="108000" marB="108000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Bei Elektroautos nutzbar </a:t>
                      </a:r>
                      <a:r>
                        <a:rPr lang="de-DE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(keine Motorgeräusche notwendig)</a:t>
                      </a:r>
                    </a:p>
                  </a:txBody>
                  <a:tcPr marT="108000" marB="108000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549559"/>
                  </a:ext>
                </a:extLst>
              </a:tr>
              <a:tr h="647172">
                <a:tc rowSpan="2">
                  <a:txBody>
                    <a:bodyPr/>
                    <a:lstStyle/>
                    <a:p>
                      <a:endParaRPr lang="de-DE" sz="6000" dirty="0">
                        <a:latin typeface="Bigmug Line" panose="02000503000000000000" pitchFamily="2" charset="0"/>
                      </a:endParaRPr>
                    </a:p>
                  </a:txBody>
                  <a:tcPr marT="108000" marB="108000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</a:t>
                      </a:r>
                      <a:r>
                        <a:rPr lang="de-DE" sz="2800" dirty="0" err="1"/>
                        <a:t>Konstanteneingabe</a:t>
                      </a:r>
                      <a:r>
                        <a:rPr lang="de-DE" sz="2800" dirty="0"/>
                        <a:t> notwendig </a:t>
                      </a:r>
                      <a:r>
                        <a:rPr lang="de-DE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(Abstand Mikrofon – Straße)</a:t>
                      </a:r>
                    </a:p>
                  </a:txBody>
                  <a:tcPr marT="108000" marB="108000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18168448"/>
                  </a:ext>
                </a:extLst>
              </a:tr>
              <a:tr h="647172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Sehr anfällig für Messfehler </a:t>
                      </a:r>
                      <a:r>
                        <a:rPr lang="de-DE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(z. B. starker Wind)</a:t>
                      </a:r>
                    </a:p>
                  </a:txBody>
                  <a:tcPr marT="108000" marB="108000" anchor="ctr"/>
                </a:tc>
                <a:extLst>
                  <a:ext uri="{0D108BD9-81ED-4DB2-BD59-A6C34878D82A}">
                    <a16:rowId xmlns:a16="http://schemas.microsoft.com/office/drawing/2014/main" val="832402730"/>
                  </a:ext>
                </a:extLst>
              </a:tr>
            </a:tbl>
          </a:graphicData>
        </a:graphic>
      </p:graphicFrame>
      <p:graphicFrame>
        <p:nvGraphicFramePr>
          <p:cNvPr id="105" name="Tabelle 104">
            <a:extLst>
              <a:ext uri="{FF2B5EF4-FFF2-40B4-BE49-F238E27FC236}">
                <a16:creationId xmlns:a16="http://schemas.microsoft.com/office/drawing/2014/main" id="{A4E1A0B4-E52F-EF53-FFEE-9651E5E0E266}"/>
              </a:ext>
            </a:extLst>
          </p:cNvPr>
          <p:cNvGraphicFramePr>
            <a:graphicFrameLocks noGrp="1"/>
          </p:cNvGraphicFramePr>
          <p:nvPr/>
        </p:nvGraphicFramePr>
        <p:xfrm>
          <a:off x="6" y="16786657"/>
          <a:ext cx="14493075" cy="301986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297380">
                  <a:extLst>
                    <a:ext uri="{9D8B030D-6E8A-4147-A177-3AD203B41FA5}">
                      <a16:colId xmlns:a16="http://schemas.microsoft.com/office/drawing/2014/main" val="2461569828"/>
                    </a:ext>
                  </a:extLst>
                </a:gridCol>
                <a:gridCol w="13195695">
                  <a:extLst>
                    <a:ext uri="{9D8B030D-6E8A-4147-A177-3AD203B41FA5}">
                      <a16:colId xmlns:a16="http://schemas.microsoft.com/office/drawing/2014/main" val="3971170828"/>
                    </a:ext>
                  </a:extLst>
                </a:gridCol>
              </a:tblGrid>
              <a:tr h="647172">
                <a:tc rowSpan="2">
                  <a:txBody>
                    <a:bodyPr/>
                    <a:lstStyle/>
                    <a:p>
                      <a:endParaRPr lang="de-DE" sz="6000" dirty="0"/>
                    </a:p>
                  </a:txBody>
                  <a:tcPr marT="108000" marB="108000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i="0" dirty="0">
                          <a:solidFill>
                            <a:schemeClr val="tx1"/>
                          </a:solidFill>
                        </a:rPr>
                        <a:t>→ Akkurate Berechnung</a:t>
                      </a:r>
                    </a:p>
                  </a:txBody>
                  <a:tcPr marT="108000" marB="108000"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549559"/>
                  </a:ext>
                </a:extLst>
              </a:tr>
              <a:tr h="647172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i="0" dirty="0">
                          <a:solidFill>
                            <a:schemeClr val="tx1"/>
                          </a:solidFill>
                        </a:rPr>
                        <a:t>→ Keine Konstanten notwendig</a:t>
                      </a:r>
                    </a:p>
                  </a:txBody>
                  <a:tcPr marT="108000" marB="10800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555299"/>
                  </a:ext>
                </a:extLst>
              </a:tr>
              <a:tr h="1078344">
                <a:tc rowSpan="2">
                  <a:txBody>
                    <a:bodyPr/>
                    <a:lstStyle/>
                    <a:p>
                      <a:endParaRPr lang="de-DE" sz="6000" dirty="0">
                        <a:latin typeface="Bigmug Line" panose="02000503000000000000" pitchFamily="2" charset="0"/>
                      </a:endParaRPr>
                    </a:p>
                  </a:txBody>
                  <a:tcPr marT="108000" marB="108000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Klares Geräusch notwendig; Rauschen nicht ausreichend </a:t>
                      </a:r>
                      <a:r>
                        <a:rPr lang="de-DE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(z. B. lauter Auspuff anstatt Reifengeräuschen)</a:t>
                      </a:r>
                    </a:p>
                  </a:txBody>
                  <a:tcPr marT="108000" marB="108000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18168448"/>
                  </a:ext>
                </a:extLst>
              </a:tr>
              <a:tr h="647172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Geringer Messfehler </a:t>
                      </a:r>
                      <a:r>
                        <a:rPr lang="de-DE" sz="2800" b="1" dirty="0"/>
                        <a:t>⇒</a:t>
                      </a:r>
                      <a:r>
                        <a:rPr lang="de-DE" sz="2800" dirty="0"/>
                        <a:t> große Ungenauigkeit</a:t>
                      </a:r>
                      <a:endParaRPr lang="de-DE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108000" marB="108000" anchor="ctr"/>
                </a:tc>
                <a:extLst>
                  <a:ext uri="{0D108BD9-81ED-4DB2-BD59-A6C34878D82A}">
                    <a16:rowId xmlns:a16="http://schemas.microsoft.com/office/drawing/2014/main" val="832402730"/>
                  </a:ext>
                </a:extLst>
              </a:tr>
            </a:tbl>
          </a:graphicData>
        </a:graphic>
      </p:graphicFrame>
      <p:sp>
        <p:nvSpPr>
          <p:cNvPr id="107" name="Pfeil: Chevron 106">
            <a:extLst>
              <a:ext uri="{FF2B5EF4-FFF2-40B4-BE49-F238E27FC236}">
                <a16:creationId xmlns:a16="http://schemas.microsoft.com/office/drawing/2014/main" id="{FC7F1E85-10A9-A143-8A3C-16C8FB753C4F}"/>
              </a:ext>
            </a:extLst>
          </p:cNvPr>
          <p:cNvSpPr/>
          <p:nvPr/>
        </p:nvSpPr>
        <p:spPr>
          <a:xfrm>
            <a:off x="106824" y="20130179"/>
            <a:ext cx="620922" cy="1031212"/>
          </a:xfrm>
          <a:prstGeom prst="chevron">
            <a:avLst/>
          </a:prstGeom>
          <a:solidFill>
            <a:srgbClr val="8A0000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66">
              <a:defRPr/>
            </a:pPr>
            <a:endParaRPr lang="de-DE" sz="2546" kern="0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C6D0A142-4E2A-9312-2FED-A293CC9A6F81}"/>
              </a:ext>
            </a:extLst>
          </p:cNvPr>
          <p:cNvSpPr txBox="1"/>
          <p:nvPr/>
        </p:nvSpPr>
        <p:spPr>
          <a:xfrm>
            <a:off x="1210346" y="20349951"/>
            <a:ext cx="13339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Begrenzte Nutzbarkeit</a:t>
            </a:r>
            <a:r>
              <a:rPr lang="de-DE" sz="3200" dirty="0"/>
              <a:t>: fehleranfällig, teilweise ungenau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11EB280-C07A-B17B-ED98-52667396AD3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26253" y="18362747"/>
            <a:ext cx="900000" cy="90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13C1C9D-7656-9613-85C0-71202872A2D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5776549" y="16941239"/>
            <a:ext cx="900000" cy="900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EE51E16D-0AD9-11BA-50B0-CD75E08A210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5750824" y="18342422"/>
            <a:ext cx="900000" cy="9000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7E8E2678-2F3C-1958-0D7A-90859A21E68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26253" y="16941239"/>
            <a:ext cx="900000" cy="900000"/>
          </a:xfrm>
          <a:prstGeom prst="rect">
            <a:avLst/>
          </a:prstGeom>
        </p:spPr>
      </p:pic>
      <p:grpSp>
        <p:nvGrpSpPr>
          <p:cNvPr id="129" name="Gruppieren 128">
            <a:extLst>
              <a:ext uri="{FF2B5EF4-FFF2-40B4-BE49-F238E27FC236}">
                <a16:creationId xmlns:a16="http://schemas.microsoft.com/office/drawing/2014/main" id="{2CD6931E-6463-77EF-6353-D9525827A9BE}"/>
              </a:ext>
            </a:extLst>
          </p:cNvPr>
          <p:cNvGrpSpPr/>
          <p:nvPr/>
        </p:nvGrpSpPr>
        <p:grpSpPr>
          <a:xfrm>
            <a:off x="-176290" y="8489065"/>
            <a:ext cx="30614283" cy="6889231"/>
            <a:chOff x="-176290" y="8489065"/>
            <a:chExt cx="30614283" cy="6889231"/>
          </a:xfrm>
        </p:grpSpPr>
        <p:grpSp>
          <p:nvGrpSpPr>
            <p:cNvPr id="130" name="Gruppieren 129">
              <a:extLst>
                <a:ext uri="{FF2B5EF4-FFF2-40B4-BE49-F238E27FC236}">
                  <a16:creationId xmlns:a16="http://schemas.microsoft.com/office/drawing/2014/main" id="{276B4597-AB2A-3E01-80E7-111D2659FBAE}"/>
                </a:ext>
              </a:extLst>
            </p:cNvPr>
            <p:cNvGrpSpPr/>
            <p:nvPr/>
          </p:nvGrpSpPr>
          <p:grpSpPr>
            <a:xfrm>
              <a:off x="15750830" y="8489065"/>
              <a:ext cx="14687163" cy="6601218"/>
              <a:chOff x="15750824" y="8495748"/>
              <a:chExt cx="14687163" cy="6601217"/>
            </a:xfrm>
          </p:grpSpPr>
          <p:sp>
            <p:nvSpPr>
              <p:cNvPr id="144" name="Rechteck 143">
                <a:extLst>
                  <a:ext uri="{FF2B5EF4-FFF2-40B4-BE49-F238E27FC236}">
                    <a16:creationId xmlns:a16="http://schemas.microsoft.com/office/drawing/2014/main" id="{2DBD3D4B-B853-462E-FAF2-F7C2866C57E1}"/>
                  </a:ext>
                </a:extLst>
              </p:cNvPr>
              <p:cNvSpPr/>
              <p:nvPr/>
            </p:nvSpPr>
            <p:spPr>
              <a:xfrm>
                <a:off x="15750824" y="8495748"/>
                <a:ext cx="14687163" cy="806817"/>
              </a:xfrm>
              <a:prstGeom prst="rect">
                <a:avLst/>
              </a:prstGeom>
              <a:noFill/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de-DE" sz="4400" b="1" cap="all" dirty="0">
                    <a:latin typeface="+mj-lt"/>
                  </a:rPr>
                  <a:t>Lautstärke-änderung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Rechteck 144">
                    <a:extLst>
                      <a:ext uri="{FF2B5EF4-FFF2-40B4-BE49-F238E27FC236}">
                        <a16:creationId xmlns:a16="http://schemas.microsoft.com/office/drawing/2014/main" id="{A41E49BA-74B0-360A-03F0-EC236982C529}"/>
                      </a:ext>
                    </a:extLst>
                  </p:cNvPr>
                  <p:cNvSpPr/>
                  <p:nvPr/>
                </p:nvSpPr>
                <p:spPr>
                  <a:xfrm>
                    <a:off x="15750824" y="9852357"/>
                    <a:ext cx="7315080" cy="314781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Aft>
                        <a:spcPts val="600"/>
                      </a:spcAft>
                    </a:pPr>
                    <a:r>
                      <a:rPr lang="de-DE" sz="3200" b="1" dirty="0"/>
                      <a:t>Konzept</a:t>
                    </a:r>
                    <a:endParaRPr lang="de-DE" sz="2800" b="1" dirty="0"/>
                  </a:p>
                  <a:p>
                    <a:pPr algn="ctr">
                      <a:spcAft>
                        <a:spcPts val="1200"/>
                      </a:spcAft>
                    </a:pPr>
                    <a:endParaRPr lang="de-DE" sz="1400" b="1" dirty="0"/>
                  </a:p>
                  <a:p>
                    <a:pPr algn="ctr">
                      <a:spcAft>
                        <a:spcPts val="1200"/>
                      </a:spcAft>
                    </a:pPr>
                    <a:r>
                      <a:rPr lang="de-DE" sz="2800" dirty="0"/>
                      <a:t>„Je näher, desto lauter“</a:t>
                    </a:r>
                  </a:p>
                  <a:p>
                    <a:pPr algn="ctr">
                      <a:spcAft>
                        <a:spcPts val="1200"/>
                      </a:spcAft>
                    </a:pPr>
                    <a:r>
                      <a:rPr lang="de-DE" sz="2800" b="1" dirty="0"/>
                      <a:t>⇒</a:t>
                    </a:r>
                    <a:r>
                      <a:rPr lang="de-DE" sz="2800" dirty="0"/>
                      <a:t> Pro Abstandsverdopplung:</a:t>
                    </a:r>
                    <a:br>
                      <a:rPr lang="de-DE" sz="2800" dirty="0"/>
                    </a:br>
                    <a:r>
                      <a:rPr lang="de-DE" sz="2800" dirty="0"/>
                      <a:t>Pegel nimmt um </a:t>
                    </a:r>
                    <a14:m>
                      <m:oMath xmlns:m="http://schemas.openxmlformats.org/officeDocument/2006/math"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6 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𝑑𝐵</m:t>
                        </m:r>
                      </m:oMath>
                    </a14:m>
                    <a:r>
                      <a:rPr lang="de-DE" sz="2800" dirty="0"/>
                      <a:t> ab</a:t>
                    </a:r>
                  </a:p>
                </p:txBody>
              </p:sp>
            </mc:Choice>
            <mc:Fallback xmlns="">
              <p:sp>
                <p:nvSpPr>
                  <p:cNvPr id="53" name="Rechteck 52">
                    <a:extLst>
                      <a:ext uri="{FF2B5EF4-FFF2-40B4-BE49-F238E27FC236}">
                        <a16:creationId xmlns:a16="http://schemas.microsoft.com/office/drawing/2014/main" id="{834E2CB8-D3FA-5392-DD77-D60D7055621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50824" y="9852357"/>
                    <a:ext cx="7315080" cy="3147814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6" name="Gruppieren 145">
                <a:extLst>
                  <a:ext uri="{FF2B5EF4-FFF2-40B4-BE49-F238E27FC236}">
                    <a16:creationId xmlns:a16="http://schemas.microsoft.com/office/drawing/2014/main" id="{4828FA9D-B861-F1A9-E8B4-214B11EAF765}"/>
                  </a:ext>
                </a:extLst>
              </p:cNvPr>
              <p:cNvGrpSpPr/>
              <p:nvPr/>
            </p:nvGrpSpPr>
            <p:grpSpPr>
              <a:xfrm>
                <a:off x="24305847" y="9631891"/>
                <a:ext cx="5645161" cy="4360937"/>
                <a:chOff x="24305847" y="9360931"/>
                <a:chExt cx="5645161" cy="4360937"/>
              </a:xfrm>
            </p:grpSpPr>
            <p:pic>
              <p:nvPicPr>
                <p:cNvPr id="161" name="Grafik 160">
                  <a:extLst>
                    <a:ext uri="{FF2B5EF4-FFF2-40B4-BE49-F238E27FC236}">
                      <a16:creationId xmlns:a16="http://schemas.microsoft.com/office/drawing/2014/main" id="{563FBB96-61B1-E077-3A6B-58D5098B8B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4"/>
                    </a:ext>
                  </a:extLst>
                </a:blip>
                <a:srcRect/>
                <a:stretch/>
              </p:blipFill>
              <p:spPr>
                <a:xfrm>
                  <a:off x="24305847" y="9581397"/>
                  <a:ext cx="5291489" cy="4140471"/>
                </a:xfrm>
                <a:prstGeom prst="rect">
                  <a:avLst/>
                </a:prstGeom>
              </p:spPr>
            </p:pic>
            <p:sp>
              <p:nvSpPr>
                <p:cNvPr id="162" name="Textfeld 161">
                  <a:extLst>
                    <a:ext uri="{FF2B5EF4-FFF2-40B4-BE49-F238E27FC236}">
                      <a16:creationId xmlns:a16="http://schemas.microsoft.com/office/drawing/2014/main" id="{67214EF3-B2E5-858A-7B19-3F5C181C3335}"/>
                    </a:ext>
                  </a:extLst>
                </p:cNvPr>
                <p:cNvSpPr txBox="1"/>
                <p:nvPr/>
              </p:nvSpPr>
              <p:spPr>
                <a:xfrm rot="16200000">
                  <a:off x="27762133" y="11065699"/>
                  <a:ext cx="3893644" cy="48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2546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Theoretischer Verlauf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7" name="Textfeld 146">
                    <a:extLst>
                      <a:ext uri="{FF2B5EF4-FFF2-40B4-BE49-F238E27FC236}">
                        <a16:creationId xmlns:a16="http://schemas.microsoft.com/office/drawing/2014/main" id="{48CB0067-19CD-812A-D88D-F8B7B43DA702}"/>
                      </a:ext>
                    </a:extLst>
                  </p:cNvPr>
                  <p:cNvSpPr txBox="1"/>
                  <p:nvPr/>
                </p:nvSpPr>
                <p:spPr>
                  <a:xfrm>
                    <a:off x="23256226" y="14219912"/>
                    <a:ext cx="3844642" cy="80695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3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de-DE" sz="32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de-DE" sz="3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de-DE" sz="3200" b="1" i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de-DE" sz="32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sz="3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de-DE" sz="32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sz="32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3200" b="1" i="1">
                                                  <a:latin typeface="Cambria Math" panose="02040503050406030204" pitchFamily="18" charset="0"/>
                                                </a:rPr>
                                                <m:t>𝑳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3200" b="1" i="1"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</m:sub>
                                          </m:sSub>
                                          <m:r>
                                            <a:rPr lang="de-DE" sz="3200" b="1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e-DE" sz="32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3200" b="1" i="1">
                                                  <a:latin typeface="Cambria Math" panose="02040503050406030204" pitchFamily="18" charset="0"/>
                                                </a:rPr>
                                                <m:t>𝑳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3200" b="1" i="1">
                                                  <a:latin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de-DE" sz="3200" b="1" i="1">
                                          <a:latin typeface="Cambria Math" panose="02040503050406030204" pitchFamily="18" charset="0"/>
                                        </a:rPr>
                                        <m:t>𝟐𝟎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de-DE" sz="2000" b="1" dirty="0"/>
                  </a:p>
                </p:txBody>
              </p:sp>
            </mc:Choice>
            <mc:Fallback xmlns="">
              <p:sp>
                <p:nvSpPr>
                  <p:cNvPr id="147" name="Textfeld 146">
                    <a:extLst>
                      <a:ext uri="{FF2B5EF4-FFF2-40B4-BE49-F238E27FC236}">
                        <a16:creationId xmlns:a16="http://schemas.microsoft.com/office/drawing/2014/main" id="{48CB0067-19CD-812A-D88D-F8B7B43DA7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56226" y="14219912"/>
                    <a:ext cx="3844642" cy="80695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8" name="Gruppieren 147">
                <a:extLst>
                  <a:ext uri="{FF2B5EF4-FFF2-40B4-BE49-F238E27FC236}">
                    <a16:creationId xmlns:a16="http://schemas.microsoft.com/office/drawing/2014/main" id="{71D5CA32-EFD3-B4D2-49B6-6DD709D7D9BA}"/>
                  </a:ext>
                </a:extLst>
              </p:cNvPr>
              <p:cNvGrpSpPr/>
              <p:nvPr/>
            </p:nvGrpSpPr>
            <p:grpSpPr>
              <a:xfrm>
                <a:off x="27409682" y="14150802"/>
                <a:ext cx="2235899" cy="818429"/>
                <a:chOff x="20175439" y="12880571"/>
                <a:chExt cx="2235899" cy="81842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9" name="Textfeld 158">
                      <a:extLst>
                        <a:ext uri="{FF2B5EF4-FFF2-40B4-BE49-F238E27FC236}">
                          <a16:creationId xmlns:a16="http://schemas.microsoft.com/office/drawing/2014/main" id="{EAFEA73B-918A-9616-B058-9538B45F9CC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147402" y="12880571"/>
                      <a:ext cx="1263936" cy="81842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28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  <m:r>
                              <a:rPr lang="de-DE" sz="28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de-DE" sz="28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800" b="1">
                                    <a:latin typeface="Cambria Math" panose="02040503050406030204" pitchFamily="18" charset="0"/>
                                  </a:rPr>
                                  <m:t>𝚫</m:t>
                                </m:r>
                                <m:r>
                                  <a:rPr lang="de-DE" sz="2800" b="1" i="1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num>
                              <m:den>
                                <m:r>
                                  <a:rPr lang="de-DE" sz="2800" b="1">
                                    <a:latin typeface="Cambria Math" panose="02040503050406030204" pitchFamily="18" charset="0"/>
                                  </a:rPr>
                                  <m:t>𝚫</m:t>
                                </m:r>
                                <m:r>
                                  <a:rPr lang="de-DE" sz="2800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den>
                            </m:f>
                          </m:oMath>
                        </m:oMathPara>
                      </a14:m>
                      <a:endParaRPr lang="de-DE" sz="2800" b="1" dirty="0"/>
                    </a:p>
                  </p:txBody>
                </p:sp>
              </mc:Choice>
              <mc:Fallback xmlns="">
                <p:sp>
                  <p:nvSpPr>
                    <p:cNvPr id="159" name="Textfeld 158">
                      <a:extLst>
                        <a:ext uri="{FF2B5EF4-FFF2-40B4-BE49-F238E27FC236}">
                          <a16:creationId xmlns:a16="http://schemas.microsoft.com/office/drawing/2014/main" id="{EAFEA73B-918A-9616-B058-9538B45F9CC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147402" y="12880571"/>
                      <a:ext cx="1263936" cy="818429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0" name="Textfeld 159">
                      <a:extLst>
                        <a:ext uri="{FF2B5EF4-FFF2-40B4-BE49-F238E27FC236}">
                          <a16:creationId xmlns:a16="http://schemas.microsoft.com/office/drawing/2014/main" id="{3B7EA25F-5F3D-8318-4ACF-D40DEB7875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175439" y="13090421"/>
                      <a:ext cx="939873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ctr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𝑢𝑛𝑑</m:t>
                            </m:r>
                          </m:oMath>
                        </m:oMathPara>
                      </a14:m>
                      <a:endParaRPr lang="de-DE" sz="2800" dirty="0"/>
                    </a:p>
                  </p:txBody>
                </p:sp>
              </mc:Choice>
              <mc:Fallback xmlns="">
                <p:sp>
                  <p:nvSpPr>
                    <p:cNvPr id="160" name="Textfeld 159">
                      <a:extLst>
                        <a:ext uri="{FF2B5EF4-FFF2-40B4-BE49-F238E27FC236}">
                          <a16:creationId xmlns:a16="http://schemas.microsoft.com/office/drawing/2014/main" id="{3B7EA25F-5F3D-8318-4ACF-D40DEB7875F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5439" y="13090421"/>
                      <a:ext cx="939873" cy="523220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9" name="Gruppieren 148">
                <a:extLst>
                  <a:ext uri="{FF2B5EF4-FFF2-40B4-BE49-F238E27FC236}">
                    <a16:creationId xmlns:a16="http://schemas.microsoft.com/office/drawing/2014/main" id="{2B176741-0DDF-7274-63BF-AE9B242FCB4D}"/>
                  </a:ext>
                </a:extLst>
              </p:cNvPr>
              <p:cNvGrpSpPr/>
              <p:nvPr/>
            </p:nvGrpSpPr>
            <p:grpSpPr>
              <a:xfrm>
                <a:off x="15938449" y="13012873"/>
                <a:ext cx="7127455" cy="1934944"/>
                <a:chOff x="10457606" y="780264"/>
                <a:chExt cx="10105849" cy="2743511"/>
              </a:xfrm>
            </p:grpSpPr>
            <p:cxnSp>
              <p:nvCxnSpPr>
                <p:cNvPr id="151" name="Gerader Verbinder 150">
                  <a:extLst>
                    <a:ext uri="{FF2B5EF4-FFF2-40B4-BE49-F238E27FC236}">
                      <a16:creationId xmlns:a16="http://schemas.microsoft.com/office/drawing/2014/main" id="{989875DF-807C-ECD9-17DD-009FC281CE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57606" y="2315380"/>
                  <a:ext cx="9360000" cy="0"/>
                </a:xfrm>
                <a:prstGeom prst="line">
                  <a:avLst/>
                </a:prstGeom>
                <a:ln w="793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52" name="Grafik 151">
                  <a:extLst>
                    <a:ext uri="{FF2B5EF4-FFF2-40B4-BE49-F238E27FC236}">
                      <a16:creationId xmlns:a16="http://schemas.microsoft.com/office/drawing/2014/main" id="{EDD6A4A2-6589-7858-C7B2-7AE5BC0EEE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57606" y="780264"/>
                  <a:ext cx="2130574" cy="2130574"/>
                </a:xfrm>
                <a:prstGeom prst="rect">
                  <a:avLst/>
                </a:prstGeom>
                <a:effectLst>
                  <a:outerShdw sx="110000" sy="110000" algn="ctr" rotWithShape="0">
                    <a:schemeClr val="bg1"/>
                  </a:outerShdw>
                </a:effectLst>
              </p:spPr>
            </p:pic>
            <p:pic>
              <p:nvPicPr>
                <p:cNvPr id="153" name="Grafik 152">
                  <a:extLst>
                    <a:ext uri="{FF2B5EF4-FFF2-40B4-BE49-F238E27FC236}">
                      <a16:creationId xmlns:a16="http://schemas.microsoft.com/office/drawing/2014/main" id="{C03CCDAF-93B7-DAA4-8674-780B4B902E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193614" y="780264"/>
                  <a:ext cx="2130575" cy="2130574"/>
                </a:xfrm>
                <a:prstGeom prst="rect">
                  <a:avLst/>
                </a:prstGeom>
                <a:effectLst>
                  <a:outerShdw sx="110000" sy="110000" algn="ctr" rotWithShape="0">
                    <a:schemeClr val="bg1"/>
                  </a:outerShdw>
                </a:effectLst>
              </p:spPr>
            </p:pic>
            <p:cxnSp>
              <p:nvCxnSpPr>
                <p:cNvPr id="154" name="Gerader Verbinder 153">
                  <a:extLst>
                    <a:ext uri="{FF2B5EF4-FFF2-40B4-BE49-F238E27FC236}">
                      <a16:creationId xmlns:a16="http://schemas.microsoft.com/office/drawing/2014/main" id="{B2B197A9-0C46-65C9-4D30-F6A9DF01D6E8}"/>
                    </a:ext>
                  </a:extLst>
                </p:cNvPr>
                <p:cNvCxnSpPr>
                  <a:cxnSpLocks/>
                  <a:endCxn id="156" idx="1"/>
                </p:cNvCxnSpPr>
                <p:nvPr/>
              </p:nvCxnSpPr>
              <p:spPr>
                <a:xfrm>
                  <a:off x="17287597" y="1838541"/>
                  <a:ext cx="2269403" cy="1197925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Gerader Verbinder 154">
                  <a:extLst>
                    <a:ext uri="{FF2B5EF4-FFF2-40B4-BE49-F238E27FC236}">
                      <a16:creationId xmlns:a16="http://schemas.microsoft.com/office/drawing/2014/main" id="{77EDF339-941C-8E92-C4AB-6C92E79A5BBC}"/>
                    </a:ext>
                  </a:extLst>
                </p:cNvPr>
                <p:cNvCxnSpPr>
                  <a:cxnSpLocks/>
                  <a:endCxn id="156" idx="1"/>
                </p:cNvCxnSpPr>
                <p:nvPr/>
              </p:nvCxnSpPr>
              <p:spPr>
                <a:xfrm>
                  <a:off x="11504141" y="1839647"/>
                  <a:ext cx="8052859" cy="1196819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56" name="Grafik 155">
                  <a:extLst>
                    <a:ext uri="{FF2B5EF4-FFF2-40B4-BE49-F238E27FC236}">
                      <a16:creationId xmlns:a16="http://schemas.microsoft.com/office/drawing/2014/main" id="{8C6C1F1D-0156-4D90-D15F-FB13E3C0E3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557000" y="2549157"/>
                  <a:ext cx="1006455" cy="974618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7" name="Textfeld 156">
                      <a:extLst>
                        <a:ext uri="{FF2B5EF4-FFF2-40B4-BE49-F238E27FC236}">
                          <a16:creationId xmlns:a16="http://schemas.microsoft.com/office/drawing/2014/main" id="{6772C9ED-CD7E-284E-3A4F-7BC43027465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430781" y="2529504"/>
                      <a:ext cx="1001150" cy="74186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DE" sz="28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8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de-DE" sz="28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de-DE" sz="2800" b="1" dirty="0">
                        <a:solidFill>
                          <a:schemeClr val="accent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57" name="Textfeld 156">
                      <a:extLst>
                        <a:ext uri="{FF2B5EF4-FFF2-40B4-BE49-F238E27FC236}">
                          <a16:creationId xmlns:a16="http://schemas.microsoft.com/office/drawing/2014/main" id="{6772C9ED-CD7E-284E-3A4F-7BC43027465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430781" y="2529504"/>
                      <a:ext cx="1001150" cy="741861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Textfeld 157">
                      <a:extLst>
                        <a:ext uri="{FF2B5EF4-FFF2-40B4-BE49-F238E27FC236}">
                          <a16:creationId xmlns:a16="http://schemas.microsoft.com/office/drawing/2014/main" id="{6C9EB496-FA62-2D95-7784-F301BBD2901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103580" y="2269408"/>
                      <a:ext cx="1001150" cy="74186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DE" sz="28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8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de-DE" sz="28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de-DE" sz="2800" b="1" dirty="0">
                        <a:solidFill>
                          <a:schemeClr val="accent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58" name="Textfeld 157">
                      <a:extLst>
                        <a:ext uri="{FF2B5EF4-FFF2-40B4-BE49-F238E27FC236}">
                          <a16:creationId xmlns:a16="http://schemas.microsoft.com/office/drawing/2014/main" id="{6C9EB496-FA62-2D95-7784-F301BBD2901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103580" y="2269408"/>
                      <a:ext cx="1001150" cy="741861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50" name="Rechteck 149">
                <a:extLst>
                  <a:ext uri="{FF2B5EF4-FFF2-40B4-BE49-F238E27FC236}">
                    <a16:creationId xmlns:a16="http://schemas.microsoft.com/office/drawing/2014/main" id="{7172C214-EE9B-52E3-4202-2383EE6E45B9}"/>
                  </a:ext>
                </a:extLst>
              </p:cNvPr>
              <p:cNvSpPr/>
              <p:nvPr/>
            </p:nvSpPr>
            <p:spPr>
              <a:xfrm>
                <a:off x="15776394" y="13154404"/>
                <a:ext cx="7289510" cy="1942561"/>
              </a:xfrm>
              <a:prstGeom prst="rect">
                <a:avLst/>
              </a:prstGeom>
              <a:noFill/>
              <a:ln w="50800"/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546"/>
              </a:p>
            </p:txBody>
          </p:sp>
        </p:grpSp>
        <p:grpSp>
          <p:nvGrpSpPr>
            <p:cNvPr id="131" name="Gruppieren 130">
              <a:extLst>
                <a:ext uri="{FF2B5EF4-FFF2-40B4-BE49-F238E27FC236}">
                  <a16:creationId xmlns:a16="http://schemas.microsoft.com/office/drawing/2014/main" id="{C2A92BFF-62AD-6FA3-AD41-55051EC127DA}"/>
                </a:ext>
              </a:extLst>
            </p:cNvPr>
            <p:cNvGrpSpPr/>
            <p:nvPr/>
          </p:nvGrpSpPr>
          <p:grpSpPr>
            <a:xfrm>
              <a:off x="-176290" y="8492621"/>
              <a:ext cx="14691616" cy="6885675"/>
              <a:chOff x="-176290" y="8492621"/>
              <a:chExt cx="14691616" cy="688567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Textfeld 131">
                    <a:extLst>
                      <a:ext uri="{FF2B5EF4-FFF2-40B4-BE49-F238E27FC236}">
                        <a16:creationId xmlns:a16="http://schemas.microsoft.com/office/drawing/2014/main" id="{2F8ABEDF-5D3E-60A8-770A-F72DA6A9B79C}"/>
                      </a:ext>
                    </a:extLst>
                  </p:cNvPr>
                  <p:cNvSpPr txBox="1"/>
                  <p:nvPr/>
                </p:nvSpPr>
                <p:spPr>
                  <a:xfrm>
                    <a:off x="340962" y="14393411"/>
                    <a:ext cx="6739666" cy="98488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de-DE" sz="3200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𝐺𝑒𝑠𝑐h𝑤𝑖𝑛𝑑𝑖𝑔𝑘𝑒𝑖𝑡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𝑑𝑒𝑠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𝐹𝑎h𝑟𝑧𝑒𝑢𝑔𝑠</m:t>
                          </m:r>
                        </m:oMath>
                      </m:oMathPara>
                    </a14:m>
                    <a:endParaRPr lang="de-DE" sz="320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de-DE" sz="3200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𝑆𝑐h𝑎𝑙𝑙𝑔𝑒𝑠𝑐h𝑤𝑖𝑛𝑑𝑖𝑔𝑘𝑒𝑖𝑡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de-DE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3200" i="1">
                                  <a:latin typeface="Cambria Math" panose="02040503050406030204" pitchFamily="18" charset="0"/>
                                </a:rPr>
                                <m:t>343 </m:t>
                              </m:r>
                              <m:r>
                                <m:rPr>
                                  <m:sty m:val="p"/>
                                </m:rPr>
                                <a:rPr lang="de-DE" sz="320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de-DE" sz="320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lang="de-DE" sz="32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</m:d>
                        </m:oMath>
                      </m:oMathPara>
                    </a14:m>
                    <a:endParaRPr lang="de-DE" sz="3200" dirty="0"/>
                  </a:p>
                </p:txBody>
              </p:sp>
            </mc:Choice>
            <mc:Fallback xmlns="">
              <p:sp>
                <p:nvSpPr>
                  <p:cNvPr id="132" name="Textfeld 131">
                    <a:extLst>
                      <a:ext uri="{FF2B5EF4-FFF2-40B4-BE49-F238E27FC236}">
                        <a16:creationId xmlns:a16="http://schemas.microsoft.com/office/drawing/2014/main" id="{2F8ABEDF-5D3E-60A8-770A-F72DA6A9B7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962" y="14393411"/>
                    <a:ext cx="6739666" cy="984885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3" name="Rechteck 132">
                <a:extLst>
                  <a:ext uri="{FF2B5EF4-FFF2-40B4-BE49-F238E27FC236}">
                    <a16:creationId xmlns:a16="http://schemas.microsoft.com/office/drawing/2014/main" id="{DBDBC62F-0EDD-FF5C-1DEC-2E9E2C9313C8}"/>
                  </a:ext>
                </a:extLst>
              </p:cNvPr>
              <p:cNvSpPr/>
              <p:nvPr/>
            </p:nvSpPr>
            <p:spPr>
              <a:xfrm>
                <a:off x="-176290" y="8492621"/>
                <a:ext cx="14669363" cy="806817"/>
              </a:xfrm>
              <a:prstGeom prst="rect">
                <a:avLst/>
              </a:prstGeom>
              <a:noFill/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de-DE" sz="4400" b="1" cap="all" dirty="0">
                    <a:latin typeface="+mj-lt"/>
                  </a:rPr>
                  <a:t>Dopplereffekt</a:t>
                </a:r>
              </a:p>
            </p:txBody>
          </p:sp>
          <p:grpSp>
            <p:nvGrpSpPr>
              <p:cNvPr id="134" name="Gruppieren 133">
                <a:extLst>
                  <a:ext uri="{FF2B5EF4-FFF2-40B4-BE49-F238E27FC236}">
                    <a16:creationId xmlns:a16="http://schemas.microsoft.com/office/drawing/2014/main" id="{7150F783-9C85-68FB-2E07-C4B16A8D5E98}"/>
                  </a:ext>
                </a:extLst>
              </p:cNvPr>
              <p:cNvGrpSpPr/>
              <p:nvPr/>
            </p:nvGrpSpPr>
            <p:grpSpPr>
              <a:xfrm>
                <a:off x="6605019" y="9850432"/>
                <a:ext cx="3893644" cy="3521653"/>
                <a:chOff x="11036869" y="9582600"/>
                <a:chExt cx="3893644" cy="3521653"/>
              </a:xfrm>
            </p:grpSpPr>
            <p:pic>
              <p:nvPicPr>
                <p:cNvPr id="142" name="Grafik 141">
                  <a:extLst>
                    <a:ext uri="{FF2B5EF4-FFF2-40B4-BE49-F238E27FC236}">
                      <a16:creationId xmlns:a16="http://schemas.microsoft.com/office/drawing/2014/main" id="{0B2F96D5-C8DC-19EE-AB3B-10CDAB81A4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6"/>
                    </a:ext>
                  </a:extLst>
                </a:blip>
                <a:srcRect/>
                <a:stretch/>
              </p:blipFill>
              <p:spPr>
                <a:xfrm>
                  <a:off x="11037606" y="9582600"/>
                  <a:ext cx="3888000" cy="3146850"/>
                </a:xfrm>
                <a:prstGeom prst="rect">
                  <a:avLst/>
                </a:prstGeom>
              </p:spPr>
            </p:pic>
            <p:sp>
              <p:nvSpPr>
                <p:cNvPr id="143" name="Textfeld 142">
                  <a:extLst>
                    <a:ext uri="{FF2B5EF4-FFF2-40B4-BE49-F238E27FC236}">
                      <a16:creationId xmlns:a16="http://schemas.microsoft.com/office/drawing/2014/main" id="{D5AEEC61-34FB-2FFF-A5C6-B6F7F453E74B}"/>
                    </a:ext>
                  </a:extLst>
                </p:cNvPr>
                <p:cNvSpPr txBox="1"/>
                <p:nvPr/>
              </p:nvSpPr>
              <p:spPr>
                <a:xfrm>
                  <a:off x="11036869" y="12734921"/>
                  <a:ext cx="38936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Theoretischer Verlauf</a:t>
                  </a:r>
                </a:p>
              </p:txBody>
            </p:sp>
          </p:grpSp>
          <p:grpSp>
            <p:nvGrpSpPr>
              <p:cNvPr id="135" name="Gruppieren 134">
                <a:extLst>
                  <a:ext uri="{FF2B5EF4-FFF2-40B4-BE49-F238E27FC236}">
                    <a16:creationId xmlns:a16="http://schemas.microsoft.com/office/drawing/2014/main" id="{9F56B771-F4D9-6D78-6925-C9BE1E1B7AA9}"/>
                  </a:ext>
                </a:extLst>
              </p:cNvPr>
              <p:cNvGrpSpPr/>
              <p:nvPr/>
            </p:nvGrpSpPr>
            <p:grpSpPr>
              <a:xfrm>
                <a:off x="10806378" y="9854430"/>
                <a:ext cx="3708948" cy="3580819"/>
                <a:chOff x="11222302" y="13354410"/>
                <a:chExt cx="3708948" cy="3580819"/>
              </a:xfrm>
            </p:grpSpPr>
            <p:pic>
              <p:nvPicPr>
                <p:cNvPr id="140" name="Grafik 139">
                  <a:extLst>
                    <a:ext uri="{FF2B5EF4-FFF2-40B4-BE49-F238E27FC236}">
                      <a16:creationId xmlns:a16="http://schemas.microsoft.com/office/drawing/2014/main" id="{DAC74368-E1FE-CBCA-F640-DFE6BB4886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223040" y="13354410"/>
                  <a:ext cx="3708210" cy="3211487"/>
                </a:xfrm>
                <a:prstGeom prst="rect">
                  <a:avLst/>
                </a:prstGeom>
                <a:effectLst>
                  <a:innerShdw blurRad="139700">
                    <a:prstClr val="black"/>
                  </a:innerShdw>
                </a:effectLst>
              </p:spPr>
            </p:pic>
            <p:sp>
              <p:nvSpPr>
                <p:cNvPr id="141" name="Textfeld 140">
                  <a:extLst>
                    <a:ext uri="{FF2B5EF4-FFF2-40B4-BE49-F238E27FC236}">
                      <a16:creationId xmlns:a16="http://schemas.microsoft.com/office/drawing/2014/main" id="{D1B69A72-93C3-AD70-291D-2F01D7544A43}"/>
                    </a:ext>
                  </a:extLst>
                </p:cNvPr>
                <p:cNvSpPr txBox="1"/>
                <p:nvPr/>
              </p:nvSpPr>
              <p:spPr>
                <a:xfrm>
                  <a:off x="11222302" y="16565897"/>
                  <a:ext cx="37082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Spektrogramm einer Aufnahme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Rechteck 135">
                    <a:extLst>
                      <a:ext uri="{FF2B5EF4-FFF2-40B4-BE49-F238E27FC236}">
                        <a16:creationId xmlns:a16="http://schemas.microsoft.com/office/drawing/2014/main" id="{23138E6A-41A2-5B75-5E25-358C4458FD3E}"/>
                      </a:ext>
                    </a:extLst>
                  </p:cNvPr>
                  <p:cNvSpPr/>
                  <p:nvPr/>
                </p:nvSpPr>
                <p:spPr>
                  <a:xfrm>
                    <a:off x="340962" y="9854939"/>
                    <a:ext cx="5837416" cy="314781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Aft>
                        <a:spcPts val="600"/>
                      </a:spcAft>
                    </a:pPr>
                    <a:r>
                      <a:rPr lang="de-DE" sz="3200" b="1" dirty="0"/>
                      <a:t>Konzept</a:t>
                    </a:r>
                    <a:endParaRPr lang="de-DE" sz="2800" b="1" dirty="0"/>
                  </a:p>
                  <a:p>
                    <a:pPr algn="ctr">
                      <a:spcAft>
                        <a:spcPts val="1200"/>
                      </a:spcAft>
                    </a:pPr>
                    <a:endParaRPr lang="de-DE" sz="1400" b="1" dirty="0"/>
                  </a:p>
                  <a:p>
                    <a:pPr algn="ctr">
                      <a:spcAft>
                        <a:spcPts val="1200"/>
                      </a:spcAft>
                    </a:pPr>
                    <a:r>
                      <a:rPr lang="de-DE" sz="2800" dirty="0"/>
                      <a:t>Annäherung </a:t>
                    </a:r>
                    <a:r>
                      <a:rPr lang="de-DE" sz="2800" b="1" dirty="0"/>
                      <a:t>⇒</a:t>
                    </a:r>
                    <a:r>
                      <a:rPr lang="de-DE" sz="2800" dirty="0"/>
                      <a:t> Höherer Ton 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de-DE" sz="2800" dirty="0"/>
                      <a:t>)</a:t>
                    </a:r>
                  </a:p>
                  <a:p>
                    <a:pPr algn="ctr">
                      <a:spcAft>
                        <a:spcPts val="1200"/>
                      </a:spcAft>
                    </a:pPr>
                    <a:r>
                      <a:rPr lang="de-DE" sz="2800" dirty="0"/>
                      <a:t>Entfernung </a:t>
                    </a:r>
                    <a:r>
                      <a:rPr lang="de-DE" sz="2800" b="1" dirty="0"/>
                      <a:t>⇒</a:t>
                    </a:r>
                    <a:r>
                      <a:rPr lang="de-DE" sz="2800" dirty="0"/>
                      <a:t> Tieferer Ton 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de-DE" sz="2800" dirty="0"/>
                      <a:t>)</a:t>
                    </a:r>
                  </a:p>
                  <a:p>
                    <a:pPr algn="ctr">
                      <a:spcAft>
                        <a:spcPts val="1200"/>
                      </a:spcAft>
                    </a:pPr>
                    <a:r>
                      <a:rPr lang="de-DE" sz="2800" i="1" dirty="0"/>
                      <a:t>(vgl. Martinshorn)</a:t>
                    </a:r>
                  </a:p>
                </p:txBody>
              </p:sp>
            </mc:Choice>
            <mc:Fallback xmlns="">
              <p:sp>
                <p:nvSpPr>
                  <p:cNvPr id="136" name="Rechteck 135">
                    <a:extLst>
                      <a:ext uri="{FF2B5EF4-FFF2-40B4-BE49-F238E27FC236}">
                        <a16:creationId xmlns:a16="http://schemas.microsoft.com/office/drawing/2014/main" id="{23138E6A-41A2-5B75-5E25-358C4458FD3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962" y="9854939"/>
                    <a:ext cx="5837416" cy="3147814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l="-1354" r="-1250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Textfeld 2">
                    <a:extLst>
                      <a:ext uri="{FF2B5EF4-FFF2-40B4-BE49-F238E27FC236}">
                        <a16:creationId xmlns:a16="http://schemas.microsoft.com/office/drawing/2014/main" id="{3DE65B8B-5E41-DE26-3448-ABD1DDED3D80}"/>
                      </a:ext>
                    </a:extLst>
                  </p:cNvPr>
                  <p:cNvSpPr txBox="1"/>
                  <p:nvPr/>
                </p:nvSpPr>
                <p:spPr>
                  <a:xfrm>
                    <a:off x="4299264" y="13216053"/>
                    <a:ext cx="1551720" cy="1022524"/>
                  </a:xfrm>
                  <a:prstGeom prst="rect">
                    <a:avLst/>
                  </a:prstGeom>
                  <a:noFill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0" tIns="0" rIns="0" bIns="0" rtlCol="0" anchor="t">
                    <a:sp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200" b="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3200" b="0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de-DE" sz="32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sz="32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3200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de-DE" sz="32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de-DE" sz="32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3200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de-DE" sz="32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de-DE" sz="3200" b="0" dirty="0"/>
                  </a:p>
                </p:txBody>
              </p:sp>
            </mc:Choice>
            <mc:Fallback xmlns="">
              <p:sp>
                <p:nvSpPr>
                  <p:cNvPr id="137" name="Textfeld 2">
                    <a:extLst>
                      <a:ext uri="{FF2B5EF4-FFF2-40B4-BE49-F238E27FC236}">
                        <a16:creationId xmlns:a16="http://schemas.microsoft.com/office/drawing/2014/main" id="{3DE65B8B-5E41-DE26-3448-ABD1DDED3D8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99264" y="13216053"/>
                    <a:ext cx="1551720" cy="1022524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Textfeld 3">
                    <a:extLst>
                      <a:ext uri="{FF2B5EF4-FFF2-40B4-BE49-F238E27FC236}">
                        <a16:creationId xmlns:a16="http://schemas.microsoft.com/office/drawing/2014/main" id="{6342ED93-23CF-8021-769A-603DA75B3FA0}"/>
                      </a:ext>
                    </a:extLst>
                  </p:cNvPr>
                  <p:cNvSpPr txBox="1"/>
                  <p:nvPr/>
                </p:nvSpPr>
                <p:spPr>
                  <a:xfrm>
                    <a:off x="417285" y="13250583"/>
                    <a:ext cx="2407326" cy="943592"/>
                  </a:xfrm>
                  <a:prstGeom prst="rect">
                    <a:avLst/>
                  </a:prstGeom>
                  <a:noFill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0" tIns="0" rIns="0" bIns="0" rtlCol="0" anchor="t">
                    <a:sp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2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de-DE" sz="32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de-DE" sz="32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  <m:r>
                            <a:rPr lang="de-DE" sz="3200" b="1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DE" sz="32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oMath>
                      </m:oMathPara>
                    </a14:m>
                    <a:endParaRPr lang="de-DE" sz="3200" b="1" dirty="0"/>
                  </a:p>
                </p:txBody>
              </p:sp>
            </mc:Choice>
            <mc:Fallback xmlns="">
              <p:sp>
                <p:nvSpPr>
                  <p:cNvPr id="138" name="Textfeld 3">
                    <a:extLst>
                      <a:ext uri="{FF2B5EF4-FFF2-40B4-BE49-F238E27FC236}">
                        <a16:creationId xmlns:a16="http://schemas.microsoft.com/office/drawing/2014/main" id="{6342ED93-23CF-8021-769A-603DA75B3F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285" y="13250583"/>
                    <a:ext cx="2407326" cy="943592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Textfeld 138">
                    <a:extLst>
                      <a:ext uri="{FF2B5EF4-FFF2-40B4-BE49-F238E27FC236}">
                        <a16:creationId xmlns:a16="http://schemas.microsoft.com/office/drawing/2014/main" id="{55A237C8-6D09-0250-034B-2C1908A5B706}"/>
                      </a:ext>
                    </a:extLst>
                  </p:cNvPr>
                  <p:cNvSpPr txBox="1"/>
                  <p:nvPr/>
                </p:nvSpPr>
                <p:spPr>
                  <a:xfrm>
                    <a:off x="3424712" y="13464519"/>
                    <a:ext cx="970522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𝑚𝑖𝑡</m:t>
                          </m:r>
                        </m:oMath>
                      </m:oMathPara>
                    </a14:m>
                    <a:endParaRPr lang="de-DE" sz="3200" dirty="0"/>
                  </a:p>
                </p:txBody>
              </p:sp>
            </mc:Choice>
            <mc:Fallback xmlns="">
              <p:sp>
                <p:nvSpPr>
                  <p:cNvPr id="139" name="Textfeld 138">
                    <a:extLst>
                      <a:ext uri="{FF2B5EF4-FFF2-40B4-BE49-F238E27FC236}">
                        <a16:creationId xmlns:a16="http://schemas.microsoft.com/office/drawing/2014/main" id="{55A237C8-6D09-0250-034B-2C1908A5B7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4712" y="13464519"/>
                    <a:ext cx="970522" cy="584775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751765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02847E14-73FF-BD1A-E9D6-69B5719A79DB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15137607" y="8081589"/>
            <a:ext cx="794" cy="11819454"/>
          </a:xfrm>
          <a:prstGeom prst="line">
            <a:avLst/>
          </a:prstGeom>
          <a:ln w="1016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740381C1-2117-100A-AA58-5506B242C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" y="1"/>
            <a:ext cx="30275213" cy="1569308"/>
          </a:xfrm>
        </p:spPr>
        <p:txBody>
          <a:bodyPr anchor="b">
            <a:normAutofit/>
          </a:bodyPr>
          <a:lstStyle/>
          <a:p>
            <a:r>
              <a:rPr lang="de-DE" sz="7200" dirty="0">
                <a:latin typeface="Aharoni" panose="02010803020104030203" pitchFamily="2" charset="-79"/>
                <a:ea typeface="Meiryo" panose="020B0604030504040204" pitchFamily="34" charset="-128"/>
                <a:cs typeface="Aharoni" panose="02010803020104030203" pitchFamily="2" charset="-79"/>
              </a:rPr>
              <a:t>Geschwindigkeitsmessung von Fahrzeugen durch Audio-Analyse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9793A48-E60B-06C3-D1D9-E088F9C63ECE}"/>
              </a:ext>
            </a:extLst>
          </p:cNvPr>
          <p:cNvSpPr txBox="1"/>
          <p:nvPr/>
        </p:nvSpPr>
        <p:spPr>
          <a:xfrm>
            <a:off x="19610170" y="1508897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000" dirty="0"/>
              <a:t>Jugend forscht / Physik, Levin Fober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ECE9477-1E78-A00D-B0C1-36E6EB6B2712}"/>
              </a:ext>
            </a:extLst>
          </p:cNvPr>
          <p:cNvSpPr/>
          <p:nvPr/>
        </p:nvSpPr>
        <p:spPr>
          <a:xfrm>
            <a:off x="0" y="2185776"/>
            <a:ext cx="30273626" cy="915542"/>
          </a:xfrm>
          <a:prstGeom prst="rect">
            <a:avLst/>
          </a:prstGeom>
          <a:solidFill>
            <a:srgbClr val="8196C9"/>
          </a:solidFill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cap="all" dirty="0">
                <a:latin typeface="+mj-lt"/>
              </a:rPr>
              <a:t>Idee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F91A07AD-48F2-52C3-4659-D625C5B42D6D}"/>
              </a:ext>
            </a:extLst>
          </p:cNvPr>
          <p:cNvSpPr/>
          <p:nvPr/>
        </p:nvSpPr>
        <p:spPr>
          <a:xfrm>
            <a:off x="794" y="7166047"/>
            <a:ext cx="30273626" cy="915542"/>
          </a:xfrm>
          <a:prstGeom prst="rect">
            <a:avLst/>
          </a:prstGeom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cap="all" dirty="0">
                <a:latin typeface="+mj-lt"/>
              </a:rPr>
              <a:t>ANSÄTZE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06EE8A6A-FD55-7F8D-D07F-CBDA049331C8}"/>
              </a:ext>
            </a:extLst>
          </p:cNvPr>
          <p:cNvSpPr/>
          <p:nvPr/>
        </p:nvSpPr>
        <p:spPr>
          <a:xfrm>
            <a:off x="0" y="15781962"/>
            <a:ext cx="30273626" cy="915542"/>
          </a:xfrm>
          <a:prstGeom prst="rect">
            <a:avLst/>
          </a:prstGeom>
          <a:solidFill>
            <a:srgbClr val="2A3A62"/>
          </a:solidFill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cap="all" dirty="0">
                <a:latin typeface="+mj-lt"/>
              </a:rPr>
              <a:t>ERGEBNISSE</a:t>
            </a:r>
          </a:p>
        </p:txBody>
      </p: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9AE0F016-E79D-B67C-1DAF-64767C218FBE}"/>
              </a:ext>
            </a:extLst>
          </p:cNvPr>
          <p:cNvCxnSpPr>
            <a:cxnSpLocks/>
          </p:cNvCxnSpPr>
          <p:nvPr/>
        </p:nvCxnSpPr>
        <p:spPr>
          <a:xfrm flipH="1">
            <a:off x="0" y="19901043"/>
            <a:ext cx="30273626" cy="0"/>
          </a:xfrm>
          <a:prstGeom prst="line">
            <a:avLst/>
          </a:prstGeom>
          <a:ln w="1016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997A8FF8-D224-E53F-DC09-3B07EE272BB6}"/>
              </a:ext>
            </a:extLst>
          </p:cNvPr>
          <p:cNvGrpSpPr/>
          <p:nvPr/>
        </p:nvGrpSpPr>
        <p:grpSpPr>
          <a:xfrm>
            <a:off x="676259" y="3573999"/>
            <a:ext cx="28904581" cy="3008150"/>
            <a:chOff x="676253" y="3629224"/>
            <a:chExt cx="28904581" cy="3008150"/>
          </a:xfrm>
        </p:grpSpPr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41CAD397-097A-7F33-F8CA-3E99D2671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97201" y="3685116"/>
              <a:ext cx="1743075" cy="2057400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7AAB120B-2EF1-0F14-1A2E-17852DDD1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54198" y="3810165"/>
              <a:ext cx="1807301" cy="1807301"/>
            </a:xfrm>
            <a:prstGeom prst="rect">
              <a:avLst/>
            </a:prstGeom>
          </p:spPr>
        </p:pic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2103856C-CA7E-4A6C-47C8-DF6CEAB24F08}"/>
                </a:ext>
              </a:extLst>
            </p:cNvPr>
            <p:cNvSpPr txBox="1"/>
            <p:nvPr/>
          </p:nvSpPr>
          <p:spPr>
            <a:xfrm>
              <a:off x="3990954" y="3782791"/>
              <a:ext cx="1412566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500" b="1" dirty="0"/>
                <a:t>=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79F489E6-DB7A-138B-0500-A19F4BEC54FF}"/>
                </a:ext>
              </a:extLst>
            </p:cNvPr>
            <p:cNvSpPr txBox="1"/>
            <p:nvPr/>
          </p:nvSpPr>
          <p:spPr>
            <a:xfrm>
              <a:off x="676253" y="5849014"/>
              <a:ext cx="49904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b="1" kern="1500" dirty="0"/>
                <a:t>Radarinstrumente   =</a:t>
              </a:r>
            </a:p>
          </p:txBody>
        </p:sp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8A280F2B-024D-AB46-EC95-02CF4EC6C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12177" y="3629224"/>
              <a:ext cx="2219790" cy="2219790"/>
            </a:xfrm>
            <a:prstGeom prst="rect">
              <a:avLst/>
            </a:prstGeom>
          </p:spPr>
        </p:pic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B494CC58-924B-7D6C-9DB5-092AE17439EF}"/>
                </a:ext>
              </a:extLst>
            </p:cNvPr>
            <p:cNvSpPr txBox="1"/>
            <p:nvPr/>
          </p:nvSpPr>
          <p:spPr>
            <a:xfrm>
              <a:off x="6031083" y="5887497"/>
              <a:ext cx="14535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b="1" dirty="0"/>
                <a:t>teuer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1C2A0F9D-1CD3-49BA-A64C-995EF21B14E3}"/>
                </a:ext>
              </a:extLst>
            </p:cNvPr>
            <p:cNvSpPr txBox="1"/>
            <p:nvPr/>
          </p:nvSpPr>
          <p:spPr>
            <a:xfrm>
              <a:off x="8112177" y="5887497"/>
              <a:ext cx="22197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b="1" dirty="0"/>
                <a:t>auffällig</a:t>
              </a:r>
            </a:p>
          </p:txBody>
        </p:sp>
        <p:sp>
          <p:nvSpPr>
            <p:cNvPr id="25" name="Pfeil: nach rechts 24">
              <a:extLst>
                <a:ext uri="{FF2B5EF4-FFF2-40B4-BE49-F238E27FC236}">
                  <a16:creationId xmlns:a16="http://schemas.microsoft.com/office/drawing/2014/main" id="{14D5772B-91E7-96F0-0DD9-F5A4702F9A21}"/>
                </a:ext>
              </a:extLst>
            </p:cNvPr>
            <p:cNvSpPr/>
            <p:nvPr/>
          </p:nvSpPr>
          <p:spPr>
            <a:xfrm>
              <a:off x="11678778" y="4083164"/>
              <a:ext cx="4432300" cy="1971815"/>
            </a:xfrm>
            <a:prstGeom prst="rightArrow">
              <a:avLst/>
            </a:prstGeom>
            <a:solidFill>
              <a:srgbClr val="8196C9"/>
            </a:solidFill>
            <a:ln>
              <a:solidFill>
                <a:srgbClr val="5773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4400" cap="all" dirty="0">
                  <a:latin typeface="+mj-lt"/>
                </a:rPr>
                <a:t>LÖSUNG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C9F9C585-2A0B-7ED0-F458-68FC767A357C}"/>
                </a:ext>
              </a:extLst>
            </p:cNvPr>
            <p:cNvSpPr txBox="1"/>
            <p:nvPr/>
          </p:nvSpPr>
          <p:spPr>
            <a:xfrm>
              <a:off x="7542420" y="5887497"/>
              <a:ext cx="5119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b="1" dirty="0"/>
                <a:t>+</a:t>
              </a:r>
            </a:p>
          </p:txBody>
        </p:sp>
        <p:grpSp>
          <p:nvGrpSpPr>
            <p:cNvPr id="91" name="Gruppieren 90">
              <a:extLst>
                <a:ext uri="{FF2B5EF4-FFF2-40B4-BE49-F238E27FC236}">
                  <a16:creationId xmlns:a16="http://schemas.microsoft.com/office/drawing/2014/main" id="{80DCC83F-8011-DCAE-F62A-56794A369432}"/>
                </a:ext>
              </a:extLst>
            </p:cNvPr>
            <p:cNvGrpSpPr/>
            <p:nvPr/>
          </p:nvGrpSpPr>
          <p:grpSpPr>
            <a:xfrm>
              <a:off x="17058634" y="3782791"/>
              <a:ext cx="12522200" cy="2854583"/>
              <a:chOff x="17058634" y="3782791"/>
              <a:chExt cx="12522200" cy="2854583"/>
            </a:xfrm>
          </p:grpSpPr>
          <p:grpSp>
            <p:nvGrpSpPr>
              <p:cNvPr id="32" name="Gruppieren 31">
                <a:extLst>
                  <a:ext uri="{FF2B5EF4-FFF2-40B4-BE49-F238E27FC236}">
                    <a16:creationId xmlns:a16="http://schemas.microsoft.com/office/drawing/2014/main" id="{BB93C4B4-4E14-E3C9-8A6E-9B7395E993A4}"/>
                  </a:ext>
                </a:extLst>
              </p:cNvPr>
              <p:cNvGrpSpPr/>
              <p:nvPr/>
            </p:nvGrpSpPr>
            <p:grpSpPr>
              <a:xfrm>
                <a:off x="17531039" y="3880453"/>
                <a:ext cx="2979874" cy="2260954"/>
                <a:chOff x="17118606" y="3149057"/>
                <a:chExt cx="2979874" cy="2260954"/>
              </a:xfrm>
            </p:grpSpPr>
            <p:pic>
              <p:nvPicPr>
                <p:cNvPr id="27" name="Grafik 26">
                  <a:extLst>
                    <a:ext uri="{FF2B5EF4-FFF2-40B4-BE49-F238E27FC236}">
                      <a16:creationId xmlns:a16="http://schemas.microsoft.com/office/drawing/2014/main" id="{F9D434FE-5D30-19B5-0A29-7BD6FDFC39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rcRect l="58248"/>
                <a:stretch/>
              </p:blipFill>
              <p:spPr>
                <a:xfrm>
                  <a:off x="19211539" y="3149057"/>
                  <a:ext cx="886941" cy="2124312"/>
                </a:xfrm>
                <a:prstGeom prst="rect">
                  <a:avLst/>
                </a:prstGeom>
              </p:spPr>
            </p:pic>
            <p:pic>
              <p:nvPicPr>
                <p:cNvPr id="31" name="Grafik 30">
                  <a:extLst>
                    <a:ext uri="{FF2B5EF4-FFF2-40B4-BE49-F238E27FC236}">
                      <a16:creationId xmlns:a16="http://schemas.microsoft.com/office/drawing/2014/main" id="{6E4132F7-849B-5D0D-9F55-FB33CF11F9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118606" y="3190221"/>
                  <a:ext cx="2219790" cy="2219790"/>
                </a:xfrm>
                <a:prstGeom prst="rect">
                  <a:avLst/>
                </a:prstGeom>
              </p:spPr>
            </p:pic>
          </p:grpSp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DF22E271-0F5A-1215-922A-58CCCE94909F}"/>
                  </a:ext>
                </a:extLst>
              </p:cNvPr>
              <p:cNvSpPr txBox="1"/>
              <p:nvPr/>
            </p:nvSpPr>
            <p:spPr>
              <a:xfrm>
                <a:off x="17060004" y="5861220"/>
                <a:ext cx="387280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3200" dirty="0"/>
                  <a:t>Auto-Geräusche</a:t>
                </a:r>
              </a:p>
            </p:txBody>
          </p:sp>
          <p:sp>
            <p:nvSpPr>
              <p:cNvPr id="37" name="Pfeil: nach rechts 36">
                <a:extLst>
                  <a:ext uri="{FF2B5EF4-FFF2-40B4-BE49-F238E27FC236}">
                    <a16:creationId xmlns:a16="http://schemas.microsoft.com/office/drawing/2014/main" id="{C40B2682-1037-CE9B-0915-2FC451709348}"/>
                  </a:ext>
                </a:extLst>
              </p:cNvPr>
              <p:cNvSpPr/>
              <p:nvPr/>
            </p:nvSpPr>
            <p:spPr>
              <a:xfrm>
                <a:off x="20777412" y="4852265"/>
                <a:ext cx="1262356" cy="789922"/>
              </a:xfrm>
              <a:prstGeom prst="rightArrow">
                <a:avLst/>
              </a:prstGeom>
              <a:solidFill>
                <a:srgbClr val="2A3A62"/>
              </a:solidFill>
              <a:ln>
                <a:solidFill>
                  <a:srgbClr val="3449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546"/>
              </a:p>
            </p:txBody>
          </p:sp>
          <p:grpSp>
            <p:nvGrpSpPr>
              <p:cNvPr id="89" name="Gruppieren 88">
                <a:extLst>
                  <a:ext uri="{FF2B5EF4-FFF2-40B4-BE49-F238E27FC236}">
                    <a16:creationId xmlns:a16="http://schemas.microsoft.com/office/drawing/2014/main" id="{FDDBE6C0-7E2E-38DD-7EEE-887237CF1F5A}"/>
                  </a:ext>
                </a:extLst>
              </p:cNvPr>
              <p:cNvGrpSpPr/>
              <p:nvPr/>
            </p:nvGrpSpPr>
            <p:grpSpPr>
              <a:xfrm>
                <a:off x="24312292" y="3782791"/>
                <a:ext cx="5268542" cy="2854583"/>
                <a:chOff x="24312292" y="3782791"/>
                <a:chExt cx="5268542" cy="2854583"/>
              </a:xfrm>
            </p:grpSpPr>
            <p:sp>
              <p:nvSpPr>
                <p:cNvPr id="40" name="Rechteck 39">
                  <a:extLst>
                    <a:ext uri="{FF2B5EF4-FFF2-40B4-BE49-F238E27FC236}">
                      <a16:creationId xmlns:a16="http://schemas.microsoft.com/office/drawing/2014/main" id="{BE54B145-6E66-762A-8FE1-FFF11CA4AD75}"/>
                    </a:ext>
                  </a:extLst>
                </p:cNvPr>
                <p:cNvSpPr/>
                <p:nvPr/>
              </p:nvSpPr>
              <p:spPr>
                <a:xfrm>
                  <a:off x="24312292" y="3782791"/>
                  <a:ext cx="5268542" cy="2854583"/>
                </a:xfrm>
                <a:prstGeom prst="rect">
                  <a:avLst/>
                </a:prstGeom>
                <a:solidFill>
                  <a:srgbClr val="8196C9"/>
                </a:solidFill>
                <a:ln>
                  <a:solidFill>
                    <a:srgbClr val="5773B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de-DE" sz="2800" b="1" dirty="0"/>
                    <a:t>Aufnahme-System</a:t>
                  </a:r>
                </a:p>
                <a:p>
                  <a:pPr algn="ctr">
                    <a:spcAft>
                      <a:spcPts val="1200"/>
                    </a:spcAft>
                  </a:pPr>
                  <a:endParaRPr lang="de-DE" sz="1400" b="1" dirty="0"/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dirty="0"/>
                    <a:t>kostengünstig</a:t>
                  </a:r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dirty="0"/>
                    <a:t>unauffällig</a:t>
                  </a:r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dirty="0"/>
                    <a:t>leichte Bedienung</a:t>
                  </a:r>
                </a:p>
              </p:txBody>
            </p:sp>
            <p:cxnSp>
              <p:nvCxnSpPr>
                <p:cNvPr id="47" name="Gerader Verbinder 46">
                  <a:extLst>
                    <a:ext uri="{FF2B5EF4-FFF2-40B4-BE49-F238E27FC236}">
                      <a16:creationId xmlns:a16="http://schemas.microsoft.com/office/drawing/2014/main" id="{C3D5E694-F12D-9852-B47A-8388465E0C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12292" y="5928137"/>
                  <a:ext cx="5268542" cy="0"/>
                </a:xfrm>
                <a:prstGeom prst="line">
                  <a:avLst/>
                </a:prstGeom>
                <a:ln w="25400">
                  <a:solidFill>
                    <a:srgbClr val="5773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Gerader Verbinder 48">
                  <a:extLst>
                    <a:ext uri="{FF2B5EF4-FFF2-40B4-BE49-F238E27FC236}">
                      <a16:creationId xmlns:a16="http://schemas.microsoft.com/office/drawing/2014/main" id="{5A47901D-AD3C-CE7A-1645-AC3227E2D7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12292" y="5323617"/>
                  <a:ext cx="5268542" cy="0"/>
                </a:xfrm>
                <a:prstGeom prst="line">
                  <a:avLst/>
                </a:prstGeom>
                <a:ln w="25400">
                  <a:solidFill>
                    <a:srgbClr val="5773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0" name="Gruppieren 89">
                <a:extLst>
                  <a:ext uri="{FF2B5EF4-FFF2-40B4-BE49-F238E27FC236}">
                    <a16:creationId xmlns:a16="http://schemas.microsoft.com/office/drawing/2014/main" id="{66CC400E-428D-ADF3-69FF-09D287C3991B}"/>
                  </a:ext>
                </a:extLst>
              </p:cNvPr>
              <p:cNvGrpSpPr/>
              <p:nvPr/>
            </p:nvGrpSpPr>
            <p:grpSpPr>
              <a:xfrm>
                <a:off x="21885324" y="3857078"/>
                <a:ext cx="2058456" cy="2780296"/>
                <a:chOff x="21885324" y="3857078"/>
                <a:chExt cx="2058456" cy="2780296"/>
              </a:xfrm>
            </p:grpSpPr>
            <p:pic>
              <p:nvPicPr>
                <p:cNvPr id="66" name="Grafik 65">
                  <a:extLst>
                    <a:ext uri="{FF2B5EF4-FFF2-40B4-BE49-F238E27FC236}">
                      <a16:creationId xmlns:a16="http://schemas.microsoft.com/office/drawing/2014/main" id="{3E7583AD-C17E-4D14-2B10-70C3FD8BD6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rcRect l="23033" t="13793" r="23741" b="11848"/>
                <a:stretch/>
              </p:blipFill>
              <p:spPr>
                <a:xfrm>
                  <a:off x="21885324" y="3857078"/>
                  <a:ext cx="2058456" cy="2780296"/>
                </a:xfrm>
                <a:prstGeom prst="rect">
                  <a:avLst/>
                </a:prstGeom>
              </p:spPr>
            </p:pic>
            <p:pic>
              <p:nvPicPr>
                <p:cNvPr id="67" name="Grafik 66">
                  <a:extLst>
                    <a:ext uri="{FF2B5EF4-FFF2-40B4-BE49-F238E27FC236}">
                      <a16:creationId xmlns:a16="http://schemas.microsoft.com/office/drawing/2014/main" id="{F7F7D651-8984-D721-FCCC-6A1F44D0F9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253835" y="4434742"/>
                  <a:ext cx="1321433" cy="1277575"/>
                </a:xfrm>
                <a:prstGeom prst="rect">
                  <a:avLst/>
                </a:prstGeom>
              </p:spPr>
            </p:pic>
          </p:grp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DD3D8F34-84E2-EB82-0F74-4C9BBABBB746}"/>
                  </a:ext>
                </a:extLst>
              </p:cNvPr>
              <p:cNvSpPr/>
              <p:nvPr/>
            </p:nvSpPr>
            <p:spPr>
              <a:xfrm>
                <a:off x="17058634" y="3782792"/>
                <a:ext cx="12522200" cy="2854582"/>
              </a:xfrm>
              <a:prstGeom prst="rect">
                <a:avLst/>
              </a:prstGeom>
              <a:noFill/>
              <a:ln w="76200">
                <a:solidFill>
                  <a:srgbClr val="6C84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546"/>
              </a:p>
            </p:txBody>
          </p:sp>
        </p:grpSp>
      </p:grpSp>
      <p:pic>
        <p:nvPicPr>
          <p:cNvPr id="97" name="Grafik 96">
            <a:extLst>
              <a:ext uri="{FF2B5EF4-FFF2-40B4-BE49-F238E27FC236}">
                <a16:creationId xmlns:a16="http://schemas.microsoft.com/office/drawing/2014/main" id="{003CC71F-29AA-6B4F-5F4D-BFA9B0B3383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4203112" y="20195563"/>
            <a:ext cx="5795512" cy="893553"/>
          </a:xfrm>
          <a:prstGeom prst="rect">
            <a:avLst/>
          </a:prstGeom>
        </p:spPr>
      </p:pic>
      <p:graphicFrame>
        <p:nvGraphicFramePr>
          <p:cNvPr id="104" name="Tabelle 104">
            <a:extLst>
              <a:ext uri="{FF2B5EF4-FFF2-40B4-BE49-F238E27FC236}">
                <a16:creationId xmlns:a16="http://schemas.microsoft.com/office/drawing/2014/main" id="{DE7D31B7-ED7A-8A24-40F3-AE19DD1525F9}"/>
              </a:ext>
            </a:extLst>
          </p:cNvPr>
          <p:cNvGraphicFramePr>
            <a:graphicFrameLocks noGrp="1"/>
          </p:cNvGraphicFramePr>
          <p:nvPr/>
        </p:nvGraphicFramePr>
        <p:xfrm>
          <a:off x="15776399" y="16825620"/>
          <a:ext cx="14498819" cy="258314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095718">
                  <a:extLst>
                    <a:ext uri="{9D8B030D-6E8A-4147-A177-3AD203B41FA5}">
                      <a16:colId xmlns:a16="http://schemas.microsoft.com/office/drawing/2014/main" val="2461569828"/>
                    </a:ext>
                  </a:extLst>
                </a:gridCol>
                <a:gridCol w="13403101">
                  <a:extLst>
                    <a:ext uri="{9D8B030D-6E8A-4147-A177-3AD203B41FA5}">
                      <a16:colId xmlns:a16="http://schemas.microsoft.com/office/drawing/2014/main" val="3971170828"/>
                    </a:ext>
                  </a:extLst>
                </a:gridCol>
              </a:tblGrid>
              <a:tr h="1288800">
                <a:tc>
                  <a:txBody>
                    <a:bodyPr/>
                    <a:lstStyle/>
                    <a:p>
                      <a:endParaRPr lang="de-DE" sz="6000" dirty="0"/>
                    </a:p>
                  </a:txBody>
                  <a:tcPr marT="108000" marB="108000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Bei Elektroautos nutzbar </a:t>
                      </a:r>
                      <a:r>
                        <a:rPr lang="de-DE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(keine Motorgeräusche notwendig)</a:t>
                      </a:r>
                    </a:p>
                  </a:txBody>
                  <a:tcPr marT="108000" marB="108000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549559"/>
                  </a:ext>
                </a:extLst>
              </a:tr>
              <a:tr h="647172">
                <a:tc rowSpan="2">
                  <a:txBody>
                    <a:bodyPr/>
                    <a:lstStyle/>
                    <a:p>
                      <a:endParaRPr lang="de-DE" sz="6000" dirty="0">
                        <a:latin typeface="Bigmug Line" panose="02000503000000000000" pitchFamily="2" charset="0"/>
                      </a:endParaRPr>
                    </a:p>
                  </a:txBody>
                  <a:tcPr marT="108000" marB="108000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</a:t>
                      </a:r>
                      <a:r>
                        <a:rPr lang="de-DE" sz="2800" dirty="0" err="1"/>
                        <a:t>Konstanteneingabe</a:t>
                      </a:r>
                      <a:r>
                        <a:rPr lang="de-DE" sz="2800" dirty="0"/>
                        <a:t> notwendig </a:t>
                      </a:r>
                      <a:r>
                        <a:rPr lang="de-DE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(Abstand Mikrofon – Straße)</a:t>
                      </a:r>
                    </a:p>
                  </a:txBody>
                  <a:tcPr marT="108000" marB="108000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18168448"/>
                  </a:ext>
                </a:extLst>
              </a:tr>
              <a:tr h="647172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Sehr anfällig für Messfehler </a:t>
                      </a:r>
                      <a:r>
                        <a:rPr lang="de-DE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(z. B. starker Wind)</a:t>
                      </a:r>
                    </a:p>
                  </a:txBody>
                  <a:tcPr marT="108000" marB="108000" anchor="ctr"/>
                </a:tc>
                <a:extLst>
                  <a:ext uri="{0D108BD9-81ED-4DB2-BD59-A6C34878D82A}">
                    <a16:rowId xmlns:a16="http://schemas.microsoft.com/office/drawing/2014/main" val="832402730"/>
                  </a:ext>
                </a:extLst>
              </a:tr>
            </a:tbl>
          </a:graphicData>
        </a:graphic>
      </p:graphicFrame>
      <p:graphicFrame>
        <p:nvGraphicFramePr>
          <p:cNvPr id="105" name="Tabelle 104">
            <a:extLst>
              <a:ext uri="{FF2B5EF4-FFF2-40B4-BE49-F238E27FC236}">
                <a16:creationId xmlns:a16="http://schemas.microsoft.com/office/drawing/2014/main" id="{A4E1A0B4-E52F-EF53-FFEE-9651E5E0E266}"/>
              </a:ext>
            </a:extLst>
          </p:cNvPr>
          <p:cNvGraphicFramePr>
            <a:graphicFrameLocks noGrp="1"/>
          </p:cNvGraphicFramePr>
          <p:nvPr/>
        </p:nvGraphicFramePr>
        <p:xfrm>
          <a:off x="4" y="16786657"/>
          <a:ext cx="14493075" cy="301986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297380">
                  <a:extLst>
                    <a:ext uri="{9D8B030D-6E8A-4147-A177-3AD203B41FA5}">
                      <a16:colId xmlns:a16="http://schemas.microsoft.com/office/drawing/2014/main" val="2461569828"/>
                    </a:ext>
                  </a:extLst>
                </a:gridCol>
                <a:gridCol w="13195695">
                  <a:extLst>
                    <a:ext uri="{9D8B030D-6E8A-4147-A177-3AD203B41FA5}">
                      <a16:colId xmlns:a16="http://schemas.microsoft.com/office/drawing/2014/main" val="3971170828"/>
                    </a:ext>
                  </a:extLst>
                </a:gridCol>
              </a:tblGrid>
              <a:tr h="647172">
                <a:tc rowSpan="2">
                  <a:txBody>
                    <a:bodyPr/>
                    <a:lstStyle/>
                    <a:p>
                      <a:endParaRPr lang="de-DE" sz="6000" dirty="0"/>
                    </a:p>
                  </a:txBody>
                  <a:tcPr marT="108000" marB="108000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i="0" dirty="0">
                          <a:solidFill>
                            <a:schemeClr val="tx1"/>
                          </a:solidFill>
                        </a:rPr>
                        <a:t>→ Akkurate Berechnung</a:t>
                      </a:r>
                    </a:p>
                  </a:txBody>
                  <a:tcPr marT="108000" marB="108000"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549559"/>
                  </a:ext>
                </a:extLst>
              </a:tr>
              <a:tr h="647172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i="0" dirty="0">
                          <a:solidFill>
                            <a:schemeClr val="tx1"/>
                          </a:solidFill>
                        </a:rPr>
                        <a:t>→ Keine Konstanten notwendig</a:t>
                      </a:r>
                    </a:p>
                  </a:txBody>
                  <a:tcPr marT="108000" marB="10800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555299"/>
                  </a:ext>
                </a:extLst>
              </a:tr>
              <a:tr h="1078344">
                <a:tc rowSpan="2">
                  <a:txBody>
                    <a:bodyPr/>
                    <a:lstStyle/>
                    <a:p>
                      <a:endParaRPr lang="de-DE" sz="6000" dirty="0">
                        <a:latin typeface="Bigmug Line" panose="02000503000000000000" pitchFamily="2" charset="0"/>
                      </a:endParaRPr>
                    </a:p>
                  </a:txBody>
                  <a:tcPr marT="108000" marB="108000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Klares Geräusch notwendig; Rauschen nicht ausreichend </a:t>
                      </a:r>
                      <a:r>
                        <a:rPr lang="de-DE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(z. B. lauter Auspuff anstatt Reifengeräuschen)</a:t>
                      </a:r>
                    </a:p>
                  </a:txBody>
                  <a:tcPr marT="108000" marB="108000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18168448"/>
                  </a:ext>
                </a:extLst>
              </a:tr>
              <a:tr h="647172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Geringer Messfehler </a:t>
                      </a:r>
                      <a:r>
                        <a:rPr lang="de-DE" sz="2800" b="1" dirty="0"/>
                        <a:t>⇒</a:t>
                      </a:r>
                      <a:r>
                        <a:rPr lang="de-DE" sz="2800" dirty="0"/>
                        <a:t> große Ungenauigkeit</a:t>
                      </a:r>
                      <a:endParaRPr lang="de-DE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108000" marB="108000" anchor="ctr"/>
                </a:tc>
                <a:extLst>
                  <a:ext uri="{0D108BD9-81ED-4DB2-BD59-A6C34878D82A}">
                    <a16:rowId xmlns:a16="http://schemas.microsoft.com/office/drawing/2014/main" val="832402730"/>
                  </a:ext>
                </a:extLst>
              </a:tr>
            </a:tbl>
          </a:graphicData>
        </a:graphic>
      </p:graphicFrame>
      <p:sp>
        <p:nvSpPr>
          <p:cNvPr id="107" name="Pfeil: Chevron 106">
            <a:extLst>
              <a:ext uri="{FF2B5EF4-FFF2-40B4-BE49-F238E27FC236}">
                <a16:creationId xmlns:a16="http://schemas.microsoft.com/office/drawing/2014/main" id="{FC7F1E85-10A9-A143-8A3C-16C8FB753C4F}"/>
              </a:ext>
            </a:extLst>
          </p:cNvPr>
          <p:cNvSpPr/>
          <p:nvPr/>
        </p:nvSpPr>
        <p:spPr>
          <a:xfrm>
            <a:off x="106824" y="20130179"/>
            <a:ext cx="620922" cy="1031212"/>
          </a:xfrm>
          <a:prstGeom prst="chevron">
            <a:avLst/>
          </a:prstGeom>
          <a:solidFill>
            <a:srgbClr val="8A0000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66">
              <a:defRPr/>
            </a:pPr>
            <a:endParaRPr lang="de-DE" sz="2546" kern="0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C6D0A142-4E2A-9312-2FED-A293CC9A6F81}"/>
              </a:ext>
            </a:extLst>
          </p:cNvPr>
          <p:cNvSpPr txBox="1"/>
          <p:nvPr/>
        </p:nvSpPr>
        <p:spPr>
          <a:xfrm>
            <a:off x="1210346" y="20349951"/>
            <a:ext cx="13339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Begrenzte Nutzbarkeit</a:t>
            </a:r>
            <a:r>
              <a:rPr lang="de-DE" sz="3200" dirty="0"/>
              <a:t>: fehleranfällig, teilweise ungenau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11EB280-C07A-B17B-ED98-52667396AD3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26253" y="18362747"/>
            <a:ext cx="900000" cy="90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13C1C9D-7656-9613-85C0-71202872A2D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5776549" y="16941239"/>
            <a:ext cx="900000" cy="900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EE51E16D-0AD9-11BA-50B0-CD75E08A210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5750824" y="18342422"/>
            <a:ext cx="900000" cy="9000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7E8E2678-2F3C-1958-0D7A-90859A21E68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26253" y="16941239"/>
            <a:ext cx="900000" cy="900000"/>
          </a:xfrm>
          <a:prstGeom prst="rect">
            <a:avLst/>
          </a:prstGeom>
        </p:spPr>
      </p:pic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156B240E-B4A2-8741-856A-E63B44CE3257}"/>
              </a:ext>
            </a:extLst>
          </p:cNvPr>
          <p:cNvGrpSpPr/>
          <p:nvPr/>
        </p:nvGrpSpPr>
        <p:grpSpPr>
          <a:xfrm>
            <a:off x="-176290" y="8489065"/>
            <a:ext cx="30614283" cy="6889231"/>
            <a:chOff x="-176290" y="8489065"/>
            <a:chExt cx="30614283" cy="6889231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ECF67A39-C219-13CB-5848-17B2BC454789}"/>
                </a:ext>
              </a:extLst>
            </p:cNvPr>
            <p:cNvGrpSpPr/>
            <p:nvPr/>
          </p:nvGrpSpPr>
          <p:grpSpPr>
            <a:xfrm>
              <a:off x="15750830" y="8489065"/>
              <a:ext cx="14687163" cy="6601218"/>
              <a:chOff x="15750824" y="8495748"/>
              <a:chExt cx="14687163" cy="6601217"/>
            </a:xfrm>
          </p:grpSpPr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0EB90AB1-9E21-0C72-8E1C-257ABA8AD632}"/>
                  </a:ext>
                </a:extLst>
              </p:cNvPr>
              <p:cNvSpPr/>
              <p:nvPr/>
            </p:nvSpPr>
            <p:spPr>
              <a:xfrm>
                <a:off x="15750824" y="8495748"/>
                <a:ext cx="14687163" cy="806817"/>
              </a:xfrm>
              <a:prstGeom prst="rect">
                <a:avLst/>
              </a:prstGeom>
              <a:noFill/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de-DE" sz="4400" b="1" cap="all" dirty="0">
                    <a:latin typeface="+mj-lt"/>
                  </a:rPr>
                  <a:t>Lautstärke-änderung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hteck 42">
                    <a:extLst>
                      <a:ext uri="{FF2B5EF4-FFF2-40B4-BE49-F238E27FC236}">
                        <a16:creationId xmlns:a16="http://schemas.microsoft.com/office/drawing/2014/main" id="{475D200E-DCDF-1E81-2E07-79DDEE298313}"/>
                      </a:ext>
                    </a:extLst>
                  </p:cNvPr>
                  <p:cNvSpPr/>
                  <p:nvPr/>
                </p:nvSpPr>
                <p:spPr>
                  <a:xfrm>
                    <a:off x="15750824" y="9852357"/>
                    <a:ext cx="7315080" cy="314781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Aft>
                        <a:spcPts val="600"/>
                      </a:spcAft>
                    </a:pPr>
                    <a:r>
                      <a:rPr lang="de-DE" sz="3200" b="1" dirty="0"/>
                      <a:t>Konzept</a:t>
                    </a:r>
                    <a:endParaRPr lang="de-DE" sz="2800" b="1" dirty="0"/>
                  </a:p>
                  <a:p>
                    <a:pPr algn="ctr">
                      <a:spcAft>
                        <a:spcPts val="1200"/>
                      </a:spcAft>
                    </a:pPr>
                    <a:endParaRPr lang="de-DE" sz="1400" b="1" dirty="0"/>
                  </a:p>
                  <a:p>
                    <a:pPr algn="ctr">
                      <a:spcAft>
                        <a:spcPts val="1200"/>
                      </a:spcAft>
                    </a:pPr>
                    <a:r>
                      <a:rPr lang="de-DE" sz="2800" dirty="0"/>
                      <a:t>„Je näher, desto lauter“</a:t>
                    </a:r>
                  </a:p>
                  <a:p>
                    <a:pPr algn="ctr">
                      <a:spcAft>
                        <a:spcPts val="1200"/>
                      </a:spcAft>
                    </a:pPr>
                    <a:r>
                      <a:rPr lang="de-DE" sz="2800" b="1" dirty="0"/>
                      <a:t>⇒</a:t>
                    </a:r>
                    <a:r>
                      <a:rPr lang="de-DE" sz="2800" dirty="0"/>
                      <a:t> Pro Abstandsverdopplung:</a:t>
                    </a:r>
                    <a:br>
                      <a:rPr lang="de-DE" sz="2800" dirty="0"/>
                    </a:br>
                    <a:r>
                      <a:rPr lang="de-DE" sz="2800" dirty="0"/>
                      <a:t>Pegel nimmt um </a:t>
                    </a:r>
                    <a14:m>
                      <m:oMath xmlns:m="http://schemas.openxmlformats.org/officeDocument/2006/math"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6 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𝑑𝐵</m:t>
                        </m:r>
                      </m:oMath>
                    </a14:m>
                    <a:r>
                      <a:rPr lang="de-DE" sz="2800" dirty="0"/>
                      <a:t> ab</a:t>
                    </a:r>
                  </a:p>
                </p:txBody>
              </p:sp>
            </mc:Choice>
            <mc:Fallback xmlns="">
              <p:sp>
                <p:nvSpPr>
                  <p:cNvPr id="53" name="Rechteck 52">
                    <a:extLst>
                      <a:ext uri="{FF2B5EF4-FFF2-40B4-BE49-F238E27FC236}">
                        <a16:creationId xmlns:a16="http://schemas.microsoft.com/office/drawing/2014/main" id="{834E2CB8-D3FA-5392-DD77-D60D7055621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50824" y="9852357"/>
                    <a:ext cx="7315080" cy="3147814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5" name="Gruppieren 44">
                <a:extLst>
                  <a:ext uri="{FF2B5EF4-FFF2-40B4-BE49-F238E27FC236}">
                    <a16:creationId xmlns:a16="http://schemas.microsoft.com/office/drawing/2014/main" id="{CBF451DC-0ACE-4CA7-8F7F-4B421A9C4D3C}"/>
                  </a:ext>
                </a:extLst>
              </p:cNvPr>
              <p:cNvGrpSpPr/>
              <p:nvPr/>
            </p:nvGrpSpPr>
            <p:grpSpPr>
              <a:xfrm>
                <a:off x="24305847" y="9631891"/>
                <a:ext cx="5645161" cy="4360937"/>
                <a:chOff x="24305847" y="9360931"/>
                <a:chExt cx="5645161" cy="4360937"/>
              </a:xfrm>
            </p:grpSpPr>
            <p:pic>
              <p:nvPicPr>
                <p:cNvPr id="63" name="Grafik 62">
                  <a:extLst>
                    <a:ext uri="{FF2B5EF4-FFF2-40B4-BE49-F238E27FC236}">
                      <a16:creationId xmlns:a16="http://schemas.microsoft.com/office/drawing/2014/main" id="{E45C3D56-9349-F9AB-A0DD-F31FC351F4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4"/>
                    </a:ext>
                  </a:extLst>
                </a:blip>
                <a:srcRect/>
                <a:stretch/>
              </p:blipFill>
              <p:spPr>
                <a:xfrm>
                  <a:off x="24305847" y="9581397"/>
                  <a:ext cx="5291489" cy="4140471"/>
                </a:xfrm>
                <a:prstGeom prst="rect">
                  <a:avLst/>
                </a:prstGeom>
              </p:spPr>
            </p:pic>
            <p:sp>
              <p:nvSpPr>
                <p:cNvPr id="64" name="Textfeld 63">
                  <a:extLst>
                    <a:ext uri="{FF2B5EF4-FFF2-40B4-BE49-F238E27FC236}">
                      <a16:creationId xmlns:a16="http://schemas.microsoft.com/office/drawing/2014/main" id="{99DF7BF2-9579-0FE8-93AE-70221DAEB053}"/>
                    </a:ext>
                  </a:extLst>
                </p:cNvPr>
                <p:cNvSpPr txBox="1"/>
                <p:nvPr/>
              </p:nvSpPr>
              <p:spPr>
                <a:xfrm rot="16200000">
                  <a:off x="27762133" y="11065699"/>
                  <a:ext cx="3893644" cy="48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2546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Theoretischer Verlauf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feld 45">
                    <a:extLst>
                      <a:ext uri="{FF2B5EF4-FFF2-40B4-BE49-F238E27FC236}">
                        <a16:creationId xmlns:a16="http://schemas.microsoft.com/office/drawing/2014/main" id="{683429EF-18C2-F49C-1BD8-EEED5AB1A780}"/>
                      </a:ext>
                    </a:extLst>
                  </p:cNvPr>
                  <p:cNvSpPr txBox="1"/>
                  <p:nvPr/>
                </p:nvSpPr>
                <p:spPr>
                  <a:xfrm>
                    <a:off x="23256226" y="14219912"/>
                    <a:ext cx="3844642" cy="80695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3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de-DE" sz="32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de-DE" sz="3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de-DE" sz="3200" b="1" i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de-DE" sz="32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sz="3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de-DE" sz="32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sz="32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3200" b="1" i="1">
                                                  <a:latin typeface="Cambria Math" panose="02040503050406030204" pitchFamily="18" charset="0"/>
                                                </a:rPr>
                                                <m:t>𝑳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3200" b="1" i="1"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</m:sub>
                                          </m:sSub>
                                          <m:r>
                                            <a:rPr lang="de-DE" sz="3200" b="1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e-DE" sz="32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3200" b="1" i="1">
                                                  <a:latin typeface="Cambria Math" panose="02040503050406030204" pitchFamily="18" charset="0"/>
                                                </a:rPr>
                                                <m:t>𝑳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3200" b="1" i="1">
                                                  <a:latin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de-DE" sz="3200" b="1" i="1">
                                          <a:latin typeface="Cambria Math" panose="02040503050406030204" pitchFamily="18" charset="0"/>
                                        </a:rPr>
                                        <m:t>𝟐𝟎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de-DE" sz="2000" b="1" dirty="0"/>
                  </a:p>
                </p:txBody>
              </p:sp>
            </mc:Choice>
            <mc:Fallback xmlns="">
              <p:sp>
                <p:nvSpPr>
                  <p:cNvPr id="46" name="Textfeld 45">
                    <a:extLst>
                      <a:ext uri="{FF2B5EF4-FFF2-40B4-BE49-F238E27FC236}">
                        <a16:creationId xmlns:a16="http://schemas.microsoft.com/office/drawing/2014/main" id="{683429EF-18C2-F49C-1BD8-EEED5AB1A78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56226" y="14219912"/>
                    <a:ext cx="3844642" cy="80695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8" name="Gruppieren 47">
                <a:extLst>
                  <a:ext uri="{FF2B5EF4-FFF2-40B4-BE49-F238E27FC236}">
                    <a16:creationId xmlns:a16="http://schemas.microsoft.com/office/drawing/2014/main" id="{8C603739-F842-1A57-1716-CB0CBFFEE65C}"/>
                  </a:ext>
                </a:extLst>
              </p:cNvPr>
              <p:cNvGrpSpPr/>
              <p:nvPr/>
            </p:nvGrpSpPr>
            <p:grpSpPr>
              <a:xfrm>
                <a:off x="27409682" y="14150802"/>
                <a:ext cx="2235899" cy="818429"/>
                <a:chOff x="20175439" y="12880571"/>
                <a:chExt cx="2235899" cy="81842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Textfeld 60">
                      <a:extLst>
                        <a:ext uri="{FF2B5EF4-FFF2-40B4-BE49-F238E27FC236}">
                          <a16:creationId xmlns:a16="http://schemas.microsoft.com/office/drawing/2014/main" id="{3EF67913-DF85-88C7-033E-891BF3E2DDD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147402" y="12880571"/>
                      <a:ext cx="1263936" cy="81842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28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  <m:r>
                              <a:rPr lang="de-DE" sz="28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de-DE" sz="28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800" b="1">
                                    <a:latin typeface="Cambria Math" panose="02040503050406030204" pitchFamily="18" charset="0"/>
                                  </a:rPr>
                                  <m:t>𝚫</m:t>
                                </m:r>
                                <m:r>
                                  <a:rPr lang="de-DE" sz="2800" b="1" i="1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num>
                              <m:den>
                                <m:r>
                                  <a:rPr lang="de-DE" sz="2800" b="1">
                                    <a:latin typeface="Cambria Math" panose="02040503050406030204" pitchFamily="18" charset="0"/>
                                  </a:rPr>
                                  <m:t>𝚫</m:t>
                                </m:r>
                                <m:r>
                                  <a:rPr lang="de-DE" sz="2800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den>
                            </m:f>
                          </m:oMath>
                        </m:oMathPara>
                      </a14:m>
                      <a:endParaRPr lang="de-DE" sz="2800" b="1" dirty="0"/>
                    </a:p>
                  </p:txBody>
                </p:sp>
              </mc:Choice>
              <mc:Fallback xmlns="">
                <p:sp>
                  <p:nvSpPr>
                    <p:cNvPr id="61" name="Textfeld 60">
                      <a:extLst>
                        <a:ext uri="{FF2B5EF4-FFF2-40B4-BE49-F238E27FC236}">
                          <a16:creationId xmlns:a16="http://schemas.microsoft.com/office/drawing/2014/main" id="{3EF67913-DF85-88C7-033E-891BF3E2DDD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147402" y="12880571"/>
                      <a:ext cx="1263936" cy="818429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Textfeld 61">
                      <a:extLst>
                        <a:ext uri="{FF2B5EF4-FFF2-40B4-BE49-F238E27FC236}">
                          <a16:creationId xmlns:a16="http://schemas.microsoft.com/office/drawing/2014/main" id="{947EEE32-7C67-AA0D-B268-D34642D0B80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175439" y="13090421"/>
                      <a:ext cx="939873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ctr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𝑢𝑛𝑑</m:t>
                            </m:r>
                          </m:oMath>
                        </m:oMathPara>
                      </a14:m>
                      <a:endParaRPr lang="de-DE" sz="2800" dirty="0"/>
                    </a:p>
                  </p:txBody>
                </p:sp>
              </mc:Choice>
              <mc:Fallback xmlns="">
                <p:sp>
                  <p:nvSpPr>
                    <p:cNvPr id="62" name="Textfeld 61">
                      <a:extLst>
                        <a:ext uri="{FF2B5EF4-FFF2-40B4-BE49-F238E27FC236}">
                          <a16:creationId xmlns:a16="http://schemas.microsoft.com/office/drawing/2014/main" id="{947EEE32-7C67-AA0D-B268-D34642D0B80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5439" y="13090421"/>
                      <a:ext cx="939873" cy="523220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0" name="Gruppieren 49">
                <a:extLst>
                  <a:ext uri="{FF2B5EF4-FFF2-40B4-BE49-F238E27FC236}">
                    <a16:creationId xmlns:a16="http://schemas.microsoft.com/office/drawing/2014/main" id="{7EF16CA3-D314-C361-B495-02336DE25623}"/>
                  </a:ext>
                </a:extLst>
              </p:cNvPr>
              <p:cNvGrpSpPr/>
              <p:nvPr/>
            </p:nvGrpSpPr>
            <p:grpSpPr>
              <a:xfrm>
                <a:off x="15938449" y="13012873"/>
                <a:ext cx="7127455" cy="1934944"/>
                <a:chOff x="10457606" y="780264"/>
                <a:chExt cx="10105849" cy="2743511"/>
              </a:xfrm>
            </p:grpSpPr>
            <p:cxnSp>
              <p:nvCxnSpPr>
                <p:cNvPr id="52" name="Gerader Verbinder 51">
                  <a:extLst>
                    <a:ext uri="{FF2B5EF4-FFF2-40B4-BE49-F238E27FC236}">
                      <a16:creationId xmlns:a16="http://schemas.microsoft.com/office/drawing/2014/main" id="{C0327EAF-A6DA-DB3E-8CAD-BDB7F8F04B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57606" y="2315380"/>
                  <a:ext cx="9360000" cy="0"/>
                </a:xfrm>
                <a:prstGeom prst="line">
                  <a:avLst/>
                </a:prstGeom>
                <a:ln w="793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53" name="Grafik 52">
                  <a:extLst>
                    <a:ext uri="{FF2B5EF4-FFF2-40B4-BE49-F238E27FC236}">
                      <a16:creationId xmlns:a16="http://schemas.microsoft.com/office/drawing/2014/main" id="{5DA6F50B-B905-71D2-5009-74B27A9568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57606" y="780264"/>
                  <a:ext cx="2130574" cy="2130574"/>
                </a:xfrm>
                <a:prstGeom prst="rect">
                  <a:avLst/>
                </a:prstGeom>
                <a:effectLst>
                  <a:outerShdw sx="110000" sy="110000" algn="ctr" rotWithShape="0">
                    <a:schemeClr val="bg1"/>
                  </a:outerShdw>
                </a:effectLst>
              </p:spPr>
            </p:pic>
            <p:pic>
              <p:nvPicPr>
                <p:cNvPr id="54" name="Grafik 53">
                  <a:extLst>
                    <a:ext uri="{FF2B5EF4-FFF2-40B4-BE49-F238E27FC236}">
                      <a16:creationId xmlns:a16="http://schemas.microsoft.com/office/drawing/2014/main" id="{92CF3E3A-3970-C958-B742-3809DB6751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193614" y="780264"/>
                  <a:ext cx="2130575" cy="2130574"/>
                </a:xfrm>
                <a:prstGeom prst="rect">
                  <a:avLst/>
                </a:prstGeom>
                <a:effectLst>
                  <a:outerShdw sx="110000" sy="110000" algn="ctr" rotWithShape="0">
                    <a:schemeClr val="bg1"/>
                  </a:outerShdw>
                </a:effectLst>
              </p:spPr>
            </p:pic>
            <p:cxnSp>
              <p:nvCxnSpPr>
                <p:cNvPr id="55" name="Gerader Verbinder 54">
                  <a:extLst>
                    <a:ext uri="{FF2B5EF4-FFF2-40B4-BE49-F238E27FC236}">
                      <a16:creationId xmlns:a16="http://schemas.microsoft.com/office/drawing/2014/main" id="{9034FED6-6D35-CCC7-6A4C-F92F2CD5318F}"/>
                    </a:ext>
                  </a:extLst>
                </p:cNvPr>
                <p:cNvCxnSpPr>
                  <a:cxnSpLocks/>
                  <a:endCxn id="57" idx="1"/>
                </p:cNvCxnSpPr>
                <p:nvPr/>
              </p:nvCxnSpPr>
              <p:spPr>
                <a:xfrm>
                  <a:off x="17287597" y="1838541"/>
                  <a:ext cx="2269403" cy="1197925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>
                  <a:extLst>
                    <a:ext uri="{FF2B5EF4-FFF2-40B4-BE49-F238E27FC236}">
                      <a16:creationId xmlns:a16="http://schemas.microsoft.com/office/drawing/2014/main" id="{D8741B3C-10E7-284E-3410-5DC0199497F0}"/>
                    </a:ext>
                  </a:extLst>
                </p:cNvPr>
                <p:cNvCxnSpPr>
                  <a:cxnSpLocks/>
                  <a:endCxn id="57" idx="1"/>
                </p:cNvCxnSpPr>
                <p:nvPr/>
              </p:nvCxnSpPr>
              <p:spPr>
                <a:xfrm>
                  <a:off x="11504141" y="1839647"/>
                  <a:ext cx="8052859" cy="1196819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57" name="Grafik 56">
                  <a:extLst>
                    <a:ext uri="{FF2B5EF4-FFF2-40B4-BE49-F238E27FC236}">
                      <a16:creationId xmlns:a16="http://schemas.microsoft.com/office/drawing/2014/main" id="{C3B2B3AE-E74D-D97C-6C97-E00C1DAB17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557000" y="2549157"/>
                  <a:ext cx="1006455" cy="974618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feld 58">
                      <a:extLst>
                        <a:ext uri="{FF2B5EF4-FFF2-40B4-BE49-F238E27FC236}">
                          <a16:creationId xmlns:a16="http://schemas.microsoft.com/office/drawing/2014/main" id="{2E885031-14E2-ED83-2E90-912D1E35D1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430781" y="2529504"/>
                      <a:ext cx="1001150" cy="74186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DE" sz="28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8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de-DE" sz="28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de-DE" sz="2800" b="1" dirty="0">
                        <a:solidFill>
                          <a:schemeClr val="accent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9" name="Textfeld 58">
                      <a:extLst>
                        <a:ext uri="{FF2B5EF4-FFF2-40B4-BE49-F238E27FC236}">
                          <a16:creationId xmlns:a16="http://schemas.microsoft.com/office/drawing/2014/main" id="{2E885031-14E2-ED83-2E90-912D1E35D17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430781" y="2529504"/>
                      <a:ext cx="1001150" cy="741861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feld 59">
                      <a:extLst>
                        <a:ext uri="{FF2B5EF4-FFF2-40B4-BE49-F238E27FC236}">
                          <a16:creationId xmlns:a16="http://schemas.microsoft.com/office/drawing/2014/main" id="{5105562C-3B69-DC55-B4FC-43A7B9E4224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103580" y="2269408"/>
                      <a:ext cx="1001150" cy="74186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DE" sz="28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8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de-DE" sz="28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de-DE" sz="2800" b="1" dirty="0">
                        <a:solidFill>
                          <a:schemeClr val="accent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0" name="Textfeld 59">
                      <a:extLst>
                        <a:ext uri="{FF2B5EF4-FFF2-40B4-BE49-F238E27FC236}">
                          <a16:creationId xmlns:a16="http://schemas.microsoft.com/office/drawing/2014/main" id="{5105562C-3B69-DC55-B4FC-43A7B9E4224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103580" y="2269408"/>
                      <a:ext cx="1001150" cy="741861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1" name="Rechteck 50">
                <a:extLst>
                  <a:ext uri="{FF2B5EF4-FFF2-40B4-BE49-F238E27FC236}">
                    <a16:creationId xmlns:a16="http://schemas.microsoft.com/office/drawing/2014/main" id="{CF49E6C7-6823-F25E-98CD-D6A659B667BC}"/>
                  </a:ext>
                </a:extLst>
              </p:cNvPr>
              <p:cNvSpPr/>
              <p:nvPr/>
            </p:nvSpPr>
            <p:spPr>
              <a:xfrm>
                <a:off x="15776394" y="13154404"/>
                <a:ext cx="7289510" cy="1942561"/>
              </a:xfrm>
              <a:prstGeom prst="rect">
                <a:avLst/>
              </a:prstGeom>
              <a:noFill/>
              <a:ln w="50800"/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546"/>
              </a:p>
            </p:txBody>
          </p:sp>
        </p:grpSp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EA39FE42-70EA-52AB-B7AE-F463769E87B5}"/>
                </a:ext>
              </a:extLst>
            </p:cNvPr>
            <p:cNvGrpSpPr/>
            <p:nvPr/>
          </p:nvGrpSpPr>
          <p:grpSpPr>
            <a:xfrm>
              <a:off x="-176290" y="8492621"/>
              <a:ext cx="14691616" cy="6885675"/>
              <a:chOff x="-176290" y="8492621"/>
              <a:chExt cx="14691616" cy="688567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feld 8">
                    <a:extLst>
                      <a:ext uri="{FF2B5EF4-FFF2-40B4-BE49-F238E27FC236}">
                        <a16:creationId xmlns:a16="http://schemas.microsoft.com/office/drawing/2014/main" id="{4A95D71B-4281-A69D-F701-02A69C3E8DB3}"/>
                      </a:ext>
                    </a:extLst>
                  </p:cNvPr>
                  <p:cNvSpPr txBox="1"/>
                  <p:nvPr/>
                </p:nvSpPr>
                <p:spPr>
                  <a:xfrm>
                    <a:off x="340962" y="14393411"/>
                    <a:ext cx="6739666" cy="98488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de-DE" sz="3200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𝐺𝑒𝑠𝑐h𝑤𝑖𝑛𝑑𝑖𝑔𝑘𝑒𝑖𝑡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𝑑𝑒𝑠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𝐹𝑎h𝑟𝑧𝑒𝑢𝑔𝑠</m:t>
                          </m:r>
                        </m:oMath>
                      </m:oMathPara>
                    </a14:m>
                    <a:endParaRPr lang="de-DE" sz="320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de-DE" sz="3200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𝑆𝑐h𝑎𝑙𝑙𝑔𝑒𝑠𝑐h𝑤𝑖𝑛𝑑𝑖𝑔𝑘𝑒𝑖𝑡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de-DE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3200" i="1">
                                  <a:latin typeface="Cambria Math" panose="02040503050406030204" pitchFamily="18" charset="0"/>
                                </a:rPr>
                                <m:t>343 </m:t>
                              </m:r>
                              <m:r>
                                <m:rPr>
                                  <m:sty m:val="p"/>
                                </m:rPr>
                                <a:rPr lang="de-DE" sz="320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de-DE" sz="320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lang="de-DE" sz="32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</m:d>
                        </m:oMath>
                      </m:oMathPara>
                    </a14:m>
                    <a:endParaRPr lang="de-DE" sz="3200" dirty="0"/>
                  </a:p>
                </p:txBody>
              </p:sp>
            </mc:Choice>
            <mc:Fallback xmlns="">
              <p:sp>
                <p:nvSpPr>
                  <p:cNvPr id="9" name="Textfeld 8">
                    <a:extLst>
                      <a:ext uri="{FF2B5EF4-FFF2-40B4-BE49-F238E27FC236}">
                        <a16:creationId xmlns:a16="http://schemas.microsoft.com/office/drawing/2014/main" id="{4A95D71B-4281-A69D-F701-02A69C3E8D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962" y="14393411"/>
                    <a:ext cx="6739666" cy="984885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A792C704-9A8B-2490-44EC-06A108B688D4}"/>
                  </a:ext>
                </a:extLst>
              </p:cNvPr>
              <p:cNvSpPr/>
              <p:nvPr/>
            </p:nvSpPr>
            <p:spPr>
              <a:xfrm>
                <a:off x="-176290" y="8492621"/>
                <a:ext cx="14669363" cy="806817"/>
              </a:xfrm>
              <a:prstGeom prst="rect">
                <a:avLst/>
              </a:prstGeom>
              <a:noFill/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de-DE" sz="4400" b="1" cap="all" dirty="0">
                    <a:latin typeface="+mj-lt"/>
                  </a:rPr>
                  <a:t>Dopplereffekt</a:t>
                </a:r>
              </a:p>
            </p:txBody>
          </p:sp>
          <p:grpSp>
            <p:nvGrpSpPr>
              <p:cNvPr id="15" name="Gruppieren 14">
                <a:extLst>
                  <a:ext uri="{FF2B5EF4-FFF2-40B4-BE49-F238E27FC236}">
                    <a16:creationId xmlns:a16="http://schemas.microsoft.com/office/drawing/2014/main" id="{91DEF0FC-9A81-2D17-922E-D70F3F5D2330}"/>
                  </a:ext>
                </a:extLst>
              </p:cNvPr>
              <p:cNvGrpSpPr/>
              <p:nvPr/>
            </p:nvGrpSpPr>
            <p:grpSpPr>
              <a:xfrm>
                <a:off x="6605019" y="9850432"/>
                <a:ext cx="3893644" cy="3521653"/>
                <a:chOff x="11036869" y="9582600"/>
                <a:chExt cx="3893644" cy="3521653"/>
              </a:xfrm>
            </p:grpSpPr>
            <p:pic>
              <p:nvPicPr>
                <p:cNvPr id="33" name="Grafik 32">
                  <a:extLst>
                    <a:ext uri="{FF2B5EF4-FFF2-40B4-BE49-F238E27FC236}">
                      <a16:creationId xmlns:a16="http://schemas.microsoft.com/office/drawing/2014/main" id="{5F27CE0A-121D-8FAD-4CF3-806702C25A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6"/>
                    </a:ext>
                  </a:extLst>
                </a:blip>
                <a:srcRect/>
                <a:stretch/>
              </p:blipFill>
              <p:spPr>
                <a:xfrm>
                  <a:off x="11037606" y="9582600"/>
                  <a:ext cx="3888000" cy="3146850"/>
                </a:xfrm>
                <a:prstGeom prst="rect">
                  <a:avLst/>
                </a:prstGeom>
              </p:spPr>
            </p:pic>
            <p:sp>
              <p:nvSpPr>
                <p:cNvPr id="34" name="Textfeld 33">
                  <a:extLst>
                    <a:ext uri="{FF2B5EF4-FFF2-40B4-BE49-F238E27FC236}">
                      <a16:creationId xmlns:a16="http://schemas.microsoft.com/office/drawing/2014/main" id="{27F4B239-49A4-4153-746E-FC19E38FA631}"/>
                    </a:ext>
                  </a:extLst>
                </p:cNvPr>
                <p:cNvSpPr txBox="1"/>
                <p:nvPr/>
              </p:nvSpPr>
              <p:spPr>
                <a:xfrm>
                  <a:off x="11036869" y="12734921"/>
                  <a:ext cx="38936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Theoretischer Verlauf</a:t>
                  </a:r>
                </a:p>
              </p:txBody>
            </p:sp>
          </p:grpSp>
          <p:grpSp>
            <p:nvGrpSpPr>
              <p:cNvPr id="18" name="Gruppieren 17">
                <a:extLst>
                  <a:ext uri="{FF2B5EF4-FFF2-40B4-BE49-F238E27FC236}">
                    <a16:creationId xmlns:a16="http://schemas.microsoft.com/office/drawing/2014/main" id="{EB479D20-97D8-6938-6818-9D38E3C5165D}"/>
                  </a:ext>
                </a:extLst>
              </p:cNvPr>
              <p:cNvGrpSpPr/>
              <p:nvPr/>
            </p:nvGrpSpPr>
            <p:grpSpPr>
              <a:xfrm>
                <a:off x="10806378" y="9854430"/>
                <a:ext cx="3708948" cy="3580819"/>
                <a:chOff x="11222302" y="13354410"/>
                <a:chExt cx="3708948" cy="3580819"/>
              </a:xfrm>
            </p:grpSpPr>
            <p:pic>
              <p:nvPicPr>
                <p:cNvPr id="29" name="Grafik 28">
                  <a:extLst>
                    <a:ext uri="{FF2B5EF4-FFF2-40B4-BE49-F238E27FC236}">
                      <a16:creationId xmlns:a16="http://schemas.microsoft.com/office/drawing/2014/main" id="{4F90947B-C6A8-CB46-A327-6E2729CE52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223040" y="13354410"/>
                  <a:ext cx="3708210" cy="3211487"/>
                </a:xfrm>
                <a:prstGeom prst="rect">
                  <a:avLst/>
                </a:prstGeom>
                <a:effectLst>
                  <a:innerShdw blurRad="139700">
                    <a:prstClr val="black"/>
                  </a:innerShdw>
                </a:effectLst>
              </p:spPr>
            </p:pic>
            <p:sp>
              <p:nvSpPr>
                <p:cNvPr id="30" name="Textfeld 29">
                  <a:extLst>
                    <a:ext uri="{FF2B5EF4-FFF2-40B4-BE49-F238E27FC236}">
                      <a16:creationId xmlns:a16="http://schemas.microsoft.com/office/drawing/2014/main" id="{C1EA518C-D316-659A-CBFA-AD87AFB9002E}"/>
                    </a:ext>
                  </a:extLst>
                </p:cNvPr>
                <p:cNvSpPr txBox="1"/>
                <p:nvPr/>
              </p:nvSpPr>
              <p:spPr>
                <a:xfrm>
                  <a:off x="11222302" y="16565897"/>
                  <a:ext cx="37082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Spektrogramm einer Aufnahme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hteck 18">
                    <a:extLst>
                      <a:ext uri="{FF2B5EF4-FFF2-40B4-BE49-F238E27FC236}">
                        <a16:creationId xmlns:a16="http://schemas.microsoft.com/office/drawing/2014/main" id="{FC9811D3-A6CE-BD53-969D-A0DF41951B5D}"/>
                      </a:ext>
                    </a:extLst>
                  </p:cNvPr>
                  <p:cNvSpPr/>
                  <p:nvPr/>
                </p:nvSpPr>
                <p:spPr>
                  <a:xfrm>
                    <a:off x="340962" y="9854939"/>
                    <a:ext cx="5837416" cy="314781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Aft>
                        <a:spcPts val="600"/>
                      </a:spcAft>
                    </a:pPr>
                    <a:r>
                      <a:rPr lang="de-DE" sz="3200" b="1" dirty="0"/>
                      <a:t>Konzept</a:t>
                    </a:r>
                    <a:endParaRPr lang="de-DE" sz="2800" b="1" dirty="0"/>
                  </a:p>
                  <a:p>
                    <a:pPr algn="ctr">
                      <a:spcAft>
                        <a:spcPts val="1200"/>
                      </a:spcAft>
                    </a:pPr>
                    <a:endParaRPr lang="de-DE" sz="1400" b="1" dirty="0"/>
                  </a:p>
                  <a:p>
                    <a:pPr algn="ctr">
                      <a:spcAft>
                        <a:spcPts val="1200"/>
                      </a:spcAft>
                    </a:pPr>
                    <a:r>
                      <a:rPr lang="de-DE" sz="2800" dirty="0"/>
                      <a:t>Annäherung </a:t>
                    </a:r>
                    <a:r>
                      <a:rPr lang="de-DE" sz="2800" b="1" dirty="0"/>
                      <a:t>⇒</a:t>
                    </a:r>
                    <a:r>
                      <a:rPr lang="de-DE" sz="2800" dirty="0"/>
                      <a:t> Höherer Ton 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de-DE" sz="2800" dirty="0"/>
                      <a:t>)</a:t>
                    </a:r>
                  </a:p>
                  <a:p>
                    <a:pPr algn="ctr">
                      <a:spcAft>
                        <a:spcPts val="1200"/>
                      </a:spcAft>
                    </a:pPr>
                    <a:r>
                      <a:rPr lang="de-DE" sz="2800" dirty="0"/>
                      <a:t>Entfernung </a:t>
                    </a:r>
                    <a:r>
                      <a:rPr lang="de-DE" sz="2800" b="1" dirty="0"/>
                      <a:t>⇒</a:t>
                    </a:r>
                    <a:r>
                      <a:rPr lang="de-DE" sz="2800" dirty="0"/>
                      <a:t> Tieferer Ton 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de-DE" sz="2800" dirty="0"/>
                      <a:t>)</a:t>
                    </a:r>
                  </a:p>
                  <a:p>
                    <a:pPr algn="ctr">
                      <a:spcAft>
                        <a:spcPts val="1200"/>
                      </a:spcAft>
                    </a:pPr>
                    <a:r>
                      <a:rPr lang="de-DE" sz="2800" i="1" dirty="0"/>
                      <a:t>(vgl. Martinshorn)</a:t>
                    </a:r>
                  </a:p>
                </p:txBody>
              </p:sp>
            </mc:Choice>
            <mc:Fallback xmlns="">
              <p:sp>
                <p:nvSpPr>
                  <p:cNvPr id="19" name="Rechteck 18">
                    <a:extLst>
                      <a:ext uri="{FF2B5EF4-FFF2-40B4-BE49-F238E27FC236}">
                        <a16:creationId xmlns:a16="http://schemas.microsoft.com/office/drawing/2014/main" id="{FC9811D3-A6CE-BD53-969D-A0DF41951B5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962" y="9854939"/>
                    <a:ext cx="5837416" cy="3147814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l="-1354" r="-1250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feld 2">
                    <a:extLst>
                      <a:ext uri="{FF2B5EF4-FFF2-40B4-BE49-F238E27FC236}">
                        <a16:creationId xmlns:a16="http://schemas.microsoft.com/office/drawing/2014/main" id="{591126DE-4C74-0FB4-C65C-8AAE616BC717}"/>
                      </a:ext>
                    </a:extLst>
                  </p:cNvPr>
                  <p:cNvSpPr txBox="1"/>
                  <p:nvPr/>
                </p:nvSpPr>
                <p:spPr>
                  <a:xfrm>
                    <a:off x="4299264" y="13216053"/>
                    <a:ext cx="1551720" cy="1022524"/>
                  </a:xfrm>
                  <a:prstGeom prst="rect">
                    <a:avLst/>
                  </a:prstGeom>
                  <a:noFill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0" tIns="0" rIns="0" bIns="0" rtlCol="0" anchor="t">
                    <a:sp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200" b="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3200" b="0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de-DE" sz="32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sz="32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3200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de-DE" sz="32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de-DE" sz="32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3200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de-DE" sz="32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de-DE" sz="3200" b="0" dirty="0"/>
                  </a:p>
                </p:txBody>
              </p:sp>
            </mc:Choice>
            <mc:Fallback xmlns="">
              <p:sp>
                <p:nvSpPr>
                  <p:cNvPr id="21" name="Textfeld 2">
                    <a:extLst>
                      <a:ext uri="{FF2B5EF4-FFF2-40B4-BE49-F238E27FC236}">
                        <a16:creationId xmlns:a16="http://schemas.microsoft.com/office/drawing/2014/main" id="{591126DE-4C74-0FB4-C65C-8AAE616BC7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99264" y="13216053"/>
                    <a:ext cx="1551720" cy="1022524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feld 3">
                    <a:extLst>
                      <a:ext uri="{FF2B5EF4-FFF2-40B4-BE49-F238E27FC236}">
                        <a16:creationId xmlns:a16="http://schemas.microsoft.com/office/drawing/2014/main" id="{936CAB45-8AA5-5464-3D26-91C8C07B62F8}"/>
                      </a:ext>
                    </a:extLst>
                  </p:cNvPr>
                  <p:cNvSpPr txBox="1"/>
                  <p:nvPr/>
                </p:nvSpPr>
                <p:spPr>
                  <a:xfrm>
                    <a:off x="417285" y="13250583"/>
                    <a:ext cx="2407326" cy="943592"/>
                  </a:xfrm>
                  <a:prstGeom prst="rect">
                    <a:avLst/>
                  </a:prstGeom>
                  <a:noFill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0" tIns="0" rIns="0" bIns="0" rtlCol="0" anchor="t">
                    <a:sp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2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de-DE" sz="32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de-DE" sz="32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  <m:r>
                            <a:rPr lang="de-DE" sz="3200" b="1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DE" sz="32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oMath>
                      </m:oMathPara>
                    </a14:m>
                    <a:endParaRPr lang="de-DE" sz="3200" b="1" dirty="0"/>
                  </a:p>
                </p:txBody>
              </p:sp>
            </mc:Choice>
            <mc:Fallback xmlns="">
              <p:sp>
                <p:nvSpPr>
                  <p:cNvPr id="26" name="Textfeld 3">
                    <a:extLst>
                      <a:ext uri="{FF2B5EF4-FFF2-40B4-BE49-F238E27FC236}">
                        <a16:creationId xmlns:a16="http://schemas.microsoft.com/office/drawing/2014/main" id="{936CAB45-8AA5-5464-3D26-91C8C07B62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285" y="13250583"/>
                    <a:ext cx="2407326" cy="943592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feld 27">
                    <a:extLst>
                      <a:ext uri="{FF2B5EF4-FFF2-40B4-BE49-F238E27FC236}">
                        <a16:creationId xmlns:a16="http://schemas.microsoft.com/office/drawing/2014/main" id="{6EA6550C-BE66-7D32-5288-7965F6894FED}"/>
                      </a:ext>
                    </a:extLst>
                  </p:cNvPr>
                  <p:cNvSpPr txBox="1"/>
                  <p:nvPr/>
                </p:nvSpPr>
                <p:spPr>
                  <a:xfrm>
                    <a:off x="3424712" y="13464519"/>
                    <a:ext cx="970522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𝑚𝑖𝑡</m:t>
                          </m:r>
                        </m:oMath>
                      </m:oMathPara>
                    </a14:m>
                    <a:endParaRPr lang="de-DE" sz="3200" dirty="0"/>
                  </a:p>
                </p:txBody>
              </p:sp>
            </mc:Choice>
            <mc:Fallback xmlns="">
              <p:sp>
                <p:nvSpPr>
                  <p:cNvPr id="28" name="Textfeld 27">
                    <a:extLst>
                      <a:ext uri="{FF2B5EF4-FFF2-40B4-BE49-F238E27FC236}">
                        <a16:creationId xmlns:a16="http://schemas.microsoft.com/office/drawing/2014/main" id="{6EA6550C-BE66-7D32-5288-7965F6894F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4712" y="13464519"/>
                    <a:ext cx="970522" cy="584775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49857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02847E14-73FF-BD1A-E9D6-69B5719A79DB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15137607" y="8081589"/>
            <a:ext cx="794" cy="11819454"/>
          </a:xfrm>
          <a:prstGeom prst="line">
            <a:avLst/>
          </a:prstGeom>
          <a:ln w="1016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740381C1-2117-100A-AA58-5506B242C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" y="1"/>
            <a:ext cx="30275213" cy="1569308"/>
          </a:xfrm>
        </p:spPr>
        <p:txBody>
          <a:bodyPr anchor="b">
            <a:normAutofit/>
          </a:bodyPr>
          <a:lstStyle/>
          <a:p>
            <a:r>
              <a:rPr lang="de-DE" sz="7200" dirty="0">
                <a:latin typeface="Aharoni" panose="02010803020104030203" pitchFamily="2" charset="-79"/>
                <a:ea typeface="Meiryo" panose="020B0604030504040204" pitchFamily="34" charset="-128"/>
                <a:cs typeface="Aharoni" panose="02010803020104030203" pitchFamily="2" charset="-79"/>
              </a:rPr>
              <a:t>Geschwindigkeitsmessung von Fahrzeugen durch Audio-Analyse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9793A48-E60B-06C3-D1D9-E088F9C63ECE}"/>
              </a:ext>
            </a:extLst>
          </p:cNvPr>
          <p:cNvSpPr txBox="1"/>
          <p:nvPr/>
        </p:nvSpPr>
        <p:spPr>
          <a:xfrm>
            <a:off x="19610170" y="1508897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000" dirty="0"/>
              <a:t>Jugend forscht / Physik, Levin Fober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ECE9477-1E78-A00D-B0C1-36E6EB6B2712}"/>
              </a:ext>
            </a:extLst>
          </p:cNvPr>
          <p:cNvSpPr/>
          <p:nvPr/>
        </p:nvSpPr>
        <p:spPr>
          <a:xfrm>
            <a:off x="0" y="2185776"/>
            <a:ext cx="30273626" cy="915542"/>
          </a:xfrm>
          <a:prstGeom prst="rect">
            <a:avLst/>
          </a:prstGeom>
          <a:solidFill>
            <a:srgbClr val="383C84"/>
          </a:solidFill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cap="all" dirty="0">
                <a:latin typeface="+mj-lt"/>
              </a:rPr>
              <a:t>Idee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F91A07AD-48F2-52C3-4659-D625C5B42D6D}"/>
              </a:ext>
            </a:extLst>
          </p:cNvPr>
          <p:cNvSpPr/>
          <p:nvPr/>
        </p:nvSpPr>
        <p:spPr>
          <a:xfrm>
            <a:off x="794" y="7166047"/>
            <a:ext cx="30273626" cy="915542"/>
          </a:xfrm>
          <a:prstGeom prst="rect">
            <a:avLst/>
          </a:prstGeom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cap="all" dirty="0">
                <a:latin typeface="+mj-lt"/>
              </a:rPr>
              <a:t>ANSÄTZE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06EE8A6A-FD55-7F8D-D07F-CBDA049331C8}"/>
              </a:ext>
            </a:extLst>
          </p:cNvPr>
          <p:cNvSpPr/>
          <p:nvPr/>
        </p:nvSpPr>
        <p:spPr>
          <a:xfrm>
            <a:off x="0" y="15781962"/>
            <a:ext cx="30273626" cy="915542"/>
          </a:xfrm>
          <a:prstGeom prst="rect">
            <a:avLst/>
          </a:prstGeom>
          <a:solidFill>
            <a:srgbClr val="558AD7"/>
          </a:solidFill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cap="all" dirty="0">
                <a:latin typeface="+mj-lt"/>
              </a:rPr>
              <a:t>ERGEBNISSE</a:t>
            </a:r>
          </a:p>
        </p:txBody>
      </p: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9AE0F016-E79D-B67C-1DAF-64767C218FBE}"/>
              </a:ext>
            </a:extLst>
          </p:cNvPr>
          <p:cNvCxnSpPr>
            <a:cxnSpLocks/>
          </p:cNvCxnSpPr>
          <p:nvPr/>
        </p:nvCxnSpPr>
        <p:spPr>
          <a:xfrm flipH="1">
            <a:off x="0" y="19901043"/>
            <a:ext cx="30273626" cy="0"/>
          </a:xfrm>
          <a:prstGeom prst="line">
            <a:avLst/>
          </a:prstGeom>
          <a:ln w="1016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997A8FF8-D224-E53F-DC09-3B07EE272BB6}"/>
              </a:ext>
            </a:extLst>
          </p:cNvPr>
          <p:cNvGrpSpPr/>
          <p:nvPr/>
        </p:nvGrpSpPr>
        <p:grpSpPr>
          <a:xfrm>
            <a:off x="676259" y="3573999"/>
            <a:ext cx="28904581" cy="3008150"/>
            <a:chOff x="676253" y="3629224"/>
            <a:chExt cx="28904581" cy="3008150"/>
          </a:xfrm>
        </p:grpSpPr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41CAD397-097A-7F33-F8CA-3E99D2671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97201" y="3685116"/>
              <a:ext cx="1743075" cy="2057400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7AAB120B-2EF1-0F14-1A2E-17852DDD1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54198" y="3810165"/>
              <a:ext cx="1807301" cy="1807301"/>
            </a:xfrm>
            <a:prstGeom prst="rect">
              <a:avLst/>
            </a:prstGeom>
          </p:spPr>
        </p:pic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2103856C-CA7E-4A6C-47C8-DF6CEAB24F08}"/>
                </a:ext>
              </a:extLst>
            </p:cNvPr>
            <p:cNvSpPr txBox="1"/>
            <p:nvPr/>
          </p:nvSpPr>
          <p:spPr>
            <a:xfrm>
              <a:off x="3990954" y="3782791"/>
              <a:ext cx="1412566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500" b="1" dirty="0"/>
                <a:t>=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79F489E6-DB7A-138B-0500-A19F4BEC54FF}"/>
                </a:ext>
              </a:extLst>
            </p:cNvPr>
            <p:cNvSpPr txBox="1"/>
            <p:nvPr/>
          </p:nvSpPr>
          <p:spPr>
            <a:xfrm>
              <a:off x="676253" y="5849014"/>
              <a:ext cx="49904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b="1" kern="1500" dirty="0"/>
                <a:t>Radarinstrumente   =</a:t>
              </a:r>
            </a:p>
          </p:txBody>
        </p:sp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8A280F2B-024D-AB46-EC95-02CF4EC6C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12177" y="3629224"/>
              <a:ext cx="2219790" cy="2219790"/>
            </a:xfrm>
            <a:prstGeom prst="rect">
              <a:avLst/>
            </a:prstGeom>
          </p:spPr>
        </p:pic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B494CC58-924B-7D6C-9DB5-092AE17439EF}"/>
                </a:ext>
              </a:extLst>
            </p:cNvPr>
            <p:cNvSpPr txBox="1"/>
            <p:nvPr/>
          </p:nvSpPr>
          <p:spPr>
            <a:xfrm>
              <a:off x="6031083" y="5887497"/>
              <a:ext cx="14535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b="1" dirty="0"/>
                <a:t>teuer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1C2A0F9D-1CD3-49BA-A64C-995EF21B14E3}"/>
                </a:ext>
              </a:extLst>
            </p:cNvPr>
            <p:cNvSpPr txBox="1"/>
            <p:nvPr/>
          </p:nvSpPr>
          <p:spPr>
            <a:xfrm>
              <a:off x="8112177" y="5887497"/>
              <a:ext cx="22197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b="1" dirty="0"/>
                <a:t>auffällig</a:t>
              </a:r>
            </a:p>
          </p:txBody>
        </p:sp>
        <p:sp>
          <p:nvSpPr>
            <p:cNvPr id="25" name="Pfeil: nach rechts 24">
              <a:extLst>
                <a:ext uri="{FF2B5EF4-FFF2-40B4-BE49-F238E27FC236}">
                  <a16:creationId xmlns:a16="http://schemas.microsoft.com/office/drawing/2014/main" id="{14D5772B-91E7-96F0-0DD9-F5A4702F9A21}"/>
                </a:ext>
              </a:extLst>
            </p:cNvPr>
            <p:cNvSpPr/>
            <p:nvPr/>
          </p:nvSpPr>
          <p:spPr>
            <a:xfrm>
              <a:off x="11678778" y="4083164"/>
              <a:ext cx="4432300" cy="1971815"/>
            </a:xfrm>
            <a:prstGeom prst="rightArrow">
              <a:avLst/>
            </a:prstGeom>
            <a:solidFill>
              <a:srgbClr val="383C84"/>
            </a:solidFill>
            <a:ln>
              <a:solidFill>
                <a:srgbClr val="34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4400" cap="all" dirty="0">
                  <a:latin typeface="+mj-lt"/>
                </a:rPr>
                <a:t>LÖSUNG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C9F9C585-2A0B-7ED0-F458-68FC767A357C}"/>
                </a:ext>
              </a:extLst>
            </p:cNvPr>
            <p:cNvSpPr txBox="1"/>
            <p:nvPr/>
          </p:nvSpPr>
          <p:spPr>
            <a:xfrm>
              <a:off x="7542420" y="5887497"/>
              <a:ext cx="5119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b="1" dirty="0"/>
                <a:t>+</a:t>
              </a:r>
            </a:p>
          </p:txBody>
        </p:sp>
        <p:grpSp>
          <p:nvGrpSpPr>
            <p:cNvPr id="91" name="Gruppieren 90">
              <a:extLst>
                <a:ext uri="{FF2B5EF4-FFF2-40B4-BE49-F238E27FC236}">
                  <a16:creationId xmlns:a16="http://schemas.microsoft.com/office/drawing/2014/main" id="{80DCC83F-8011-DCAE-F62A-56794A369432}"/>
                </a:ext>
              </a:extLst>
            </p:cNvPr>
            <p:cNvGrpSpPr/>
            <p:nvPr/>
          </p:nvGrpSpPr>
          <p:grpSpPr>
            <a:xfrm>
              <a:off x="17058634" y="3782791"/>
              <a:ext cx="12522200" cy="2854583"/>
              <a:chOff x="17058634" y="3782791"/>
              <a:chExt cx="12522200" cy="2854583"/>
            </a:xfrm>
          </p:grpSpPr>
          <p:grpSp>
            <p:nvGrpSpPr>
              <p:cNvPr id="32" name="Gruppieren 31">
                <a:extLst>
                  <a:ext uri="{FF2B5EF4-FFF2-40B4-BE49-F238E27FC236}">
                    <a16:creationId xmlns:a16="http://schemas.microsoft.com/office/drawing/2014/main" id="{BB93C4B4-4E14-E3C9-8A6E-9B7395E993A4}"/>
                  </a:ext>
                </a:extLst>
              </p:cNvPr>
              <p:cNvGrpSpPr/>
              <p:nvPr/>
            </p:nvGrpSpPr>
            <p:grpSpPr>
              <a:xfrm>
                <a:off x="17531039" y="3880453"/>
                <a:ext cx="2979874" cy="2260954"/>
                <a:chOff x="17118606" y="3149057"/>
                <a:chExt cx="2979874" cy="2260954"/>
              </a:xfrm>
            </p:grpSpPr>
            <p:pic>
              <p:nvPicPr>
                <p:cNvPr id="27" name="Grafik 26">
                  <a:extLst>
                    <a:ext uri="{FF2B5EF4-FFF2-40B4-BE49-F238E27FC236}">
                      <a16:creationId xmlns:a16="http://schemas.microsoft.com/office/drawing/2014/main" id="{F9D434FE-5D30-19B5-0A29-7BD6FDFC39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rcRect l="58248"/>
                <a:stretch/>
              </p:blipFill>
              <p:spPr>
                <a:xfrm>
                  <a:off x="19211539" y="3149057"/>
                  <a:ext cx="886941" cy="2124312"/>
                </a:xfrm>
                <a:prstGeom prst="rect">
                  <a:avLst/>
                </a:prstGeom>
              </p:spPr>
            </p:pic>
            <p:pic>
              <p:nvPicPr>
                <p:cNvPr id="31" name="Grafik 30">
                  <a:extLst>
                    <a:ext uri="{FF2B5EF4-FFF2-40B4-BE49-F238E27FC236}">
                      <a16:creationId xmlns:a16="http://schemas.microsoft.com/office/drawing/2014/main" id="{6E4132F7-849B-5D0D-9F55-FB33CF11F9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118606" y="3190221"/>
                  <a:ext cx="2219790" cy="2219790"/>
                </a:xfrm>
                <a:prstGeom prst="rect">
                  <a:avLst/>
                </a:prstGeom>
              </p:spPr>
            </p:pic>
          </p:grpSp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DF22E271-0F5A-1215-922A-58CCCE94909F}"/>
                  </a:ext>
                </a:extLst>
              </p:cNvPr>
              <p:cNvSpPr txBox="1"/>
              <p:nvPr/>
            </p:nvSpPr>
            <p:spPr>
              <a:xfrm>
                <a:off x="17060004" y="5861220"/>
                <a:ext cx="387280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3200" dirty="0"/>
                  <a:t>Auto-Geräusche</a:t>
                </a:r>
              </a:p>
            </p:txBody>
          </p:sp>
          <p:sp>
            <p:nvSpPr>
              <p:cNvPr id="37" name="Pfeil: nach rechts 36">
                <a:extLst>
                  <a:ext uri="{FF2B5EF4-FFF2-40B4-BE49-F238E27FC236}">
                    <a16:creationId xmlns:a16="http://schemas.microsoft.com/office/drawing/2014/main" id="{C40B2682-1037-CE9B-0915-2FC451709348}"/>
                  </a:ext>
                </a:extLst>
              </p:cNvPr>
              <p:cNvSpPr/>
              <p:nvPr/>
            </p:nvSpPr>
            <p:spPr>
              <a:xfrm>
                <a:off x="20777412" y="4852265"/>
                <a:ext cx="1262356" cy="789922"/>
              </a:xfrm>
              <a:prstGeom prst="rightArrow">
                <a:avLst/>
              </a:prstGeom>
              <a:solidFill>
                <a:srgbClr val="383C84"/>
              </a:solidFill>
              <a:ln>
                <a:solidFill>
                  <a:srgbClr val="3449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546"/>
              </a:p>
            </p:txBody>
          </p:sp>
          <p:grpSp>
            <p:nvGrpSpPr>
              <p:cNvPr id="89" name="Gruppieren 88">
                <a:extLst>
                  <a:ext uri="{FF2B5EF4-FFF2-40B4-BE49-F238E27FC236}">
                    <a16:creationId xmlns:a16="http://schemas.microsoft.com/office/drawing/2014/main" id="{FDDBE6C0-7E2E-38DD-7EEE-887237CF1F5A}"/>
                  </a:ext>
                </a:extLst>
              </p:cNvPr>
              <p:cNvGrpSpPr/>
              <p:nvPr/>
            </p:nvGrpSpPr>
            <p:grpSpPr>
              <a:xfrm>
                <a:off x="24312292" y="3782791"/>
                <a:ext cx="5268542" cy="2854583"/>
                <a:chOff x="24312292" y="3782791"/>
                <a:chExt cx="5268542" cy="2854583"/>
              </a:xfrm>
            </p:grpSpPr>
            <p:sp>
              <p:nvSpPr>
                <p:cNvPr id="40" name="Rechteck 39">
                  <a:extLst>
                    <a:ext uri="{FF2B5EF4-FFF2-40B4-BE49-F238E27FC236}">
                      <a16:creationId xmlns:a16="http://schemas.microsoft.com/office/drawing/2014/main" id="{BE54B145-6E66-762A-8FE1-FFF11CA4AD75}"/>
                    </a:ext>
                  </a:extLst>
                </p:cNvPr>
                <p:cNvSpPr/>
                <p:nvPr/>
              </p:nvSpPr>
              <p:spPr>
                <a:xfrm>
                  <a:off x="24312292" y="3782791"/>
                  <a:ext cx="5268542" cy="2854583"/>
                </a:xfrm>
                <a:prstGeom prst="rect">
                  <a:avLst/>
                </a:prstGeom>
                <a:solidFill>
                  <a:srgbClr val="383C8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de-DE" sz="2800" b="1" dirty="0"/>
                    <a:t>Aufnahme-System</a:t>
                  </a:r>
                </a:p>
                <a:p>
                  <a:pPr algn="ctr">
                    <a:spcAft>
                      <a:spcPts val="1200"/>
                    </a:spcAft>
                  </a:pPr>
                  <a:endParaRPr lang="de-DE" sz="1400" b="1" dirty="0"/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dirty="0"/>
                    <a:t>kostengünstig</a:t>
                  </a:r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dirty="0"/>
                    <a:t>unauffällig</a:t>
                  </a:r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dirty="0"/>
                    <a:t>leichte Bedienung</a:t>
                  </a:r>
                </a:p>
              </p:txBody>
            </p:sp>
            <p:cxnSp>
              <p:nvCxnSpPr>
                <p:cNvPr id="47" name="Gerader Verbinder 46">
                  <a:extLst>
                    <a:ext uri="{FF2B5EF4-FFF2-40B4-BE49-F238E27FC236}">
                      <a16:creationId xmlns:a16="http://schemas.microsoft.com/office/drawing/2014/main" id="{C3D5E694-F12D-9852-B47A-8388465E0C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12292" y="5928137"/>
                  <a:ext cx="5268542" cy="0"/>
                </a:xfrm>
                <a:prstGeom prst="line">
                  <a:avLst/>
                </a:prstGeom>
                <a:ln w="25400">
                  <a:solidFill>
                    <a:srgbClr val="6165B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Gerader Verbinder 48">
                  <a:extLst>
                    <a:ext uri="{FF2B5EF4-FFF2-40B4-BE49-F238E27FC236}">
                      <a16:creationId xmlns:a16="http://schemas.microsoft.com/office/drawing/2014/main" id="{5A47901D-AD3C-CE7A-1645-AC3227E2D7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12292" y="5323617"/>
                  <a:ext cx="5268542" cy="0"/>
                </a:xfrm>
                <a:prstGeom prst="line">
                  <a:avLst/>
                </a:prstGeom>
                <a:ln w="25400">
                  <a:solidFill>
                    <a:srgbClr val="6165B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DD3D8F34-84E2-EB82-0F74-4C9BBABBB746}"/>
                  </a:ext>
                </a:extLst>
              </p:cNvPr>
              <p:cNvSpPr/>
              <p:nvPr/>
            </p:nvSpPr>
            <p:spPr>
              <a:xfrm>
                <a:off x="17058634" y="3782792"/>
                <a:ext cx="12522200" cy="2854582"/>
              </a:xfrm>
              <a:prstGeom prst="rect">
                <a:avLst/>
              </a:prstGeom>
              <a:noFill/>
              <a:ln w="76200">
                <a:solidFill>
                  <a:srgbClr val="6165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546" dirty="0"/>
              </a:p>
            </p:txBody>
          </p:sp>
          <p:grpSp>
            <p:nvGrpSpPr>
              <p:cNvPr id="90" name="Gruppieren 89">
                <a:extLst>
                  <a:ext uri="{FF2B5EF4-FFF2-40B4-BE49-F238E27FC236}">
                    <a16:creationId xmlns:a16="http://schemas.microsoft.com/office/drawing/2014/main" id="{66CC400E-428D-ADF3-69FF-09D287C3991B}"/>
                  </a:ext>
                </a:extLst>
              </p:cNvPr>
              <p:cNvGrpSpPr/>
              <p:nvPr/>
            </p:nvGrpSpPr>
            <p:grpSpPr>
              <a:xfrm>
                <a:off x="21885324" y="3857078"/>
                <a:ext cx="2058456" cy="2780296"/>
                <a:chOff x="21885324" y="3857078"/>
                <a:chExt cx="2058456" cy="2780296"/>
              </a:xfrm>
            </p:grpSpPr>
            <p:pic>
              <p:nvPicPr>
                <p:cNvPr id="66" name="Grafik 65">
                  <a:extLst>
                    <a:ext uri="{FF2B5EF4-FFF2-40B4-BE49-F238E27FC236}">
                      <a16:creationId xmlns:a16="http://schemas.microsoft.com/office/drawing/2014/main" id="{3E7583AD-C17E-4D14-2B10-70C3FD8BD6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rcRect l="23033" t="13793" r="23741" b="11848"/>
                <a:stretch/>
              </p:blipFill>
              <p:spPr>
                <a:xfrm>
                  <a:off x="21885324" y="3857078"/>
                  <a:ext cx="2058456" cy="2780296"/>
                </a:xfrm>
                <a:prstGeom prst="rect">
                  <a:avLst/>
                </a:prstGeom>
              </p:spPr>
            </p:pic>
            <p:pic>
              <p:nvPicPr>
                <p:cNvPr id="67" name="Grafik 66">
                  <a:extLst>
                    <a:ext uri="{FF2B5EF4-FFF2-40B4-BE49-F238E27FC236}">
                      <a16:creationId xmlns:a16="http://schemas.microsoft.com/office/drawing/2014/main" id="{F7F7D651-8984-D721-FCCC-6A1F44D0F9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253835" y="4434742"/>
                  <a:ext cx="1321433" cy="1277575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97" name="Grafik 96">
            <a:extLst>
              <a:ext uri="{FF2B5EF4-FFF2-40B4-BE49-F238E27FC236}">
                <a16:creationId xmlns:a16="http://schemas.microsoft.com/office/drawing/2014/main" id="{003CC71F-29AA-6B4F-5F4D-BFA9B0B3383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4203112" y="20195563"/>
            <a:ext cx="5795512" cy="893553"/>
          </a:xfrm>
          <a:prstGeom prst="rect">
            <a:avLst/>
          </a:prstGeom>
        </p:spPr>
      </p:pic>
      <p:graphicFrame>
        <p:nvGraphicFramePr>
          <p:cNvPr id="104" name="Tabelle 104">
            <a:extLst>
              <a:ext uri="{FF2B5EF4-FFF2-40B4-BE49-F238E27FC236}">
                <a16:creationId xmlns:a16="http://schemas.microsoft.com/office/drawing/2014/main" id="{DE7D31B7-ED7A-8A24-40F3-AE19DD1525F9}"/>
              </a:ext>
            </a:extLst>
          </p:cNvPr>
          <p:cNvGraphicFramePr>
            <a:graphicFrameLocks noGrp="1"/>
          </p:cNvGraphicFramePr>
          <p:nvPr/>
        </p:nvGraphicFramePr>
        <p:xfrm>
          <a:off x="15776399" y="16825620"/>
          <a:ext cx="14498819" cy="258314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095718">
                  <a:extLst>
                    <a:ext uri="{9D8B030D-6E8A-4147-A177-3AD203B41FA5}">
                      <a16:colId xmlns:a16="http://schemas.microsoft.com/office/drawing/2014/main" val="2461569828"/>
                    </a:ext>
                  </a:extLst>
                </a:gridCol>
                <a:gridCol w="13403101">
                  <a:extLst>
                    <a:ext uri="{9D8B030D-6E8A-4147-A177-3AD203B41FA5}">
                      <a16:colId xmlns:a16="http://schemas.microsoft.com/office/drawing/2014/main" val="3971170828"/>
                    </a:ext>
                  </a:extLst>
                </a:gridCol>
              </a:tblGrid>
              <a:tr h="1288800">
                <a:tc>
                  <a:txBody>
                    <a:bodyPr/>
                    <a:lstStyle/>
                    <a:p>
                      <a:endParaRPr lang="de-DE" sz="6000" dirty="0"/>
                    </a:p>
                  </a:txBody>
                  <a:tcPr marT="108000" marB="108000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Bei Elektroautos nutzbar </a:t>
                      </a:r>
                      <a:r>
                        <a:rPr lang="de-DE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(keine Motorgeräusche notwendig)</a:t>
                      </a:r>
                    </a:p>
                  </a:txBody>
                  <a:tcPr marT="108000" marB="108000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549559"/>
                  </a:ext>
                </a:extLst>
              </a:tr>
              <a:tr h="647172">
                <a:tc rowSpan="2">
                  <a:txBody>
                    <a:bodyPr/>
                    <a:lstStyle/>
                    <a:p>
                      <a:endParaRPr lang="de-DE" sz="6000" dirty="0">
                        <a:latin typeface="Bigmug Line" panose="02000503000000000000" pitchFamily="2" charset="0"/>
                      </a:endParaRPr>
                    </a:p>
                  </a:txBody>
                  <a:tcPr marT="108000" marB="108000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</a:t>
                      </a:r>
                      <a:r>
                        <a:rPr lang="de-DE" sz="2800" dirty="0" err="1"/>
                        <a:t>Konstanteneingabe</a:t>
                      </a:r>
                      <a:r>
                        <a:rPr lang="de-DE" sz="2800" dirty="0"/>
                        <a:t> notwendig </a:t>
                      </a:r>
                      <a:r>
                        <a:rPr lang="de-DE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(Abstand Mikrofon – Straße)</a:t>
                      </a:r>
                    </a:p>
                  </a:txBody>
                  <a:tcPr marT="108000" marB="108000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18168448"/>
                  </a:ext>
                </a:extLst>
              </a:tr>
              <a:tr h="647172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Sehr anfällig für Messfehler </a:t>
                      </a:r>
                      <a:r>
                        <a:rPr lang="de-DE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(z. B. starker Wind)</a:t>
                      </a:r>
                    </a:p>
                  </a:txBody>
                  <a:tcPr marT="108000" marB="108000" anchor="ctr"/>
                </a:tc>
                <a:extLst>
                  <a:ext uri="{0D108BD9-81ED-4DB2-BD59-A6C34878D82A}">
                    <a16:rowId xmlns:a16="http://schemas.microsoft.com/office/drawing/2014/main" val="832402730"/>
                  </a:ext>
                </a:extLst>
              </a:tr>
            </a:tbl>
          </a:graphicData>
        </a:graphic>
      </p:graphicFrame>
      <p:graphicFrame>
        <p:nvGraphicFramePr>
          <p:cNvPr id="105" name="Tabelle 104">
            <a:extLst>
              <a:ext uri="{FF2B5EF4-FFF2-40B4-BE49-F238E27FC236}">
                <a16:creationId xmlns:a16="http://schemas.microsoft.com/office/drawing/2014/main" id="{A4E1A0B4-E52F-EF53-FFEE-9651E5E0E266}"/>
              </a:ext>
            </a:extLst>
          </p:cNvPr>
          <p:cNvGraphicFramePr>
            <a:graphicFrameLocks noGrp="1"/>
          </p:cNvGraphicFramePr>
          <p:nvPr/>
        </p:nvGraphicFramePr>
        <p:xfrm>
          <a:off x="6" y="16786657"/>
          <a:ext cx="14493075" cy="301986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297380">
                  <a:extLst>
                    <a:ext uri="{9D8B030D-6E8A-4147-A177-3AD203B41FA5}">
                      <a16:colId xmlns:a16="http://schemas.microsoft.com/office/drawing/2014/main" val="2461569828"/>
                    </a:ext>
                  </a:extLst>
                </a:gridCol>
                <a:gridCol w="13195695">
                  <a:extLst>
                    <a:ext uri="{9D8B030D-6E8A-4147-A177-3AD203B41FA5}">
                      <a16:colId xmlns:a16="http://schemas.microsoft.com/office/drawing/2014/main" val="3971170828"/>
                    </a:ext>
                  </a:extLst>
                </a:gridCol>
              </a:tblGrid>
              <a:tr h="647172">
                <a:tc rowSpan="2">
                  <a:txBody>
                    <a:bodyPr/>
                    <a:lstStyle/>
                    <a:p>
                      <a:endParaRPr lang="de-DE" sz="6000" dirty="0"/>
                    </a:p>
                  </a:txBody>
                  <a:tcPr marT="108000" marB="108000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i="0" dirty="0">
                          <a:solidFill>
                            <a:schemeClr val="tx1"/>
                          </a:solidFill>
                        </a:rPr>
                        <a:t>→ Akkurate Berechnung</a:t>
                      </a:r>
                    </a:p>
                  </a:txBody>
                  <a:tcPr marT="108000" marB="108000"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549559"/>
                  </a:ext>
                </a:extLst>
              </a:tr>
              <a:tr h="647172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i="0" dirty="0">
                          <a:solidFill>
                            <a:schemeClr val="tx1"/>
                          </a:solidFill>
                        </a:rPr>
                        <a:t>→ Keine Konstanten notwendig</a:t>
                      </a:r>
                    </a:p>
                  </a:txBody>
                  <a:tcPr marT="108000" marB="10800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555299"/>
                  </a:ext>
                </a:extLst>
              </a:tr>
              <a:tr h="1078344">
                <a:tc rowSpan="2">
                  <a:txBody>
                    <a:bodyPr/>
                    <a:lstStyle/>
                    <a:p>
                      <a:endParaRPr lang="de-DE" sz="6000" dirty="0">
                        <a:latin typeface="Bigmug Line" panose="02000503000000000000" pitchFamily="2" charset="0"/>
                      </a:endParaRPr>
                    </a:p>
                  </a:txBody>
                  <a:tcPr marT="108000" marB="108000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Klares Geräusch notwendig; Rauschen nicht ausreichend </a:t>
                      </a:r>
                      <a:r>
                        <a:rPr lang="de-DE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(z. B. lauter Auspuff anstatt Reifengeräuschen)</a:t>
                      </a:r>
                    </a:p>
                  </a:txBody>
                  <a:tcPr marT="108000" marB="108000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18168448"/>
                  </a:ext>
                </a:extLst>
              </a:tr>
              <a:tr h="647172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Geringer Messfehler </a:t>
                      </a:r>
                      <a:r>
                        <a:rPr lang="de-DE" sz="2800" b="1" dirty="0"/>
                        <a:t>⇒</a:t>
                      </a:r>
                      <a:r>
                        <a:rPr lang="de-DE" sz="2800" dirty="0"/>
                        <a:t> große Ungenauigkeit</a:t>
                      </a:r>
                      <a:endParaRPr lang="de-DE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108000" marB="108000" anchor="ctr"/>
                </a:tc>
                <a:extLst>
                  <a:ext uri="{0D108BD9-81ED-4DB2-BD59-A6C34878D82A}">
                    <a16:rowId xmlns:a16="http://schemas.microsoft.com/office/drawing/2014/main" val="832402730"/>
                  </a:ext>
                </a:extLst>
              </a:tr>
            </a:tbl>
          </a:graphicData>
        </a:graphic>
      </p:graphicFrame>
      <p:sp>
        <p:nvSpPr>
          <p:cNvPr id="107" name="Pfeil: Chevron 106">
            <a:extLst>
              <a:ext uri="{FF2B5EF4-FFF2-40B4-BE49-F238E27FC236}">
                <a16:creationId xmlns:a16="http://schemas.microsoft.com/office/drawing/2014/main" id="{FC7F1E85-10A9-A143-8A3C-16C8FB753C4F}"/>
              </a:ext>
            </a:extLst>
          </p:cNvPr>
          <p:cNvSpPr/>
          <p:nvPr/>
        </p:nvSpPr>
        <p:spPr>
          <a:xfrm>
            <a:off x="106824" y="20130179"/>
            <a:ext cx="620922" cy="1031212"/>
          </a:xfrm>
          <a:prstGeom prst="chevron">
            <a:avLst/>
          </a:prstGeom>
          <a:solidFill>
            <a:srgbClr val="8A0000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66">
              <a:defRPr/>
            </a:pPr>
            <a:endParaRPr lang="de-DE" sz="2546" kern="0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C6D0A142-4E2A-9312-2FED-A293CC9A6F81}"/>
              </a:ext>
            </a:extLst>
          </p:cNvPr>
          <p:cNvSpPr txBox="1"/>
          <p:nvPr/>
        </p:nvSpPr>
        <p:spPr>
          <a:xfrm>
            <a:off x="1210346" y="20349951"/>
            <a:ext cx="13339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Begrenzte Nutzbarkeit</a:t>
            </a:r>
            <a:r>
              <a:rPr lang="de-DE" sz="3200" dirty="0"/>
              <a:t>: fehleranfällig, teilweise ungenau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11EB280-C07A-B17B-ED98-52667396AD3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26253" y="18362747"/>
            <a:ext cx="900000" cy="90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13C1C9D-7656-9613-85C0-71202872A2D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5776549" y="16941239"/>
            <a:ext cx="900000" cy="900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EE51E16D-0AD9-11BA-50B0-CD75E08A210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5750824" y="18342422"/>
            <a:ext cx="900000" cy="9000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7E8E2678-2F3C-1958-0D7A-90859A21E68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26253" y="16941239"/>
            <a:ext cx="900000" cy="900000"/>
          </a:xfrm>
          <a:prstGeom prst="rect">
            <a:avLst/>
          </a:prstGeom>
        </p:spPr>
      </p:pic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C881C529-64C1-9046-7BBA-82D8BCF164F2}"/>
              </a:ext>
            </a:extLst>
          </p:cNvPr>
          <p:cNvGrpSpPr/>
          <p:nvPr/>
        </p:nvGrpSpPr>
        <p:grpSpPr>
          <a:xfrm>
            <a:off x="-176290" y="8489065"/>
            <a:ext cx="30614283" cy="6889231"/>
            <a:chOff x="-176290" y="8489065"/>
            <a:chExt cx="30614283" cy="6889231"/>
          </a:xfrm>
        </p:grpSpPr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4900AFF2-031A-EBA0-F978-C1C973899E87}"/>
                </a:ext>
              </a:extLst>
            </p:cNvPr>
            <p:cNvGrpSpPr/>
            <p:nvPr/>
          </p:nvGrpSpPr>
          <p:grpSpPr>
            <a:xfrm>
              <a:off x="15750830" y="8489065"/>
              <a:ext cx="14687163" cy="6601218"/>
              <a:chOff x="15750824" y="8495748"/>
              <a:chExt cx="14687163" cy="6601217"/>
            </a:xfrm>
          </p:grpSpPr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B38AF05C-6F03-2A95-7EA7-6B5B41DB68DD}"/>
                  </a:ext>
                </a:extLst>
              </p:cNvPr>
              <p:cNvSpPr/>
              <p:nvPr/>
            </p:nvSpPr>
            <p:spPr>
              <a:xfrm>
                <a:off x="15750824" y="8495748"/>
                <a:ext cx="14687163" cy="806817"/>
              </a:xfrm>
              <a:prstGeom prst="rect">
                <a:avLst/>
              </a:prstGeom>
              <a:noFill/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de-DE" sz="4400" b="1" cap="all" dirty="0">
                    <a:latin typeface="+mj-lt"/>
                  </a:rPr>
                  <a:t>Lautstärke-änderung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Rechteck 70">
                    <a:extLst>
                      <a:ext uri="{FF2B5EF4-FFF2-40B4-BE49-F238E27FC236}">
                        <a16:creationId xmlns:a16="http://schemas.microsoft.com/office/drawing/2014/main" id="{F6A4AE8F-B1AB-B0AE-7256-66E316AF98FE}"/>
                      </a:ext>
                    </a:extLst>
                  </p:cNvPr>
                  <p:cNvSpPr/>
                  <p:nvPr/>
                </p:nvSpPr>
                <p:spPr>
                  <a:xfrm>
                    <a:off x="15750824" y="9852357"/>
                    <a:ext cx="7315080" cy="314781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Aft>
                        <a:spcPts val="600"/>
                      </a:spcAft>
                    </a:pPr>
                    <a:r>
                      <a:rPr lang="de-DE" sz="3200" b="1" dirty="0"/>
                      <a:t>Konzept</a:t>
                    </a:r>
                    <a:endParaRPr lang="de-DE" sz="2800" b="1" dirty="0"/>
                  </a:p>
                  <a:p>
                    <a:pPr algn="ctr">
                      <a:spcAft>
                        <a:spcPts val="1200"/>
                      </a:spcAft>
                    </a:pPr>
                    <a:endParaRPr lang="de-DE" sz="1400" b="1" dirty="0"/>
                  </a:p>
                  <a:p>
                    <a:pPr algn="ctr">
                      <a:spcAft>
                        <a:spcPts val="1200"/>
                      </a:spcAft>
                    </a:pPr>
                    <a:r>
                      <a:rPr lang="de-DE" sz="2800" dirty="0"/>
                      <a:t>„Je näher, desto lauter“</a:t>
                    </a:r>
                  </a:p>
                  <a:p>
                    <a:pPr algn="ctr">
                      <a:spcAft>
                        <a:spcPts val="1200"/>
                      </a:spcAft>
                    </a:pPr>
                    <a:r>
                      <a:rPr lang="de-DE" sz="2800" b="1" dirty="0"/>
                      <a:t>⇒</a:t>
                    </a:r>
                    <a:r>
                      <a:rPr lang="de-DE" sz="2800" dirty="0"/>
                      <a:t> Pro Abstandsverdopplung:</a:t>
                    </a:r>
                    <a:br>
                      <a:rPr lang="de-DE" sz="2800" dirty="0"/>
                    </a:br>
                    <a:r>
                      <a:rPr lang="de-DE" sz="2800" dirty="0"/>
                      <a:t>Pegel nimmt um </a:t>
                    </a:r>
                    <a14:m>
                      <m:oMath xmlns:m="http://schemas.openxmlformats.org/officeDocument/2006/math"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6 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𝑑𝐵</m:t>
                        </m:r>
                      </m:oMath>
                    </a14:m>
                    <a:r>
                      <a:rPr lang="de-DE" sz="2800" dirty="0"/>
                      <a:t> ab</a:t>
                    </a:r>
                  </a:p>
                </p:txBody>
              </p:sp>
            </mc:Choice>
            <mc:Fallback xmlns="">
              <p:sp>
                <p:nvSpPr>
                  <p:cNvPr id="53" name="Rechteck 52">
                    <a:extLst>
                      <a:ext uri="{FF2B5EF4-FFF2-40B4-BE49-F238E27FC236}">
                        <a16:creationId xmlns:a16="http://schemas.microsoft.com/office/drawing/2014/main" id="{834E2CB8-D3FA-5392-DD77-D60D7055621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50824" y="9852357"/>
                    <a:ext cx="7315080" cy="3147814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2" name="Gruppieren 71">
                <a:extLst>
                  <a:ext uri="{FF2B5EF4-FFF2-40B4-BE49-F238E27FC236}">
                    <a16:creationId xmlns:a16="http://schemas.microsoft.com/office/drawing/2014/main" id="{A9375CBC-3C6C-1B6B-9C7B-D16E0F34F07B}"/>
                  </a:ext>
                </a:extLst>
              </p:cNvPr>
              <p:cNvGrpSpPr/>
              <p:nvPr/>
            </p:nvGrpSpPr>
            <p:grpSpPr>
              <a:xfrm>
                <a:off x="24305847" y="9631891"/>
                <a:ext cx="5645161" cy="4360937"/>
                <a:chOff x="24305847" y="9360931"/>
                <a:chExt cx="5645161" cy="4360937"/>
              </a:xfrm>
            </p:grpSpPr>
            <p:pic>
              <p:nvPicPr>
                <p:cNvPr id="106" name="Grafik 105">
                  <a:extLst>
                    <a:ext uri="{FF2B5EF4-FFF2-40B4-BE49-F238E27FC236}">
                      <a16:creationId xmlns:a16="http://schemas.microsoft.com/office/drawing/2014/main" id="{3EF690EB-8DD3-3D53-1281-C096A3C13C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4"/>
                    </a:ext>
                  </a:extLst>
                </a:blip>
                <a:srcRect/>
                <a:stretch/>
              </p:blipFill>
              <p:spPr>
                <a:xfrm>
                  <a:off x="24305847" y="9581397"/>
                  <a:ext cx="5291489" cy="4140471"/>
                </a:xfrm>
                <a:prstGeom prst="rect">
                  <a:avLst/>
                </a:prstGeom>
              </p:spPr>
            </p:pic>
            <p:sp>
              <p:nvSpPr>
                <p:cNvPr id="108" name="Textfeld 107">
                  <a:extLst>
                    <a:ext uri="{FF2B5EF4-FFF2-40B4-BE49-F238E27FC236}">
                      <a16:creationId xmlns:a16="http://schemas.microsoft.com/office/drawing/2014/main" id="{A72E9049-D29A-F9FA-E98D-4B853CD8A74A}"/>
                    </a:ext>
                  </a:extLst>
                </p:cNvPr>
                <p:cNvSpPr txBox="1"/>
                <p:nvPr/>
              </p:nvSpPr>
              <p:spPr>
                <a:xfrm rot="16200000">
                  <a:off x="27762133" y="11065699"/>
                  <a:ext cx="3893644" cy="48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2546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Theoretischer Verlauf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feld 72">
                    <a:extLst>
                      <a:ext uri="{FF2B5EF4-FFF2-40B4-BE49-F238E27FC236}">
                        <a16:creationId xmlns:a16="http://schemas.microsoft.com/office/drawing/2014/main" id="{D46F3746-EC6C-1E04-3962-9C96F487029E}"/>
                      </a:ext>
                    </a:extLst>
                  </p:cNvPr>
                  <p:cNvSpPr txBox="1"/>
                  <p:nvPr/>
                </p:nvSpPr>
                <p:spPr>
                  <a:xfrm>
                    <a:off x="23256226" y="14219912"/>
                    <a:ext cx="3844642" cy="80695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3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de-DE" sz="32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de-DE" sz="3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de-DE" sz="3200" b="1" i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de-DE" sz="32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sz="3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de-DE" sz="32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sz="32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3200" b="1" i="1">
                                                  <a:latin typeface="Cambria Math" panose="02040503050406030204" pitchFamily="18" charset="0"/>
                                                </a:rPr>
                                                <m:t>𝑳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3200" b="1" i="1"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</m:sub>
                                          </m:sSub>
                                          <m:r>
                                            <a:rPr lang="de-DE" sz="3200" b="1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e-DE" sz="32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3200" b="1" i="1">
                                                  <a:latin typeface="Cambria Math" panose="02040503050406030204" pitchFamily="18" charset="0"/>
                                                </a:rPr>
                                                <m:t>𝑳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3200" b="1" i="1">
                                                  <a:latin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de-DE" sz="3200" b="1" i="1">
                                          <a:latin typeface="Cambria Math" panose="02040503050406030204" pitchFamily="18" charset="0"/>
                                        </a:rPr>
                                        <m:t>𝟐𝟎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de-DE" sz="2000" b="1" dirty="0"/>
                  </a:p>
                </p:txBody>
              </p:sp>
            </mc:Choice>
            <mc:Fallback xmlns="">
              <p:sp>
                <p:nvSpPr>
                  <p:cNvPr id="73" name="Textfeld 72">
                    <a:extLst>
                      <a:ext uri="{FF2B5EF4-FFF2-40B4-BE49-F238E27FC236}">
                        <a16:creationId xmlns:a16="http://schemas.microsoft.com/office/drawing/2014/main" id="{D46F3746-EC6C-1E04-3962-9C96F48702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56226" y="14219912"/>
                    <a:ext cx="3844642" cy="80695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4" name="Gruppieren 73">
                <a:extLst>
                  <a:ext uri="{FF2B5EF4-FFF2-40B4-BE49-F238E27FC236}">
                    <a16:creationId xmlns:a16="http://schemas.microsoft.com/office/drawing/2014/main" id="{DF2EC457-917A-636D-86C6-E743DBDC1B21}"/>
                  </a:ext>
                </a:extLst>
              </p:cNvPr>
              <p:cNvGrpSpPr/>
              <p:nvPr/>
            </p:nvGrpSpPr>
            <p:grpSpPr>
              <a:xfrm>
                <a:off x="27409682" y="14150802"/>
                <a:ext cx="2235899" cy="818429"/>
                <a:chOff x="20175439" y="12880571"/>
                <a:chExt cx="2235899" cy="81842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" name="Textfeld 101">
                      <a:extLst>
                        <a:ext uri="{FF2B5EF4-FFF2-40B4-BE49-F238E27FC236}">
                          <a16:creationId xmlns:a16="http://schemas.microsoft.com/office/drawing/2014/main" id="{C6B494EE-CB54-B48C-DA73-EA6B8D4100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147402" y="12880571"/>
                      <a:ext cx="1263936" cy="81842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28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  <m:r>
                              <a:rPr lang="de-DE" sz="28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de-DE" sz="28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800" b="1">
                                    <a:latin typeface="Cambria Math" panose="02040503050406030204" pitchFamily="18" charset="0"/>
                                  </a:rPr>
                                  <m:t>𝚫</m:t>
                                </m:r>
                                <m:r>
                                  <a:rPr lang="de-DE" sz="2800" b="1" i="1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num>
                              <m:den>
                                <m:r>
                                  <a:rPr lang="de-DE" sz="2800" b="1">
                                    <a:latin typeface="Cambria Math" panose="02040503050406030204" pitchFamily="18" charset="0"/>
                                  </a:rPr>
                                  <m:t>𝚫</m:t>
                                </m:r>
                                <m:r>
                                  <a:rPr lang="de-DE" sz="2800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den>
                            </m:f>
                          </m:oMath>
                        </m:oMathPara>
                      </a14:m>
                      <a:endParaRPr lang="de-DE" sz="2800" b="1" dirty="0"/>
                    </a:p>
                  </p:txBody>
                </p:sp>
              </mc:Choice>
              <mc:Fallback xmlns="">
                <p:sp>
                  <p:nvSpPr>
                    <p:cNvPr id="102" name="Textfeld 101">
                      <a:extLst>
                        <a:ext uri="{FF2B5EF4-FFF2-40B4-BE49-F238E27FC236}">
                          <a16:creationId xmlns:a16="http://schemas.microsoft.com/office/drawing/2014/main" id="{C6B494EE-CB54-B48C-DA73-EA6B8D41000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147402" y="12880571"/>
                      <a:ext cx="1263936" cy="818429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3" name="Textfeld 102">
                      <a:extLst>
                        <a:ext uri="{FF2B5EF4-FFF2-40B4-BE49-F238E27FC236}">
                          <a16:creationId xmlns:a16="http://schemas.microsoft.com/office/drawing/2014/main" id="{FC95A262-842C-AB10-4C27-6FBA110612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175439" y="13090421"/>
                      <a:ext cx="939873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ctr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𝑢𝑛𝑑</m:t>
                            </m:r>
                          </m:oMath>
                        </m:oMathPara>
                      </a14:m>
                      <a:endParaRPr lang="de-DE" sz="2800" dirty="0"/>
                    </a:p>
                  </p:txBody>
                </p:sp>
              </mc:Choice>
              <mc:Fallback xmlns="">
                <p:sp>
                  <p:nvSpPr>
                    <p:cNvPr id="103" name="Textfeld 102">
                      <a:extLst>
                        <a:ext uri="{FF2B5EF4-FFF2-40B4-BE49-F238E27FC236}">
                          <a16:creationId xmlns:a16="http://schemas.microsoft.com/office/drawing/2014/main" id="{FC95A262-842C-AB10-4C27-6FBA110612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5439" y="13090421"/>
                      <a:ext cx="939873" cy="523220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5" name="Gruppieren 74">
                <a:extLst>
                  <a:ext uri="{FF2B5EF4-FFF2-40B4-BE49-F238E27FC236}">
                    <a16:creationId xmlns:a16="http://schemas.microsoft.com/office/drawing/2014/main" id="{FB80139A-6953-6CB2-90DA-88ECC78BBA65}"/>
                  </a:ext>
                </a:extLst>
              </p:cNvPr>
              <p:cNvGrpSpPr/>
              <p:nvPr/>
            </p:nvGrpSpPr>
            <p:grpSpPr>
              <a:xfrm>
                <a:off x="15938449" y="13012873"/>
                <a:ext cx="7127455" cy="1934944"/>
                <a:chOff x="10457606" y="780264"/>
                <a:chExt cx="10105849" cy="2743511"/>
              </a:xfrm>
            </p:grpSpPr>
            <p:cxnSp>
              <p:nvCxnSpPr>
                <p:cNvPr id="78" name="Gerader Verbinder 77">
                  <a:extLst>
                    <a:ext uri="{FF2B5EF4-FFF2-40B4-BE49-F238E27FC236}">
                      <a16:creationId xmlns:a16="http://schemas.microsoft.com/office/drawing/2014/main" id="{AF0F9029-7DA9-523D-358B-8A841E18C6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57606" y="2315380"/>
                  <a:ext cx="9360000" cy="0"/>
                </a:xfrm>
                <a:prstGeom prst="line">
                  <a:avLst/>
                </a:prstGeom>
                <a:ln w="793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94" name="Grafik 93">
                  <a:extLst>
                    <a:ext uri="{FF2B5EF4-FFF2-40B4-BE49-F238E27FC236}">
                      <a16:creationId xmlns:a16="http://schemas.microsoft.com/office/drawing/2014/main" id="{CC215834-A8D5-65F8-4C81-1BF0EE6A8F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57606" y="780264"/>
                  <a:ext cx="2130574" cy="2130574"/>
                </a:xfrm>
                <a:prstGeom prst="rect">
                  <a:avLst/>
                </a:prstGeom>
                <a:effectLst>
                  <a:outerShdw sx="110000" sy="110000" algn="ctr" rotWithShape="0">
                    <a:schemeClr val="bg1"/>
                  </a:outerShdw>
                </a:effectLst>
              </p:spPr>
            </p:pic>
            <p:pic>
              <p:nvPicPr>
                <p:cNvPr id="95" name="Grafik 94">
                  <a:extLst>
                    <a:ext uri="{FF2B5EF4-FFF2-40B4-BE49-F238E27FC236}">
                      <a16:creationId xmlns:a16="http://schemas.microsoft.com/office/drawing/2014/main" id="{8CB35F15-2833-8D3C-0F1F-A695052175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193614" y="780264"/>
                  <a:ext cx="2130575" cy="2130574"/>
                </a:xfrm>
                <a:prstGeom prst="rect">
                  <a:avLst/>
                </a:prstGeom>
                <a:effectLst>
                  <a:outerShdw sx="110000" sy="110000" algn="ctr" rotWithShape="0">
                    <a:schemeClr val="bg1"/>
                  </a:outerShdw>
                </a:effectLst>
              </p:spPr>
            </p:pic>
            <p:cxnSp>
              <p:nvCxnSpPr>
                <p:cNvPr id="96" name="Gerader Verbinder 95">
                  <a:extLst>
                    <a:ext uri="{FF2B5EF4-FFF2-40B4-BE49-F238E27FC236}">
                      <a16:creationId xmlns:a16="http://schemas.microsoft.com/office/drawing/2014/main" id="{039DBDF8-81A5-03A4-E143-1CF2B82B335D}"/>
                    </a:ext>
                  </a:extLst>
                </p:cNvPr>
                <p:cNvCxnSpPr>
                  <a:cxnSpLocks/>
                  <a:endCxn id="99" idx="1"/>
                </p:cNvCxnSpPr>
                <p:nvPr/>
              </p:nvCxnSpPr>
              <p:spPr>
                <a:xfrm>
                  <a:off x="17287597" y="1838541"/>
                  <a:ext cx="2269403" cy="1197925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Gerader Verbinder 97">
                  <a:extLst>
                    <a:ext uri="{FF2B5EF4-FFF2-40B4-BE49-F238E27FC236}">
                      <a16:creationId xmlns:a16="http://schemas.microsoft.com/office/drawing/2014/main" id="{35209EB6-4E39-359C-2D77-8784A24A6B63}"/>
                    </a:ext>
                  </a:extLst>
                </p:cNvPr>
                <p:cNvCxnSpPr>
                  <a:cxnSpLocks/>
                  <a:endCxn id="99" idx="1"/>
                </p:cNvCxnSpPr>
                <p:nvPr/>
              </p:nvCxnSpPr>
              <p:spPr>
                <a:xfrm>
                  <a:off x="11504141" y="1839647"/>
                  <a:ext cx="8052859" cy="1196819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99" name="Grafik 98">
                  <a:extLst>
                    <a:ext uri="{FF2B5EF4-FFF2-40B4-BE49-F238E27FC236}">
                      <a16:creationId xmlns:a16="http://schemas.microsoft.com/office/drawing/2014/main" id="{00BF2399-E85B-1D91-C160-E489E1E2DF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557000" y="2549157"/>
                  <a:ext cx="1006455" cy="974618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0" name="Textfeld 99">
                      <a:extLst>
                        <a:ext uri="{FF2B5EF4-FFF2-40B4-BE49-F238E27FC236}">
                          <a16:creationId xmlns:a16="http://schemas.microsoft.com/office/drawing/2014/main" id="{AB4727DD-10AD-1F97-9464-021CFDD9EAA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430781" y="2529504"/>
                      <a:ext cx="1001150" cy="74186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DE" sz="28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8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de-DE" sz="28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de-DE" sz="2800" b="1" dirty="0">
                        <a:solidFill>
                          <a:schemeClr val="accent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feld 99">
                      <a:extLst>
                        <a:ext uri="{FF2B5EF4-FFF2-40B4-BE49-F238E27FC236}">
                          <a16:creationId xmlns:a16="http://schemas.microsoft.com/office/drawing/2014/main" id="{AB4727DD-10AD-1F97-9464-021CFDD9EAA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430781" y="2529504"/>
                      <a:ext cx="1001150" cy="741861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Textfeld 100">
                      <a:extLst>
                        <a:ext uri="{FF2B5EF4-FFF2-40B4-BE49-F238E27FC236}">
                          <a16:creationId xmlns:a16="http://schemas.microsoft.com/office/drawing/2014/main" id="{11A0F9EB-D11B-8432-EF1A-952E990E71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103580" y="2269408"/>
                      <a:ext cx="1001150" cy="74186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DE" sz="28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8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de-DE" sz="28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de-DE" sz="2800" b="1" dirty="0">
                        <a:solidFill>
                          <a:schemeClr val="accent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Textfeld 100">
                      <a:extLst>
                        <a:ext uri="{FF2B5EF4-FFF2-40B4-BE49-F238E27FC236}">
                          <a16:creationId xmlns:a16="http://schemas.microsoft.com/office/drawing/2014/main" id="{11A0F9EB-D11B-8432-EF1A-952E990E714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103580" y="2269408"/>
                      <a:ext cx="1001150" cy="741861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6" name="Rechteck 75">
                <a:extLst>
                  <a:ext uri="{FF2B5EF4-FFF2-40B4-BE49-F238E27FC236}">
                    <a16:creationId xmlns:a16="http://schemas.microsoft.com/office/drawing/2014/main" id="{F1991ADA-D8B0-019A-17E8-5C30B8F1E5E7}"/>
                  </a:ext>
                </a:extLst>
              </p:cNvPr>
              <p:cNvSpPr/>
              <p:nvPr/>
            </p:nvSpPr>
            <p:spPr>
              <a:xfrm>
                <a:off x="15776394" y="13154404"/>
                <a:ext cx="7289510" cy="1942561"/>
              </a:xfrm>
              <a:prstGeom prst="rect">
                <a:avLst/>
              </a:prstGeom>
              <a:noFill/>
              <a:ln w="50800"/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546"/>
              </a:p>
            </p:txBody>
          </p:sp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75F8C367-A169-5431-5F26-9F60579B7434}"/>
                </a:ext>
              </a:extLst>
            </p:cNvPr>
            <p:cNvGrpSpPr/>
            <p:nvPr/>
          </p:nvGrpSpPr>
          <p:grpSpPr>
            <a:xfrm>
              <a:off x="-176290" y="8492621"/>
              <a:ext cx="14691616" cy="6885675"/>
              <a:chOff x="-176290" y="8492621"/>
              <a:chExt cx="14691616" cy="688567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feld 14">
                    <a:extLst>
                      <a:ext uri="{FF2B5EF4-FFF2-40B4-BE49-F238E27FC236}">
                        <a16:creationId xmlns:a16="http://schemas.microsoft.com/office/drawing/2014/main" id="{499BE2CD-97A4-4E53-58E9-9EC7249F8208}"/>
                      </a:ext>
                    </a:extLst>
                  </p:cNvPr>
                  <p:cNvSpPr txBox="1"/>
                  <p:nvPr/>
                </p:nvSpPr>
                <p:spPr>
                  <a:xfrm>
                    <a:off x="340962" y="14393411"/>
                    <a:ext cx="6739666" cy="98488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de-DE" sz="3200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𝐺𝑒𝑠𝑐h𝑤𝑖𝑛𝑑𝑖𝑔𝑘𝑒𝑖𝑡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𝑑𝑒𝑠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𝐹𝑎h𝑟𝑧𝑒𝑢𝑔𝑠</m:t>
                          </m:r>
                        </m:oMath>
                      </m:oMathPara>
                    </a14:m>
                    <a:endParaRPr lang="de-DE" sz="320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de-DE" sz="3200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𝑆𝑐h𝑎𝑙𝑙𝑔𝑒𝑠𝑐h𝑤𝑖𝑛𝑑𝑖𝑔𝑘𝑒𝑖𝑡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de-DE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3200" i="1">
                                  <a:latin typeface="Cambria Math" panose="02040503050406030204" pitchFamily="18" charset="0"/>
                                </a:rPr>
                                <m:t>343 </m:t>
                              </m:r>
                              <m:r>
                                <m:rPr>
                                  <m:sty m:val="p"/>
                                </m:rPr>
                                <a:rPr lang="de-DE" sz="320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de-DE" sz="320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lang="de-DE" sz="32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</m:d>
                        </m:oMath>
                      </m:oMathPara>
                    </a14:m>
                    <a:endParaRPr lang="de-DE" sz="3200" dirty="0"/>
                  </a:p>
                </p:txBody>
              </p:sp>
            </mc:Choice>
            <mc:Fallback xmlns="">
              <p:sp>
                <p:nvSpPr>
                  <p:cNvPr id="15" name="Textfeld 14">
                    <a:extLst>
                      <a:ext uri="{FF2B5EF4-FFF2-40B4-BE49-F238E27FC236}">
                        <a16:creationId xmlns:a16="http://schemas.microsoft.com/office/drawing/2014/main" id="{499BE2CD-97A4-4E53-58E9-9EC7249F82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962" y="14393411"/>
                    <a:ext cx="6739666" cy="984885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D1D27992-9AC4-64A0-C026-A7CC714A15AD}"/>
                  </a:ext>
                </a:extLst>
              </p:cNvPr>
              <p:cNvSpPr/>
              <p:nvPr/>
            </p:nvSpPr>
            <p:spPr>
              <a:xfrm>
                <a:off x="-176290" y="8492621"/>
                <a:ext cx="14669363" cy="806817"/>
              </a:xfrm>
              <a:prstGeom prst="rect">
                <a:avLst/>
              </a:prstGeom>
              <a:noFill/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de-DE" sz="4400" b="1" cap="all" dirty="0">
                    <a:latin typeface="+mj-lt"/>
                  </a:rPr>
                  <a:t>Dopplereffekt</a:t>
                </a:r>
              </a:p>
            </p:txBody>
          </p:sp>
          <p:grpSp>
            <p:nvGrpSpPr>
              <p:cNvPr id="19" name="Gruppieren 18">
                <a:extLst>
                  <a:ext uri="{FF2B5EF4-FFF2-40B4-BE49-F238E27FC236}">
                    <a16:creationId xmlns:a16="http://schemas.microsoft.com/office/drawing/2014/main" id="{17412A31-A240-DEEB-599E-5947D90590B4}"/>
                  </a:ext>
                </a:extLst>
              </p:cNvPr>
              <p:cNvGrpSpPr/>
              <p:nvPr/>
            </p:nvGrpSpPr>
            <p:grpSpPr>
              <a:xfrm>
                <a:off x="6605019" y="9850432"/>
                <a:ext cx="3893644" cy="3521653"/>
                <a:chOff x="11036869" y="9582600"/>
                <a:chExt cx="3893644" cy="3521653"/>
              </a:xfrm>
            </p:grpSpPr>
            <p:pic>
              <p:nvPicPr>
                <p:cNvPr id="45" name="Grafik 44">
                  <a:extLst>
                    <a:ext uri="{FF2B5EF4-FFF2-40B4-BE49-F238E27FC236}">
                      <a16:creationId xmlns:a16="http://schemas.microsoft.com/office/drawing/2014/main" id="{D1C8ED51-0371-C777-49ED-A2354C4058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6"/>
                    </a:ext>
                  </a:extLst>
                </a:blip>
                <a:srcRect/>
                <a:stretch/>
              </p:blipFill>
              <p:spPr>
                <a:xfrm>
                  <a:off x="11037606" y="9582600"/>
                  <a:ext cx="3888000" cy="3146850"/>
                </a:xfrm>
                <a:prstGeom prst="rect">
                  <a:avLst/>
                </a:prstGeom>
              </p:spPr>
            </p:pic>
            <p:sp>
              <p:nvSpPr>
                <p:cNvPr id="46" name="Textfeld 45">
                  <a:extLst>
                    <a:ext uri="{FF2B5EF4-FFF2-40B4-BE49-F238E27FC236}">
                      <a16:creationId xmlns:a16="http://schemas.microsoft.com/office/drawing/2014/main" id="{03377FF5-4214-6764-F148-C379ED6385FA}"/>
                    </a:ext>
                  </a:extLst>
                </p:cNvPr>
                <p:cNvSpPr txBox="1"/>
                <p:nvPr/>
              </p:nvSpPr>
              <p:spPr>
                <a:xfrm>
                  <a:off x="11036869" y="12734921"/>
                  <a:ext cx="38936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Theoretischer Verlauf</a:t>
                  </a:r>
                </a:p>
              </p:txBody>
            </p:sp>
          </p:grpSp>
          <p:grpSp>
            <p:nvGrpSpPr>
              <p:cNvPr id="21" name="Gruppieren 20">
                <a:extLst>
                  <a:ext uri="{FF2B5EF4-FFF2-40B4-BE49-F238E27FC236}">
                    <a16:creationId xmlns:a16="http://schemas.microsoft.com/office/drawing/2014/main" id="{F7D8F82B-E82E-5D85-EF35-1ECC692FA8D2}"/>
                  </a:ext>
                </a:extLst>
              </p:cNvPr>
              <p:cNvGrpSpPr/>
              <p:nvPr/>
            </p:nvGrpSpPr>
            <p:grpSpPr>
              <a:xfrm>
                <a:off x="10806378" y="9854430"/>
                <a:ext cx="3708948" cy="3580819"/>
                <a:chOff x="11222302" y="13354410"/>
                <a:chExt cx="3708948" cy="3580819"/>
              </a:xfrm>
            </p:grpSpPr>
            <p:pic>
              <p:nvPicPr>
                <p:cNvPr id="33" name="Grafik 32">
                  <a:extLst>
                    <a:ext uri="{FF2B5EF4-FFF2-40B4-BE49-F238E27FC236}">
                      <a16:creationId xmlns:a16="http://schemas.microsoft.com/office/drawing/2014/main" id="{A5D1E09F-9F2D-0285-0A3F-6ABD62ECD6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223040" y="13354410"/>
                  <a:ext cx="3708210" cy="3211487"/>
                </a:xfrm>
                <a:prstGeom prst="rect">
                  <a:avLst/>
                </a:prstGeom>
                <a:effectLst>
                  <a:innerShdw blurRad="139700">
                    <a:prstClr val="black"/>
                  </a:innerShdw>
                </a:effectLst>
              </p:spPr>
            </p:pic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179A0FC3-7E87-E3A9-85B2-856461D23BFD}"/>
                    </a:ext>
                  </a:extLst>
                </p:cNvPr>
                <p:cNvSpPr txBox="1"/>
                <p:nvPr/>
              </p:nvSpPr>
              <p:spPr>
                <a:xfrm>
                  <a:off x="11222302" y="16565897"/>
                  <a:ext cx="37082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Spektrogramm einer Aufnahme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Rechteck 25">
                    <a:extLst>
                      <a:ext uri="{FF2B5EF4-FFF2-40B4-BE49-F238E27FC236}">
                        <a16:creationId xmlns:a16="http://schemas.microsoft.com/office/drawing/2014/main" id="{4799727A-5F40-2037-3545-1D07A86A1780}"/>
                      </a:ext>
                    </a:extLst>
                  </p:cNvPr>
                  <p:cNvSpPr/>
                  <p:nvPr/>
                </p:nvSpPr>
                <p:spPr>
                  <a:xfrm>
                    <a:off x="340962" y="9854939"/>
                    <a:ext cx="5837416" cy="314781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Aft>
                        <a:spcPts val="600"/>
                      </a:spcAft>
                    </a:pPr>
                    <a:r>
                      <a:rPr lang="de-DE" sz="3200" b="1" dirty="0"/>
                      <a:t>Konzept</a:t>
                    </a:r>
                    <a:endParaRPr lang="de-DE" sz="2800" b="1" dirty="0"/>
                  </a:p>
                  <a:p>
                    <a:pPr algn="ctr">
                      <a:spcAft>
                        <a:spcPts val="1200"/>
                      </a:spcAft>
                    </a:pPr>
                    <a:endParaRPr lang="de-DE" sz="1400" b="1" dirty="0"/>
                  </a:p>
                  <a:p>
                    <a:pPr algn="ctr">
                      <a:spcAft>
                        <a:spcPts val="1200"/>
                      </a:spcAft>
                    </a:pPr>
                    <a:r>
                      <a:rPr lang="de-DE" sz="2800" dirty="0"/>
                      <a:t>Annäherung </a:t>
                    </a:r>
                    <a:r>
                      <a:rPr lang="de-DE" sz="2800" b="1" dirty="0"/>
                      <a:t>⇒</a:t>
                    </a:r>
                    <a:r>
                      <a:rPr lang="de-DE" sz="2800" dirty="0"/>
                      <a:t> Höherer Ton 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de-DE" sz="2800" dirty="0"/>
                      <a:t>)</a:t>
                    </a:r>
                  </a:p>
                  <a:p>
                    <a:pPr algn="ctr">
                      <a:spcAft>
                        <a:spcPts val="1200"/>
                      </a:spcAft>
                    </a:pPr>
                    <a:r>
                      <a:rPr lang="de-DE" sz="2800" dirty="0"/>
                      <a:t>Entfernung </a:t>
                    </a:r>
                    <a:r>
                      <a:rPr lang="de-DE" sz="2800" b="1" dirty="0"/>
                      <a:t>⇒</a:t>
                    </a:r>
                    <a:r>
                      <a:rPr lang="de-DE" sz="2800" dirty="0"/>
                      <a:t> Tieferer Ton 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de-DE" sz="2800" dirty="0"/>
                      <a:t>)</a:t>
                    </a:r>
                  </a:p>
                  <a:p>
                    <a:pPr algn="ctr">
                      <a:spcAft>
                        <a:spcPts val="1200"/>
                      </a:spcAft>
                    </a:pPr>
                    <a:r>
                      <a:rPr lang="de-DE" sz="2800" i="1" dirty="0"/>
                      <a:t>(vgl. Martinshorn)</a:t>
                    </a:r>
                  </a:p>
                </p:txBody>
              </p:sp>
            </mc:Choice>
            <mc:Fallback xmlns="">
              <p:sp>
                <p:nvSpPr>
                  <p:cNvPr id="26" name="Rechteck 25">
                    <a:extLst>
                      <a:ext uri="{FF2B5EF4-FFF2-40B4-BE49-F238E27FC236}">
                        <a16:creationId xmlns:a16="http://schemas.microsoft.com/office/drawing/2014/main" id="{4799727A-5F40-2037-3545-1D07A86A178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962" y="9854939"/>
                    <a:ext cx="5837416" cy="3147814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l="-1354" r="-1250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feld 2">
                    <a:extLst>
                      <a:ext uri="{FF2B5EF4-FFF2-40B4-BE49-F238E27FC236}">
                        <a16:creationId xmlns:a16="http://schemas.microsoft.com/office/drawing/2014/main" id="{DC14AFBB-998E-CA6A-4733-44FAA9EA30B2}"/>
                      </a:ext>
                    </a:extLst>
                  </p:cNvPr>
                  <p:cNvSpPr txBox="1"/>
                  <p:nvPr/>
                </p:nvSpPr>
                <p:spPr>
                  <a:xfrm>
                    <a:off x="4299264" y="13216053"/>
                    <a:ext cx="1551720" cy="1022524"/>
                  </a:xfrm>
                  <a:prstGeom prst="rect">
                    <a:avLst/>
                  </a:prstGeom>
                  <a:noFill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0" tIns="0" rIns="0" bIns="0" rtlCol="0" anchor="t">
                    <a:sp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200" b="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3200" b="0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de-DE" sz="32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sz="32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3200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de-DE" sz="32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de-DE" sz="32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3200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de-DE" sz="32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de-DE" sz="3200" b="0" dirty="0"/>
                  </a:p>
                </p:txBody>
              </p:sp>
            </mc:Choice>
            <mc:Fallback xmlns="">
              <p:sp>
                <p:nvSpPr>
                  <p:cNvPr id="28" name="Textfeld 2">
                    <a:extLst>
                      <a:ext uri="{FF2B5EF4-FFF2-40B4-BE49-F238E27FC236}">
                        <a16:creationId xmlns:a16="http://schemas.microsoft.com/office/drawing/2014/main" id="{DC14AFBB-998E-CA6A-4733-44FAA9EA30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99264" y="13216053"/>
                    <a:ext cx="1551720" cy="1022524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feld 3">
                    <a:extLst>
                      <a:ext uri="{FF2B5EF4-FFF2-40B4-BE49-F238E27FC236}">
                        <a16:creationId xmlns:a16="http://schemas.microsoft.com/office/drawing/2014/main" id="{EA0F8125-84AF-0660-41DA-861AEFA6D3C4}"/>
                      </a:ext>
                    </a:extLst>
                  </p:cNvPr>
                  <p:cNvSpPr txBox="1"/>
                  <p:nvPr/>
                </p:nvSpPr>
                <p:spPr>
                  <a:xfrm>
                    <a:off x="417285" y="13250583"/>
                    <a:ext cx="2407326" cy="943592"/>
                  </a:xfrm>
                  <a:prstGeom prst="rect">
                    <a:avLst/>
                  </a:prstGeom>
                  <a:noFill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0" tIns="0" rIns="0" bIns="0" rtlCol="0" anchor="t">
                    <a:sp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2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de-DE" sz="32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de-DE" sz="32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  <m:r>
                            <a:rPr lang="de-DE" sz="3200" b="1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DE" sz="32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oMath>
                      </m:oMathPara>
                    </a14:m>
                    <a:endParaRPr lang="de-DE" sz="3200" b="1" dirty="0"/>
                  </a:p>
                </p:txBody>
              </p:sp>
            </mc:Choice>
            <mc:Fallback xmlns="">
              <p:sp>
                <p:nvSpPr>
                  <p:cNvPr id="29" name="Textfeld 3">
                    <a:extLst>
                      <a:ext uri="{FF2B5EF4-FFF2-40B4-BE49-F238E27FC236}">
                        <a16:creationId xmlns:a16="http://schemas.microsoft.com/office/drawing/2014/main" id="{EA0F8125-84AF-0660-41DA-861AEFA6D3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285" y="13250583"/>
                    <a:ext cx="2407326" cy="943592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feld 29">
                    <a:extLst>
                      <a:ext uri="{FF2B5EF4-FFF2-40B4-BE49-F238E27FC236}">
                        <a16:creationId xmlns:a16="http://schemas.microsoft.com/office/drawing/2014/main" id="{7ADA3627-AFE1-BD66-C32D-B0CF45A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24712" y="13464519"/>
                    <a:ext cx="970522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𝑚𝑖𝑡</m:t>
                          </m:r>
                        </m:oMath>
                      </m:oMathPara>
                    </a14:m>
                    <a:endParaRPr lang="de-DE" sz="3200" dirty="0"/>
                  </a:p>
                </p:txBody>
              </p:sp>
            </mc:Choice>
            <mc:Fallback xmlns="">
              <p:sp>
                <p:nvSpPr>
                  <p:cNvPr id="30" name="Textfeld 29">
                    <a:extLst>
                      <a:ext uri="{FF2B5EF4-FFF2-40B4-BE49-F238E27FC236}">
                        <a16:creationId xmlns:a16="http://schemas.microsoft.com/office/drawing/2014/main" id="{7ADA3627-AFE1-BD66-C32D-B0CF45ADAB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4712" y="13464519"/>
                    <a:ext cx="970522" cy="584775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476234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Sans-Serif">
      <a:majorFont>
        <a:latin typeface="Aharoni"/>
        <a:ea typeface=""/>
        <a:cs typeface=""/>
      </a:majorFont>
      <a:minorFont>
        <a:latin typeface="Meiry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910</Words>
  <Application>Microsoft Office PowerPoint</Application>
  <PresentationFormat>Benutzerdefiniert</PresentationFormat>
  <Paragraphs>245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2" baseType="lpstr">
      <vt:lpstr>Meiryo</vt:lpstr>
      <vt:lpstr>Aharoni</vt:lpstr>
      <vt:lpstr>Arial</vt:lpstr>
      <vt:lpstr>Avenir Next LT Pro</vt:lpstr>
      <vt:lpstr>Bigmug Line</vt:lpstr>
      <vt:lpstr>Cambria Math</vt:lpstr>
      <vt:lpstr>Office</vt:lpstr>
      <vt:lpstr>Geschwindigkeitsmessung von Fahrzeugen durch Audio-Analyse</vt:lpstr>
      <vt:lpstr>Geschwindigkeitsmessung von Fahrzeugen durch Audio-Analyse</vt:lpstr>
      <vt:lpstr>Geschwindigkeitsmessung von Fahrzeugen durch Audio-Analyse</vt:lpstr>
      <vt:lpstr>Geschwindigkeitsmessung von Fahrzeugen durch Audio-Analyse</vt:lpstr>
      <vt:lpstr>Geschwindigkeitsmessung von Fahrzeugen durch Audio-Analyse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Geschwindigkeitsmessung von Fahrzeugen durch Audio-Analyse</dc:title>
  <dc:creator>Levin F.</dc:creator>
  <cp:lastModifiedBy>Levin F.</cp:lastModifiedBy>
  <cp:revision>44</cp:revision>
  <dcterms:created xsi:type="dcterms:W3CDTF">2023-02-22T19:15:33Z</dcterms:created>
  <dcterms:modified xsi:type="dcterms:W3CDTF">2023-02-27T14:20:41Z</dcterms:modified>
</cp:coreProperties>
</file>