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</p:sldIdLst>
  <p:sldSz cx="42803763" cy="30275213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482" userDrawn="1">
          <p15:clr>
            <a:srgbClr val="A4A3A4"/>
          </p15:clr>
        </p15:guide>
        <p15:guide id="3" orient="horz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B9"/>
    <a:srgbClr val="8196C9"/>
    <a:srgbClr val="8A0000"/>
    <a:srgbClr val="558AD7"/>
    <a:srgbClr val="383C84"/>
    <a:srgbClr val="6165BB"/>
    <a:srgbClr val="464AA4"/>
    <a:srgbClr val="6C84C0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872" y="1200"/>
      </p:cViewPr>
      <p:guideLst>
        <p:guide pos="13482"/>
        <p:guide orient="horz"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5" y="4954772"/>
            <a:ext cx="36383198" cy="10540259"/>
          </a:xfrm>
        </p:spPr>
        <p:txBody>
          <a:bodyPr anchor="b"/>
          <a:lstStyle>
            <a:lvl1pPr algn="ctr"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2" y="15901498"/>
            <a:ext cx="32102823" cy="7309500"/>
          </a:xfrm>
        </p:spPr>
        <p:txBody>
          <a:bodyPr/>
          <a:lstStyle>
            <a:lvl1pPr marL="0" indent="0" algn="ctr">
              <a:buNone/>
              <a:defRPr sz="10579"/>
            </a:lvl1pPr>
            <a:lvl2pPr marL="2015428" indent="0" algn="ctr">
              <a:buNone/>
              <a:defRPr sz="8816"/>
            </a:lvl2pPr>
            <a:lvl3pPr marL="4030858" indent="0" algn="ctr">
              <a:buNone/>
              <a:defRPr sz="7936"/>
            </a:lvl3pPr>
            <a:lvl4pPr marL="6046288" indent="0" algn="ctr">
              <a:buNone/>
              <a:defRPr sz="7053"/>
            </a:lvl4pPr>
            <a:lvl5pPr marL="8061715" indent="0" algn="ctr">
              <a:buNone/>
              <a:defRPr sz="7053"/>
            </a:lvl5pPr>
            <a:lvl6pPr marL="10077147" indent="0" algn="ctr">
              <a:buNone/>
              <a:defRPr sz="7053"/>
            </a:lvl6pPr>
            <a:lvl7pPr marL="12092574" indent="0" algn="ctr">
              <a:buNone/>
              <a:defRPr sz="7053"/>
            </a:lvl7pPr>
            <a:lvl8pPr marL="14108003" indent="0" algn="ctr">
              <a:buNone/>
              <a:defRPr sz="7053"/>
            </a:lvl8pPr>
            <a:lvl9pPr marL="16123432" indent="0" algn="ctr">
              <a:buNone/>
              <a:defRPr sz="70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15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>
          <p15:clr>
            <a:srgbClr val="FBAE40"/>
          </p15:clr>
        </p15:guide>
        <p15:guide id="2" pos="9535">
          <p15:clr>
            <a:srgbClr val="FBAE40"/>
          </p15:clr>
        </p15:guide>
        <p15:guide id="3" orient="horz" pos="9536">
          <p15:clr>
            <a:srgbClr val="FBAE40"/>
          </p15:clr>
        </p15:guide>
        <p15:guide id="4" pos="134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9" y="1611875"/>
            <a:ext cx="922956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3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74" y="7547788"/>
            <a:ext cx="36918245" cy="12593645"/>
          </a:xfrm>
        </p:spPr>
        <p:txBody>
          <a:bodyPr anchor="b"/>
          <a:lstStyle>
            <a:lvl1pPr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74" y="20260573"/>
            <a:ext cx="36918245" cy="6622700"/>
          </a:xfrm>
        </p:spPr>
        <p:txBody>
          <a:bodyPr/>
          <a:lstStyle>
            <a:lvl1pPr marL="0" indent="0">
              <a:buNone/>
              <a:defRPr sz="10579">
                <a:solidFill>
                  <a:schemeClr val="tx1"/>
                </a:solidFill>
              </a:defRPr>
            </a:lvl1pPr>
            <a:lvl2pPr marL="2015428" indent="0">
              <a:buNone/>
              <a:defRPr sz="8816">
                <a:solidFill>
                  <a:schemeClr val="tx1">
                    <a:tint val="75000"/>
                  </a:schemeClr>
                </a:solidFill>
              </a:defRPr>
            </a:lvl2pPr>
            <a:lvl3pPr marL="4030858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3pPr>
            <a:lvl4pPr marL="6046288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4pPr>
            <a:lvl5pPr marL="8061715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5pPr>
            <a:lvl6pPr marL="10077147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6pPr>
            <a:lvl7pPr marL="12092574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7pPr>
            <a:lvl8pPr marL="14108003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8pPr>
            <a:lvl9pPr marL="16123432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0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4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9" y="1611887"/>
            <a:ext cx="36918245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8"/>
            <a:ext cx="1810799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13" y="7421638"/>
            <a:ext cx="1819717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13" y="11058862"/>
            <a:ext cx="1819717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7" y="4359077"/>
            <a:ext cx="21669406" cy="21515025"/>
          </a:xfrm>
        </p:spPr>
        <p:txBody>
          <a:bodyPr/>
          <a:lstStyle>
            <a:lvl1pPr>
              <a:defRPr sz="14107"/>
            </a:lvl1pPr>
            <a:lvl2pPr>
              <a:defRPr sz="12344"/>
            </a:lvl2pPr>
            <a:lvl3pPr>
              <a:defRPr sz="10579"/>
            </a:lvl3pPr>
            <a:lvl4pPr>
              <a:defRPr sz="8816"/>
            </a:lvl4pPr>
            <a:lvl5pPr>
              <a:defRPr sz="8816"/>
            </a:lvl5pPr>
            <a:lvl6pPr>
              <a:defRPr sz="8816"/>
            </a:lvl6pPr>
            <a:lvl7pPr>
              <a:defRPr sz="8816"/>
            </a:lvl7pPr>
            <a:lvl8pPr>
              <a:defRPr sz="8816"/>
            </a:lvl8pPr>
            <a:lvl9pPr>
              <a:defRPr sz="881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7" y="4359077"/>
            <a:ext cx="21669406" cy="21515025"/>
          </a:xfrm>
        </p:spPr>
        <p:txBody>
          <a:bodyPr anchor="t"/>
          <a:lstStyle>
            <a:lvl1pPr marL="0" indent="0">
              <a:buNone/>
              <a:defRPr sz="14107"/>
            </a:lvl1pPr>
            <a:lvl2pPr marL="2015428" indent="0">
              <a:buNone/>
              <a:defRPr sz="12344"/>
            </a:lvl2pPr>
            <a:lvl3pPr marL="4030858" indent="0">
              <a:buNone/>
              <a:defRPr sz="10579"/>
            </a:lvl3pPr>
            <a:lvl4pPr marL="6046288" indent="0">
              <a:buNone/>
              <a:defRPr sz="8816"/>
            </a:lvl4pPr>
            <a:lvl5pPr marL="8061715" indent="0">
              <a:buNone/>
              <a:defRPr sz="8816"/>
            </a:lvl5pPr>
            <a:lvl6pPr marL="10077147" indent="0">
              <a:buNone/>
              <a:defRPr sz="8816"/>
            </a:lvl6pPr>
            <a:lvl7pPr marL="12092574" indent="0">
              <a:buNone/>
              <a:defRPr sz="8816"/>
            </a:lvl7pPr>
            <a:lvl8pPr marL="14108003" indent="0">
              <a:buNone/>
              <a:defRPr sz="8816"/>
            </a:lvl8pPr>
            <a:lvl9pPr marL="16123432" indent="0">
              <a:buNone/>
              <a:defRPr sz="881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5" y="1611887"/>
            <a:ext cx="3691824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5" y="8059375"/>
            <a:ext cx="3691824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5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9" y="28060645"/>
            <a:ext cx="144462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64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0858" rtl="0" eaLnBrk="1" latinLnBrk="0" hangingPunct="1">
        <a:lnSpc>
          <a:spcPct val="90000"/>
        </a:lnSpc>
        <a:spcBef>
          <a:spcPct val="0"/>
        </a:spcBef>
        <a:buNone/>
        <a:defRPr sz="19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7714" indent="-1007714" algn="l" defTabSz="4030858" rtl="0" eaLnBrk="1" latinLnBrk="0" hangingPunct="1">
        <a:lnSpc>
          <a:spcPct val="90000"/>
        </a:lnSpc>
        <a:spcBef>
          <a:spcPts val="4408"/>
        </a:spcBef>
        <a:buFont typeface="Arial" panose="020B0604020202020204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1pPr>
      <a:lvl2pPr marL="3023144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10579" kern="1200">
          <a:solidFill>
            <a:schemeClr val="tx1"/>
          </a:solidFill>
          <a:latin typeface="+mn-lt"/>
          <a:ea typeface="+mn-ea"/>
          <a:cs typeface="+mn-cs"/>
        </a:defRPr>
      </a:lvl2pPr>
      <a:lvl3pPr marL="5038573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8816" kern="1200">
          <a:solidFill>
            <a:schemeClr val="tx1"/>
          </a:solidFill>
          <a:latin typeface="+mn-lt"/>
          <a:ea typeface="+mn-ea"/>
          <a:cs typeface="+mn-cs"/>
        </a:defRPr>
      </a:lvl3pPr>
      <a:lvl4pPr marL="7054002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9069431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108485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310028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5115718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7131145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1pPr>
      <a:lvl2pPr marL="201542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403085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3pPr>
      <a:lvl4pPr marL="604628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8061715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0077147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2092574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4108003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6123432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>
          <p15:clr>
            <a:srgbClr val="F26B43"/>
          </p15:clr>
        </p15:guide>
        <p15:guide id="2" pos="9535">
          <p15:clr>
            <a:srgbClr val="F26B43"/>
          </p15:clr>
        </p15:guide>
        <p15:guide id="3" orient="horz" pos="9536">
          <p15:clr>
            <a:srgbClr val="F26B43"/>
          </p15:clr>
        </p15:guide>
        <p15:guide id="4" pos="134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0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3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1.svg"/><Relationship Id="rId32" Type="http://schemas.openxmlformats.org/officeDocument/2006/relationships/image" Target="../media/image31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30.png"/><Relationship Id="rId28" Type="http://schemas.openxmlformats.org/officeDocument/2006/relationships/image" Target="../media/image32.png"/><Relationship Id="rId36" Type="http://schemas.openxmlformats.org/officeDocument/2006/relationships/image" Target="../media/image23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5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0.png"/><Relationship Id="rId30" Type="http://schemas.openxmlformats.org/officeDocument/2006/relationships/image" Target="../media/image34.png"/><Relationship Id="rId3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69909934-CB50-FBE1-20F5-B4CEDE86A95C}"/>
                  </a:ext>
                </a:extLst>
              </p:cNvPr>
              <p:cNvSpPr txBox="1"/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4524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4524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69909934-CB50-FBE1-20F5-B4CEDE86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hteck 115">
            <a:extLst>
              <a:ext uri="{FF2B5EF4-FFF2-40B4-BE49-F238E27FC236}">
                <a16:creationId xmlns:a16="http://schemas.microsoft.com/office/drawing/2014/main" id="{20744E37-37B4-DE1B-782C-2B6DFF1C9D0B}"/>
              </a:ext>
            </a:extLst>
          </p:cNvPr>
          <p:cNvSpPr/>
          <p:nvPr/>
        </p:nvSpPr>
        <p:spPr>
          <a:xfrm>
            <a:off x="-249242" y="12028342"/>
            <a:ext cx="20739868" cy="11406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6221" b="1" cap="all" dirty="0">
                <a:latin typeface="+mj-lt"/>
              </a:rPr>
              <a:t>Dopplereffekt</a:t>
            </a: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34E6594-0A61-CAC5-F361-995EFB2E6606}"/>
              </a:ext>
            </a:extLst>
          </p:cNvPr>
          <p:cNvGrpSpPr/>
          <p:nvPr/>
        </p:nvGrpSpPr>
        <p:grpSpPr>
          <a:xfrm>
            <a:off x="9338324" y="13948044"/>
            <a:ext cx="5504920" cy="5103153"/>
            <a:chOff x="11036870" y="9582600"/>
            <a:chExt cx="3893644" cy="3609474"/>
          </a:xfrm>
        </p:grpSpPr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58C79C71-3514-9B0F-7FDB-14C3EC92F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1037606" y="9582600"/>
              <a:ext cx="3888000" cy="3146850"/>
            </a:xfrm>
            <a:prstGeom prst="rect">
              <a:avLst/>
            </a:prstGeom>
          </p:spPr>
        </p:pic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798E3B5-604F-0A29-8D74-3A1844183B1F}"/>
                </a:ext>
              </a:extLst>
            </p:cNvPr>
            <p:cNvSpPr txBox="1"/>
            <p:nvPr/>
          </p:nvSpPr>
          <p:spPr>
            <a:xfrm>
              <a:off x="11036869" y="12734921"/>
              <a:ext cx="3893644" cy="45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Theoretischer Verlauf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223BE058-5B97-7137-6FB8-8711903D3B4E}"/>
              </a:ext>
            </a:extLst>
          </p:cNvPr>
          <p:cNvGrpSpPr/>
          <p:nvPr/>
        </p:nvGrpSpPr>
        <p:grpSpPr>
          <a:xfrm>
            <a:off x="15278296" y="13953698"/>
            <a:ext cx="5243792" cy="5740800"/>
            <a:chOff x="11222302" y="13354410"/>
            <a:chExt cx="3708948" cy="4060483"/>
          </a:xfrm>
        </p:grpSpPr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287613FF-7FD2-C46F-239D-FFDBD042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040" y="13354410"/>
              <a:ext cx="3708210" cy="3211487"/>
            </a:xfrm>
            <a:prstGeom prst="rect">
              <a:avLst/>
            </a:prstGeom>
            <a:effectLst>
              <a:innerShdw blurRad="139700">
                <a:prstClr val="black"/>
              </a:innerShdw>
            </a:effectLst>
          </p:spPr>
        </p:pic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4392AD1-6818-9F0E-10AF-097CEA822505}"/>
                </a:ext>
              </a:extLst>
            </p:cNvPr>
            <p:cNvSpPr txBox="1"/>
            <p:nvPr/>
          </p:nvSpPr>
          <p:spPr>
            <a:xfrm>
              <a:off x="11222302" y="16565897"/>
              <a:ext cx="3708210" cy="848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Spektrogramm einer Aufnahme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3C8D97DB-FC71-605A-1FFF-54457B1D90B4}"/>
                  </a:ext>
                </a:extLst>
              </p:cNvPr>
              <p:cNvSpPr/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848"/>
                  </a:spcAft>
                </a:pPr>
                <a:r>
                  <a:rPr lang="de-DE" sz="4524" b="1" dirty="0"/>
                  <a:t>Konzept</a:t>
                </a:r>
                <a:endParaRPr lang="de-DE" sz="3959" b="1" dirty="0"/>
              </a:p>
              <a:p>
                <a:pPr algn="ctr">
                  <a:spcAft>
                    <a:spcPts val="1697"/>
                  </a:spcAft>
                </a:pPr>
                <a:endParaRPr lang="de-DE" sz="1979" b="1" dirty="0"/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Annäherung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Entfernung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i="1" dirty="0"/>
                  <a:t>(vgl. Martinshorn)</a:t>
                </a:r>
              </a:p>
            </p:txBody>
          </p:sp>
        </mc:Choice>
        <mc:Fallback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3C8D97DB-FC71-605A-1FFF-54457B1D9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  <a:blipFill>
                <a:blip r:embed="rId26"/>
                <a:stretch>
                  <a:fillRect l="-1401" r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2">
                <a:extLst>
                  <a:ext uri="{FF2B5EF4-FFF2-40B4-BE49-F238E27FC236}">
                    <a16:creationId xmlns:a16="http://schemas.microsoft.com/office/drawing/2014/main" id="{902F4BA6-FB49-21BA-6519-D8717F13F28F}"/>
                  </a:ext>
                </a:extLst>
              </p:cNvPr>
              <p:cNvSpPr txBox="1"/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120" name="Textfeld 2">
                <a:extLst>
                  <a:ext uri="{FF2B5EF4-FFF2-40B4-BE49-F238E27FC236}">
                    <a16:creationId xmlns:a16="http://schemas.microsoft.com/office/drawing/2014/main" id="{902F4BA6-FB49-21BA-6519-D8717F13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3">
                <a:extLst>
                  <a:ext uri="{FF2B5EF4-FFF2-40B4-BE49-F238E27FC236}">
                    <a16:creationId xmlns:a16="http://schemas.microsoft.com/office/drawing/2014/main" id="{B71CFF20-5817-739F-B100-979E8554E7AF}"/>
                  </a:ext>
                </a:extLst>
              </p:cNvPr>
              <p:cNvSpPr txBox="1"/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4524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4524" b="1" dirty="0"/>
              </a:p>
            </p:txBody>
          </p:sp>
        </mc:Choice>
        <mc:Fallback>
          <p:sp>
            <p:nvSpPr>
              <p:cNvPr id="121" name="Textfeld 3">
                <a:extLst>
                  <a:ext uri="{FF2B5EF4-FFF2-40B4-BE49-F238E27FC236}">
                    <a16:creationId xmlns:a16="http://schemas.microsoft.com/office/drawing/2014/main" id="{B71CFF20-5817-739F-B100-979E8554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839D9FCC-7E84-3E11-12A0-EAC6C3A08362}"/>
                  </a:ext>
                </a:extLst>
              </p:cNvPr>
              <p:cNvSpPr txBox="1"/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839D9FCC-7E84-3E11-12A0-EAC6C3A0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8A97D831-9A79-35D4-6E7A-B083A6A37E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8321" y="13940309"/>
            <a:ext cx="5503797" cy="4454635"/>
          </a:xfrm>
          <a:prstGeom prst="rect">
            <a:avLst/>
          </a:prstGeom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B3724B5-86E7-04C8-AF53-D4D614316A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777494" y="11437144"/>
            <a:ext cx="3048000" cy="246697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B10D60-197A-FEC7-B15F-80BCC4B3C6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353872" y="12642143"/>
            <a:ext cx="3048000" cy="2466975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2B16B939-CAD1-BC5B-FD54-9E3A2947EF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51242" y="8815218"/>
            <a:ext cx="3048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B7FF9-D35B-5CB0-A7DD-2B8067DB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347AF6-F2AE-4B63-166D-C95C588D6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7494" y="11437144"/>
            <a:ext cx="3048000" cy="246697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0E49E0-CBFF-055B-D6D7-3AB07FC8B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25494" y="13904119"/>
            <a:ext cx="3152775" cy="24669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78E8A56-6BB5-44AF-BE10-7F2ACE84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213960" y="14146551"/>
            <a:ext cx="5496940" cy="44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881C529-64C1-9046-7BBA-82D8BCF164F2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900AFF2-031A-EBA0-F978-C1C973899E87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38AF05C-6F03-2A95-7EA7-6B5B41DB68DD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F6A4AE8F-B1AB-B0AE-7256-66E316AF98F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9375CBC-3C6C-1B6B-9C7B-D16E0F34F07B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106" name="Grafik 105">
                  <a:extLst>
                    <a:ext uri="{FF2B5EF4-FFF2-40B4-BE49-F238E27FC236}">
                      <a16:creationId xmlns:a16="http://schemas.microsoft.com/office/drawing/2014/main" id="{3EF690EB-8DD3-3D53-1281-C096A3C13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A72E9049-D29A-F9FA-E98D-4B853CD8A74A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 xmlns="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DF2EC457-917A-636D-86C6-E743DBDC1B21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 xmlns="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 xmlns="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B80139A-6953-6CB2-90DA-88ECC78BBA65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AF0F9029-7DA9-523D-358B-8A841E18C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Grafik 93">
                  <a:extLst>
                    <a:ext uri="{FF2B5EF4-FFF2-40B4-BE49-F238E27FC236}">
                      <a16:creationId xmlns:a16="http://schemas.microsoft.com/office/drawing/2014/main" id="{CC215834-A8D5-65F8-4C81-1BF0EE6A8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8CB35F15-2833-8D3C-0F1F-A69505217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039DBDF8-81A5-03A4-E143-1CF2B82B335D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35209EB6-4E39-359C-2D77-8784A24A6B63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9" name="Grafik 98">
                  <a:extLst>
                    <a:ext uri="{FF2B5EF4-FFF2-40B4-BE49-F238E27FC236}">
                      <a16:creationId xmlns:a16="http://schemas.microsoft.com/office/drawing/2014/main" id="{00BF2399-E85B-1D91-C160-E489E1E2D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1991ADA-D8B0-019A-17E8-5C30B8F1E5E7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5F8C367-A169-5431-5F26-9F60579B7434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D27992-9AC4-64A0-C026-A7CC714A15AD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17412A31-A240-DEEB-599E-5947D90590B4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D1C8ED51-0371-C777-49ED-A2354C405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03377FF5-4214-6764-F148-C379ED6385FA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7D8F82B-E82E-5D85-EF35-1ECC692FA8D2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A5D1E09F-9F2D-0285-0A3F-6ABD62ECD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79A0FC3-7E87-E3A9-85B2-856461D23BFD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 xmlns="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 xmlns="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 xmlns="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_moder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modern" id="{11F335C5-3566-429F-A1F5-C028BB539756}" vid="{B94A9506-20E3-4BCF-96C4-ADD283B49A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Blue_modern</Template>
  <TotalTime>0</TotalTime>
  <Words>331</Words>
  <Application>Microsoft Office PowerPoint</Application>
  <PresentationFormat>Benutzerdefiniert</PresentationFormat>
  <Paragraphs>87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Meiryo</vt:lpstr>
      <vt:lpstr>Aharoni</vt:lpstr>
      <vt:lpstr>Arial</vt:lpstr>
      <vt:lpstr>Avenir Next LT Pro</vt:lpstr>
      <vt:lpstr>Bigmug Line</vt:lpstr>
      <vt:lpstr>Cambria Math</vt:lpstr>
      <vt:lpstr>Blue_modern</vt:lpstr>
      <vt:lpstr>Geschwindigkeitsmessung von Fahrzeugen durch Audio-Analyse</vt:lpstr>
      <vt:lpstr>PowerPoint-Präsentation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49</cp:revision>
  <dcterms:created xsi:type="dcterms:W3CDTF">2023-02-22T19:15:33Z</dcterms:created>
  <dcterms:modified xsi:type="dcterms:W3CDTF">2023-02-27T14:49:44Z</dcterms:modified>
</cp:coreProperties>
</file>