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jpeg" ContentType="image/jpeg"/>
  <Override PartName="/ppt/media/image5.png" ContentType="image/png"/>
  <Override PartName="/ppt/media/image6.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085856AA-7E75-405B-B7E9-F1BAD59728AD}"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7D732C3-F565-4275-A9DE-98A8B3E09B6A}"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7FAA20A7-99F3-440D-8520-5DC239ED4904}"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D12D50CA-1EF1-4095-A283-6BF3963034A7}"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9690409C-F5D8-4507-879D-1E60877B8D36}"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6113D9A-4E40-480B-9422-F444C3DB900C}"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FEA5D6F-E641-4AB5-A34E-FCDDE38DF484}"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6430986-E075-4830-AE34-673A19877F70}"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6A125775-53D3-48DA-8FC7-D2ADE1BC0659}"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D23ED96B-F9EA-46E0-8671-013FB0B070E3}"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49902B0-73AA-4C26-89E8-4CE72B823A5A}"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643FA62-359A-4062-8194-8D8058A879D5}"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7A858F0-C41C-46E9-A711-267F04B6DC06}"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2D4B3FA-3F90-457D-B3FD-9BE39C57E014}"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5D3EBBD-4C74-425C-A70A-2D0E237F526E}"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480FC636-9D37-4B25-AF61-A3162EA8E957}"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C2687B46-A2EC-4CEF-B55F-BAD4498899CE}"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BAA4FDAA-098B-4628-9D63-1F041355D14F}"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0F1F2754-9EA8-4EC7-8D26-42E2FE00912B}"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CE4A7272-DB5B-4CD8-9D43-112E1A6FB8B0}"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C589A951-73E1-453F-A7D8-564AC3AE420A}"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9791CAD7-A993-4C48-924E-B63618A537B5}"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DEC4FD7-6B11-46BA-853F-154AD9BFFC23}"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589A3C08-27DD-4EC7-AC94-505969A34BDF}"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3588B4C1-AA0F-494A-9D1A-640DC74D7640}"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0AEA1D21-4332-403C-B30F-503A15AE7A55}"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C808EE3D-173C-4F24-9BF1-F5020CE54EFF}"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CE39A21A-8028-4E58-87FB-AA6DC4EEFBE4}"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F0ACAA69-6735-48B0-AC68-6552C4BDC485}"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9EBB7A68-3C84-42F9-BD6A-0FEC28C28864}"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9F8C04C-F0CB-4C24-95F9-50A29DA948BD}"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ADDE00D-430E-45AB-BA85-73736D7ABE7F}"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A147D5F-43FC-4CF7-A8F5-0DC9894B382E}"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D6D09DF-911E-48CC-8960-F8592D047F23}"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4B0B493-899A-4368-9222-3ABC0CE8EFCB}"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7C8F426-53DE-437F-9320-AAE1F9F0D85C}"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 name="PlaceHolder 2"/>
          <p:cNvSpPr>
            <a:spLocks noGrp="1"/>
          </p:cNvSpPr>
          <p:nvPr>
            <p:ph type="sldNum" idx="2"/>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F866993E-5052-46AE-A737-DC2F4160AB6D}" type="slidenum">
              <a:rPr b="0" lang="en-US" sz="1200" spc="-1" strike="noStrike">
                <a:solidFill>
                  <a:srgbClr val="8b8b8b"/>
                </a:solidFill>
                <a:latin typeface="Calibri"/>
              </a:rPr>
              <a:t>&lt;number&gt;</a:t>
            </a:fld>
            <a:endParaRPr b="0" lang="en-US" sz="1200" spc="-1" strike="noStrike">
              <a:latin typeface="Times New Roman"/>
            </a:endParaRPr>
          </a:p>
        </p:txBody>
      </p:sp>
      <p:sp>
        <p:nvSpPr>
          <p:cNvPr id="2" name="PlaceHolder 3"/>
          <p:cNvSpPr>
            <a:spLocks noGrp="1"/>
          </p:cNvSpPr>
          <p:nvPr>
            <p:ph type="dt" idx="3"/>
          </p:nvPr>
        </p:nvSpPr>
        <p:spPr>
          <a:xfrm>
            <a:off x="838080" y="6356520"/>
            <a:ext cx="27424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a:t>
            </a:r>
            <a:r>
              <a:rPr b="0" lang="en-US" sz="4400" spc="-1" strike="noStrike">
                <a:latin typeface="Arial"/>
              </a:rPr>
              <a:t>title text format</a:t>
            </a:r>
            <a:endParaRPr b="0" lang="en-US" sz="4400" spc="-1" strike="noStrike">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2" name="PlaceHolder 2"/>
          <p:cNvSpPr>
            <a:spLocks noGrp="1"/>
          </p:cNvSpPr>
          <p:nvPr>
            <p:ph type="sldNum" idx="5"/>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20E05F84-983A-4B57-8B90-CC4E03C51940}" type="slidenum">
              <a:rPr b="0" lang="en-US" sz="1200" spc="-1" strike="noStrike">
                <a:solidFill>
                  <a:srgbClr val="8b8b8b"/>
                </a:solidFill>
                <a:latin typeface="Calibri"/>
              </a:rPr>
              <a:t>&lt;number&gt;</a:t>
            </a:fld>
            <a:endParaRPr b="0" lang="en-US" sz="1200" spc="-1" strike="noStrike">
              <a:latin typeface="Times New Roman"/>
            </a:endParaRPr>
          </a:p>
        </p:txBody>
      </p:sp>
      <p:sp>
        <p:nvSpPr>
          <p:cNvPr id="43" name="PlaceHolder 3"/>
          <p:cNvSpPr>
            <a:spLocks noGrp="1"/>
          </p:cNvSpPr>
          <p:nvPr>
            <p:ph type="dt" idx="6"/>
          </p:nvPr>
        </p:nvSpPr>
        <p:spPr>
          <a:xfrm>
            <a:off x="838080" y="6356520"/>
            <a:ext cx="27424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83" name="PlaceHolder 2"/>
          <p:cNvSpPr>
            <a:spLocks noGrp="1"/>
          </p:cNvSpPr>
          <p:nvPr>
            <p:ph type="ftr" idx="7"/>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84" name="PlaceHolder 3"/>
          <p:cNvSpPr>
            <a:spLocks noGrp="1"/>
          </p:cNvSpPr>
          <p:nvPr>
            <p:ph type="sldNum" idx="8"/>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A597BE8B-BDD5-41BF-91DF-028B30DA67F9}" type="slidenum">
              <a:rPr b="0" lang="en-US" sz="1200" spc="-1" strike="noStrike">
                <a:solidFill>
                  <a:srgbClr val="8b8b8b"/>
                </a:solidFill>
                <a:latin typeface="Calibri"/>
              </a:rPr>
              <a:t>&lt;number&gt;</a:t>
            </a:fld>
            <a:endParaRPr b="0" lang="en-US" sz="1200" spc="-1" strike="noStrike">
              <a:latin typeface="Times New Roman"/>
            </a:endParaRPr>
          </a:p>
        </p:txBody>
      </p:sp>
      <p:sp>
        <p:nvSpPr>
          <p:cNvPr id="85" name="PlaceHolder 4"/>
          <p:cNvSpPr>
            <a:spLocks noGrp="1"/>
          </p:cNvSpPr>
          <p:nvPr>
            <p:ph type="dt" idx="9"/>
          </p:nvPr>
        </p:nvSpPr>
        <p:spPr>
          <a:xfrm>
            <a:off x="838080" y="6356520"/>
            <a:ext cx="27424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7.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Rectangle 30"/>
          <p:cNvSpPr/>
          <p:nvPr/>
        </p:nvSpPr>
        <p:spPr>
          <a:xfrm>
            <a:off x="-4320" y="6053760"/>
            <a:ext cx="12195720" cy="4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 name="Rectangle 31"/>
          <p:cNvSpPr/>
          <p:nvPr/>
        </p:nvSpPr>
        <p:spPr>
          <a:xfrm>
            <a:off x="302040" y="5901840"/>
            <a:ext cx="45000" cy="61308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25" name="Slide Number Placeholder 2"/>
          <p:cNvSpPr/>
          <p:nvPr/>
        </p:nvSpPr>
        <p:spPr>
          <a:xfrm>
            <a:off x="8763120" y="6508800"/>
            <a:ext cx="2742480" cy="364320"/>
          </a:xfrm>
          <a:prstGeom prst="rect">
            <a:avLst/>
          </a:prstGeom>
          <a:noFill/>
          <a:ln w="0">
            <a:noFill/>
          </a:ln>
        </p:spPr>
        <p:style>
          <a:lnRef idx="0"/>
          <a:fillRef idx="0"/>
          <a:effectRef idx="0"/>
          <a:fontRef idx="minor"/>
        </p:style>
      </p:sp>
      <p:sp>
        <p:nvSpPr>
          <p:cNvPr id="126" name="Right Triangle 45"/>
          <p:cNvSpPr/>
          <p:nvPr/>
        </p:nvSpPr>
        <p:spPr>
          <a:xfrm flipV="1">
            <a:off x="9506880" y="5939280"/>
            <a:ext cx="1290960" cy="1157040"/>
          </a:xfrm>
          <a:prstGeom prst="rtTriangle">
            <a:avLst/>
          </a:prstGeom>
          <a:solidFill>
            <a:srgbClr val="f2f2f2">
              <a:alpha val="17000"/>
            </a:srgbClr>
          </a:solidFill>
          <a:ln w="12700">
            <a:noFill/>
          </a:ln>
        </p:spPr>
        <p:style>
          <a:lnRef idx="0"/>
          <a:fillRef idx="0"/>
          <a:effectRef idx="0"/>
          <a:fontRef idx="minor"/>
        </p:style>
      </p:sp>
      <p:sp>
        <p:nvSpPr>
          <p:cNvPr id="127" name="Right Triangle 36"/>
          <p:cNvSpPr/>
          <p:nvPr/>
        </p:nvSpPr>
        <p:spPr>
          <a:xfrm flipH="1">
            <a:off x="7044840" y="-64800"/>
            <a:ext cx="5145840" cy="5851800"/>
          </a:xfrm>
          <a:prstGeom prst="rtTriangle">
            <a:avLst/>
          </a:prstGeom>
          <a:solidFill>
            <a:srgbClr val="f2f2f2">
              <a:alpha val="17000"/>
            </a:srgbClr>
          </a:solidFill>
          <a:ln w="12700">
            <a:noFill/>
          </a:ln>
        </p:spPr>
        <p:style>
          <a:lnRef idx="0"/>
          <a:fillRef idx="0"/>
          <a:effectRef idx="0"/>
          <a:fontRef idx="minor"/>
        </p:style>
      </p:sp>
      <p:sp>
        <p:nvSpPr>
          <p:cNvPr id="128" name="Rectangle 44"/>
          <p:cNvSpPr/>
          <p:nvPr/>
        </p:nvSpPr>
        <p:spPr>
          <a:xfrm>
            <a:off x="2698200" y="1476000"/>
            <a:ext cx="6828840" cy="2796480"/>
          </a:xfrm>
          <a:prstGeom prst="rect">
            <a:avLst/>
          </a:prstGeom>
          <a:gradFill rotWithShape="0">
            <a:gsLst>
              <a:gs pos="0">
                <a:srgbClr val="ffffff">
                  <a:alpha val="0"/>
                </a:srgbClr>
              </a:gs>
              <a:gs pos="50000">
                <a:srgbClr val="ffffff">
                  <a:alpha val="0"/>
                </a:srgbClr>
              </a:gs>
              <a:gs pos="100000">
                <a:srgbClr val="ffffff">
                  <a:alpha val="0"/>
                </a:srgbClr>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50000"/>
              </a:lnSpc>
              <a:buNone/>
            </a:pPr>
            <a:endParaRPr b="0" lang="en-US" sz="2400" spc="-1" strike="noStrike">
              <a:latin typeface="Arial"/>
            </a:endParaRPr>
          </a:p>
          <a:p>
            <a:pPr algn="ctr">
              <a:lnSpc>
                <a:spcPct val="150000"/>
              </a:lnSpc>
              <a:buNone/>
            </a:pPr>
            <a:r>
              <a:rPr b="0" i="1" lang="en-US" sz="2400" spc="-1" strike="noStrike">
                <a:solidFill>
                  <a:srgbClr val="000000"/>
                </a:solidFill>
                <a:latin typeface="Calibri"/>
                <a:ea typeface="DejaVu Sans"/>
              </a:rPr>
              <a:t>Submitted in the partial fulfillment for the award of the degree of</a:t>
            </a:r>
            <a:endParaRPr b="0" lang="en-US" sz="2400" spc="-1" strike="noStrike">
              <a:latin typeface="Arial"/>
            </a:endParaRPr>
          </a:p>
          <a:p>
            <a:pPr algn="ctr">
              <a:lnSpc>
                <a:spcPct val="150000"/>
              </a:lnSpc>
              <a:buNone/>
            </a:pPr>
            <a:r>
              <a:rPr b="1" lang="en-US" sz="2400" spc="-1" strike="noStrike">
                <a:solidFill>
                  <a:srgbClr val="000000"/>
                </a:solidFill>
                <a:latin typeface="Calibri"/>
                <a:ea typeface="DejaVu Sans"/>
              </a:rPr>
              <a:t>BACHELOR OF ENGINEERING </a:t>
            </a:r>
            <a:endParaRPr b="0" lang="en-US" sz="2400" spc="-1" strike="noStrike">
              <a:latin typeface="Arial"/>
            </a:endParaRPr>
          </a:p>
          <a:p>
            <a:pPr algn="ctr">
              <a:lnSpc>
                <a:spcPct val="150000"/>
              </a:lnSpc>
              <a:buNone/>
            </a:pPr>
            <a:r>
              <a:rPr b="0" i="1" lang="en-US" sz="2400" spc="-1" strike="noStrike">
                <a:solidFill>
                  <a:srgbClr val="000000"/>
                </a:solidFill>
                <a:latin typeface="Calibri"/>
                <a:ea typeface="DejaVu Sans"/>
              </a:rPr>
              <a:t> </a:t>
            </a:r>
            <a:r>
              <a:rPr b="0" i="1" lang="en-US" sz="2400" spc="-1" strike="noStrike">
                <a:solidFill>
                  <a:srgbClr val="000000"/>
                </a:solidFill>
                <a:latin typeface="Calibri"/>
                <a:ea typeface="DejaVu Sans"/>
              </a:rPr>
              <a:t>IN</a:t>
            </a:r>
            <a:endParaRPr b="0" lang="en-US" sz="2400" spc="-1" strike="noStrike">
              <a:latin typeface="Arial"/>
            </a:endParaRPr>
          </a:p>
          <a:p>
            <a:pPr algn="ctr">
              <a:lnSpc>
                <a:spcPct val="150000"/>
              </a:lnSpc>
              <a:buNone/>
            </a:pPr>
            <a:r>
              <a:rPr b="1" lang="en-US" sz="2400" spc="-1" strike="noStrike">
                <a:solidFill>
                  <a:srgbClr val="000000"/>
                </a:solidFill>
                <a:latin typeface="Calibri"/>
                <a:ea typeface="DejaVu Sans"/>
              </a:rPr>
              <a:t>ARTIFICIAL INTELLIGENCE AND MACHINE LEARNING</a:t>
            </a:r>
            <a:endParaRPr b="0" lang="en-US" sz="2400" spc="-1" strike="noStrike">
              <a:latin typeface="Arial"/>
            </a:endParaRPr>
          </a:p>
        </p:txBody>
      </p:sp>
      <p:sp>
        <p:nvSpPr>
          <p:cNvPr id="129" name="Right Triangle 42"/>
          <p:cNvSpPr/>
          <p:nvPr/>
        </p:nvSpPr>
        <p:spPr>
          <a:xfrm flipV="1" rot="10800000">
            <a:off x="9830520" y="5334120"/>
            <a:ext cx="2365920" cy="159948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30" name="TextBox 35"/>
          <p:cNvSpPr/>
          <p:nvPr/>
        </p:nvSpPr>
        <p:spPr>
          <a:xfrm>
            <a:off x="6881400" y="6019560"/>
            <a:ext cx="4928040" cy="637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595959"/>
                </a:solidFill>
                <a:latin typeface="Casper"/>
                <a:ea typeface="Karla"/>
              </a:rPr>
              <a:t>DISCOVER . </a:t>
            </a:r>
            <a:r>
              <a:rPr b="1" lang="en-US" sz="2000" spc="-1" strike="noStrike">
                <a:solidFill>
                  <a:srgbClr val="c00000"/>
                </a:solidFill>
                <a:latin typeface="Casper"/>
                <a:ea typeface="Karla"/>
              </a:rPr>
              <a:t>LEARN</a:t>
            </a:r>
            <a:r>
              <a:rPr b="1" lang="en-US" sz="2000" spc="-1" strike="noStrike">
                <a:solidFill>
                  <a:srgbClr val="595959"/>
                </a:solidFill>
                <a:latin typeface="Casper"/>
                <a:ea typeface="Karla"/>
              </a:rPr>
              <a:t> . EMPOWER</a:t>
            </a:r>
            <a:endParaRPr b="0" lang="en-US" sz="2000" spc="-1" strike="noStrike">
              <a:latin typeface="Arial"/>
            </a:endParaRPr>
          </a:p>
          <a:p>
            <a:pPr>
              <a:lnSpc>
                <a:spcPct val="100000"/>
              </a:lnSpc>
              <a:buNone/>
            </a:pPr>
            <a:endParaRPr b="0" lang="en-US" sz="1600" spc="-1" strike="noStrike">
              <a:latin typeface="Arial"/>
            </a:endParaRPr>
          </a:p>
        </p:txBody>
      </p:sp>
      <p:sp>
        <p:nvSpPr>
          <p:cNvPr id="131" name="Rectangle 51"/>
          <p:cNvSpPr/>
          <p:nvPr/>
        </p:nvSpPr>
        <p:spPr>
          <a:xfrm>
            <a:off x="6885720" y="6043680"/>
            <a:ext cx="45000" cy="37008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32" name="TextBox 52"/>
          <p:cNvSpPr/>
          <p:nvPr/>
        </p:nvSpPr>
        <p:spPr>
          <a:xfrm>
            <a:off x="443520" y="6014160"/>
            <a:ext cx="5882040" cy="418680"/>
          </a:xfrm>
          <a:prstGeom prst="rect">
            <a:avLst/>
          </a:prstGeom>
          <a:noFill/>
          <a:ln w="0">
            <a:noFill/>
          </a:ln>
        </p:spPr>
        <p:style>
          <a:lnRef idx="0"/>
          <a:fillRef idx="0"/>
          <a:effectRef idx="0"/>
          <a:fontRef idx="minor"/>
        </p:style>
        <p:txBody>
          <a:bodyPr lIns="90000" rIns="90000" tIns="45000" bIns="45000" anchor="t">
            <a:spAutoFit/>
          </a:bodyPr>
          <a:p>
            <a:pPr algn="ctr">
              <a:lnSpc>
                <a:spcPct val="90000"/>
              </a:lnSpc>
              <a:spcAft>
                <a:spcPts val="839"/>
              </a:spcAft>
              <a:buNone/>
            </a:pPr>
            <a:r>
              <a:rPr b="1" lang="en-US" sz="2400" spc="-1" strike="noStrike">
                <a:solidFill>
                  <a:srgbClr val="ff0000"/>
                </a:solidFill>
                <a:latin typeface="Times New Roman"/>
                <a:ea typeface="DejaVu Sans"/>
              </a:rPr>
              <a:t>Department of AIT-CSE</a:t>
            </a:r>
            <a:endParaRPr b="0" lang="en-US" sz="2400" spc="-1" strike="noStrike">
              <a:latin typeface="Arial"/>
            </a:endParaRPr>
          </a:p>
        </p:txBody>
      </p:sp>
      <p:sp>
        <p:nvSpPr>
          <p:cNvPr id="133" name="TextBox 25"/>
          <p:cNvSpPr/>
          <p:nvPr/>
        </p:nvSpPr>
        <p:spPr>
          <a:xfrm>
            <a:off x="1270080" y="365040"/>
            <a:ext cx="9651240" cy="11869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3600" spc="-1" strike="noStrike">
                <a:solidFill>
                  <a:srgbClr val="000000"/>
                </a:solidFill>
                <a:latin typeface="Arial Black"/>
                <a:ea typeface="DejaVu Sans"/>
              </a:rPr>
              <a:t>SEGMENTATION STUDY ON BANK CUSTOMERS BASED ON RNN</a:t>
            </a:r>
            <a:endParaRPr b="0" lang="en-US" sz="3600" spc="-1" strike="noStrike">
              <a:latin typeface="Arial"/>
            </a:endParaRPr>
          </a:p>
        </p:txBody>
      </p:sp>
      <p:sp>
        <p:nvSpPr>
          <p:cNvPr id="134" name="TextBox 4"/>
          <p:cNvSpPr/>
          <p:nvPr/>
        </p:nvSpPr>
        <p:spPr>
          <a:xfrm>
            <a:off x="1675080" y="4540680"/>
            <a:ext cx="2394000" cy="1919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2000" spc="-1" strike="noStrike">
                <a:solidFill>
                  <a:srgbClr val="000000"/>
                </a:solidFill>
                <a:latin typeface="Calibri"/>
                <a:ea typeface="DejaVu Sans"/>
              </a:rPr>
              <a:t>Submitted by: </a:t>
            </a:r>
            <a:endParaRPr b="0" lang="en-US" sz="2000" spc="-1" strike="noStrike">
              <a:latin typeface="Arial"/>
            </a:endParaRPr>
          </a:p>
          <a:p>
            <a:pPr>
              <a:lnSpc>
                <a:spcPct val="100000"/>
              </a:lnSpc>
              <a:buNone/>
            </a:pPr>
            <a:r>
              <a:rPr b="0" lang="en-US" sz="2000" spc="-1" strike="noStrike">
                <a:solidFill>
                  <a:srgbClr val="000000"/>
                </a:solidFill>
                <a:latin typeface="Calibri"/>
                <a:ea typeface="DejaVu Sans"/>
              </a:rPr>
              <a:t>ISHPREET KAUR</a:t>
            </a:r>
            <a:endParaRPr b="0" lang="en-US" sz="2000" spc="-1" strike="noStrike">
              <a:latin typeface="Arial"/>
            </a:endParaRPr>
          </a:p>
          <a:p>
            <a:pPr>
              <a:lnSpc>
                <a:spcPct val="100000"/>
              </a:lnSpc>
              <a:buNone/>
            </a:pPr>
            <a:r>
              <a:rPr b="0" lang="en-US" sz="2000" spc="-1" strike="noStrike">
                <a:solidFill>
                  <a:srgbClr val="000000"/>
                </a:solidFill>
                <a:latin typeface="Calibri"/>
                <a:ea typeface="DejaVu Sans"/>
              </a:rPr>
              <a:t>(21BCS6424)</a:t>
            </a:r>
            <a:endParaRPr b="0" lang="en-US" sz="2000" spc="-1" strike="noStrike">
              <a:latin typeface="Arial"/>
            </a:endParaRPr>
          </a:p>
          <a:p>
            <a:pPr>
              <a:lnSpc>
                <a:spcPct val="100000"/>
              </a:lnSpc>
              <a:buNone/>
            </a:pPr>
            <a:r>
              <a:rPr b="0" lang="en-US" sz="2000" spc="-1" strike="noStrike">
                <a:solidFill>
                  <a:srgbClr val="000000"/>
                </a:solidFill>
                <a:latin typeface="Calibri"/>
                <a:ea typeface="DejaVu Sans"/>
              </a:rPr>
              <a:t>VAIBHAV JAITWAL</a:t>
            </a:r>
            <a:endParaRPr b="0" lang="en-US" sz="2000" spc="-1" strike="noStrike">
              <a:latin typeface="Arial"/>
            </a:endParaRPr>
          </a:p>
          <a:p>
            <a:pPr>
              <a:lnSpc>
                <a:spcPct val="100000"/>
              </a:lnSpc>
              <a:buNone/>
            </a:pPr>
            <a:r>
              <a:rPr b="0" lang="en-US" sz="2000" spc="-1" strike="noStrike">
                <a:solidFill>
                  <a:srgbClr val="000000"/>
                </a:solidFill>
                <a:latin typeface="Calibri"/>
                <a:ea typeface="DejaVu Sans"/>
              </a:rPr>
              <a:t>(21BCS6454)</a:t>
            </a:r>
            <a:endParaRPr b="0" lang="en-US" sz="2000" spc="-1" strike="noStrike">
              <a:latin typeface="Arial"/>
            </a:endParaRPr>
          </a:p>
          <a:p>
            <a:pPr>
              <a:lnSpc>
                <a:spcPct val="100000"/>
              </a:lnSpc>
              <a:buNone/>
            </a:pPr>
            <a:endParaRPr b="0" lang="en-US" sz="2000" spc="-1" strike="noStrike">
              <a:latin typeface="Arial"/>
            </a:endParaRPr>
          </a:p>
        </p:txBody>
      </p:sp>
      <p:sp>
        <p:nvSpPr>
          <p:cNvPr id="135" name="TextBox 5"/>
          <p:cNvSpPr/>
          <p:nvPr/>
        </p:nvSpPr>
        <p:spPr>
          <a:xfrm>
            <a:off x="7188120" y="4725720"/>
            <a:ext cx="3957480" cy="6994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2000" spc="-1" strike="noStrike">
                <a:solidFill>
                  <a:srgbClr val="000000"/>
                </a:solidFill>
                <a:latin typeface="Calibri"/>
                <a:ea typeface="DejaVu Sans"/>
              </a:rPr>
              <a:t>Under the Supervision of: </a:t>
            </a:r>
            <a:endParaRPr b="0" lang="en-US" sz="2000" spc="-1" strike="noStrike">
              <a:latin typeface="Arial"/>
            </a:endParaRPr>
          </a:p>
          <a:p>
            <a:pPr>
              <a:lnSpc>
                <a:spcPct val="100000"/>
              </a:lnSpc>
              <a:buNone/>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DR.PRIYANKA KAUSHIK</a:t>
            </a:r>
            <a:endParaRPr b="0" lang="en-US" sz="2000" spc="-1" strike="noStrike">
              <a:latin typeface="Arial"/>
            </a:endParaRPr>
          </a:p>
        </p:txBody>
      </p:sp>
      <p:sp>
        <p:nvSpPr>
          <p:cNvPr id="2" name="PlaceHolder 1"/>
          <p:cNvSpPr>
            <a:spLocks noGrp="1"/>
          </p:cNvSpPr>
          <p:nvPr>
            <p:ph type="sldNum" idx="2"/>
          </p:nvPr>
        </p:nvSpPr>
        <p:spPr/>
        <p:txBody>
          <a:bodyPr/>
          <a:p>
            <a:fld id="{FD94B55C-5FA9-4F69-A6EC-5C4047C8D144}"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Box 3"/>
          <p:cNvSpPr/>
          <p:nvPr/>
        </p:nvSpPr>
        <p:spPr>
          <a:xfrm>
            <a:off x="888840" y="1690200"/>
            <a:ext cx="10413360" cy="444672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1" lang="en-US" sz="2200" spc="-1" strike="noStrike">
                <a:solidFill>
                  <a:srgbClr val="000000"/>
                </a:solidFill>
                <a:latin typeface="Calibri"/>
                <a:ea typeface="DejaVu Sans"/>
              </a:rPr>
              <a:t>Clustering Method: </a:t>
            </a:r>
            <a:r>
              <a:rPr b="0" lang="en-US" sz="2200" spc="-1" strike="noStrike">
                <a:solidFill>
                  <a:srgbClr val="000000"/>
                </a:solidFill>
                <a:latin typeface="Calibri"/>
                <a:ea typeface="DejaVu Sans"/>
              </a:rPr>
              <a:t>Utilize the PCA-transformed dataset with the K- Means clustering technique. A popular unsupervised clustering method is K-Means.</a:t>
            </a:r>
            <a:endParaRPr b="0" lang="en-US" sz="2200" spc="-1" strike="noStrike">
              <a:latin typeface="Arial"/>
            </a:endParaRPr>
          </a:p>
          <a:p>
            <a:pPr marL="285840" indent="-285840">
              <a:lnSpc>
                <a:spcPct val="100000"/>
              </a:lnSpc>
              <a:buClr>
                <a:srgbClr val="000000"/>
              </a:buClr>
              <a:buFont typeface="Arial"/>
              <a:buChar char="•"/>
            </a:pPr>
            <a:r>
              <a:rPr b="0" lang="en-US" sz="2200" spc="-1" strike="noStrike">
                <a:solidFill>
                  <a:srgbClr val="000000"/>
                </a:solidFill>
                <a:latin typeface="Calibri"/>
                <a:ea typeface="DejaVu Sans"/>
              </a:rPr>
              <a:t> </a:t>
            </a:r>
            <a:r>
              <a:rPr b="1" lang="en-US" sz="2200" spc="-1" strike="noStrike">
                <a:solidFill>
                  <a:srgbClr val="000000"/>
                </a:solidFill>
                <a:latin typeface="Calibri"/>
                <a:ea typeface="DejaVu Sans"/>
              </a:rPr>
              <a:t>Integration of Recurrent network: </a:t>
            </a:r>
            <a:r>
              <a:rPr b="0" lang="en-US" sz="2200" spc="-1" strike="noStrike">
                <a:solidFill>
                  <a:srgbClr val="000000"/>
                </a:solidFill>
                <a:latin typeface="Calibri"/>
                <a:ea typeface="DejaVu Sans"/>
              </a:rPr>
              <a:t>To further improve the clustering outcomes, incorporate Recurrent Neural Networks (RNNs) into the segmentation process. Obtain embeddings from the RNN model's layers. Dense vector representations of data points are called embeddings. </a:t>
            </a:r>
            <a:endParaRPr b="0" lang="en-US" sz="2200" spc="-1" strike="noStrike">
              <a:latin typeface="Arial"/>
            </a:endParaRPr>
          </a:p>
          <a:p>
            <a:pPr>
              <a:lnSpc>
                <a:spcPct val="100000"/>
              </a:lnSpc>
              <a:buNone/>
            </a:pPr>
            <a:r>
              <a:rPr b="0" lang="en-US" sz="2200" spc="-1" strike="noStrike">
                <a:solidFill>
                  <a:srgbClr val="000000"/>
                </a:solidFill>
                <a:latin typeface="Calibri"/>
                <a:ea typeface="DejaVu Sans"/>
              </a:rPr>
              <a:t>The segmentation results are assessed using suitable metrics, such as Silhouette Score or Davies-Bouldin Index, and compared to conventional K-Means clusters without RNN integration in the final stage. The entire study procedure, including data preprocessing, model setups, and assessment measures, is painstakingly recorded</a:t>
            </a:r>
            <a:endParaRPr b="0" lang="en-US" sz="2200" spc="-1" strike="noStrike">
              <a:latin typeface="Arial"/>
            </a:endParaRPr>
          </a:p>
        </p:txBody>
      </p:sp>
      <p:sp>
        <p:nvSpPr>
          <p:cNvPr id="2" name="PlaceHolder 1"/>
          <p:cNvSpPr>
            <a:spLocks noGrp="1"/>
          </p:cNvSpPr>
          <p:nvPr>
            <p:ph type="sldNum" idx="5"/>
          </p:nvPr>
        </p:nvSpPr>
        <p:spPr/>
        <p:txBody>
          <a:bodyPr/>
          <a:p>
            <a:fld id="{AACA77D6-28A8-4984-8E7E-DB1F2B5AAB84}"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0" name="Picture 3" descr=""/>
          <p:cNvPicPr/>
          <p:nvPr/>
        </p:nvPicPr>
        <p:blipFill>
          <a:blip r:embed="rId1"/>
          <a:stretch/>
        </p:blipFill>
        <p:spPr>
          <a:xfrm>
            <a:off x="2662200" y="0"/>
            <a:ext cx="6866640" cy="6857280"/>
          </a:xfrm>
          <a:prstGeom prst="rect">
            <a:avLst/>
          </a:prstGeom>
          <a:ln w="0">
            <a:noFill/>
          </a:ln>
        </p:spPr>
      </p:pic>
      <p:sp>
        <p:nvSpPr>
          <p:cNvPr id="2" name="PlaceHolder 1"/>
          <p:cNvSpPr>
            <a:spLocks noGrp="1"/>
          </p:cNvSpPr>
          <p:nvPr>
            <p:ph type="sldNum" idx="5"/>
          </p:nvPr>
        </p:nvSpPr>
        <p:spPr/>
        <p:txBody>
          <a:bodyPr/>
          <a:p>
            <a:fld id="{7FAB6504-1B1E-4846-98ED-C81115509E33}"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1228320" y="136440"/>
            <a:ext cx="4867200" cy="629280"/>
          </a:xfrm>
          <a:prstGeom prst="rect">
            <a:avLst/>
          </a:prstGeom>
          <a:noFill/>
          <a:ln w="0">
            <a:noFill/>
          </a:ln>
        </p:spPr>
        <p:txBody>
          <a:bodyPr lIns="0" rIns="0" tIns="0" bIns="0" anchor="b">
            <a:normAutofit/>
          </a:bodyPr>
          <a:p>
            <a:pPr algn="ctr">
              <a:lnSpc>
                <a:spcPct val="90000"/>
              </a:lnSpc>
              <a:buNone/>
            </a:pPr>
            <a:r>
              <a:rPr b="0" lang="en-US" sz="4400" spc="-1" strike="noStrike" u="sng">
                <a:solidFill>
                  <a:srgbClr val="000000"/>
                </a:solidFill>
                <a:uFillTx/>
                <a:latin typeface="Times New Roman"/>
              </a:rPr>
              <a:t>Result and Output</a:t>
            </a:r>
            <a:endParaRPr b="0" lang="en-US" sz="4400" spc="-1" strike="noStrike">
              <a:latin typeface="Arial"/>
            </a:endParaRPr>
          </a:p>
        </p:txBody>
      </p:sp>
      <p:sp>
        <p:nvSpPr>
          <p:cNvPr id="152" name="PlaceHolder 2"/>
          <p:cNvSpPr>
            <a:spLocks noGrp="1"/>
          </p:cNvSpPr>
          <p:nvPr>
            <p:ph type="subTitle"/>
          </p:nvPr>
        </p:nvSpPr>
        <p:spPr>
          <a:xfrm>
            <a:off x="1523880" y="1057680"/>
            <a:ext cx="4191120" cy="519120"/>
          </a:xfrm>
          <a:prstGeom prst="rect">
            <a:avLst/>
          </a:prstGeom>
          <a:noFill/>
          <a:ln w="0">
            <a:noFill/>
          </a:ln>
        </p:spPr>
        <p:txBody>
          <a:bodyPr lIns="0" rIns="0" tIns="0" bIns="0" anchor="t">
            <a:noAutofit/>
          </a:bodyPr>
          <a:p>
            <a:pPr algn="ctr">
              <a:lnSpc>
                <a:spcPct val="90000"/>
              </a:lnSpc>
              <a:spcBef>
                <a:spcPts val="1001"/>
              </a:spcBef>
              <a:buNone/>
              <a:tabLst>
                <a:tab algn="l" pos="0"/>
              </a:tabLst>
            </a:pPr>
            <a:r>
              <a:rPr b="0" lang="en-US" sz="2400" spc="-1" strike="noStrike">
                <a:solidFill>
                  <a:srgbClr val="000000"/>
                </a:solidFill>
                <a:latin typeface="Calibri"/>
              </a:rPr>
              <a:t>1.Clusters Segmentation</a:t>
            </a:r>
            <a:endParaRPr b="0" lang="en-US" sz="2400" spc="-1" strike="noStrike">
              <a:latin typeface="Arial"/>
            </a:endParaRPr>
          </a:p>
        </p:txBody>
      </p:sp>
      <p:pic>
        <p:nvPicPr>
          <p:cNvPr id="153" name="Picture 6" descr=""/>
          <p:cNvPicPr/>
          <p:nvPr/>
        </p:nvPicPr>
        <p:blipFill>
          <a:blip r:embed="rId1"/>
          <a:stretch/>
        </p:blipFill>
        <p:spPr>
          <a:xfrm>
            <a:off x="1362240" y="1930320"/>
            <a:ext cx="9268920" cy="4410000"/>
          </a:xfrm>
          <a:prstGeom prst="rect">
            <a:avLst/>
          </a:prstGeom>
          <a:ln w="0">
            <a:noFill/>
          </a:ln>
        </p:spPr>
      </p:pic>
      <p:sp>
        <p:nvSpPr>
          <p:cNvPr id="4" name="PlaceHolder 3"/>
          <p:cNvSpPr>
            <a:spLocks noGrp="1"/>
          </p:cNvSpPr>
          <p:nvPr>
            <p:ph type="sldNum" idx="8"/>
          </p:nvPr>
        </p:nvSpPr>
        <p:spPr/>
        <p:txBody>
          <a:bodyPr/>
          <a:p>
            <a:fld id="{088DD3BA-E7D2-4A1E-8384-5B3CE434778A}"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1523880" y="136440"/>
            <a:ext cx="3316320" cy="929520"/>
          </a:xfrm>
          <a:prstGeom prst="rect">
            <a:avLst/>
          </a:prstGeom>
          <a:noFill/>
          <a:ln w="0">
            <a:noFill/>
          </a:ln>
        </p:spPr>
        <p:txBody>
          <a:bodyPr lIns="0" rIns="0" tIns="0" bIns="0" anchor="b">
            <a:normAutofit/>
          </a:bodyPr>
          <a:p>
            <a:pPr algn="ctr">
              <a:lnSpc>
                <a:spcPct val="90000"/>
              </a:lnSpc>
              <a:buNone/>
            </a:pPr>
            <a:r>
              <a:rPr b="0" lang="en-US" sz="1800" spc="-1" strike="noStrike">
                <a:solidFill>
                  <a:srgbClr val="000000"/>
                </a:solidFill>
                <a:latin typeface="Times New Roman"/>
              </a:rPr>
              <a:t>2.Training and Validation Loss</a:t>
            </a:r>
            <a:endParaRPr b="0" lang="en-US" sz="1800" spc="-1" strike="noStrike">
              <a:latin typeface="Arial"/>
            </a:endParaRPr>
          </a:p>
        </p:txBody>
      </p:sp>
      <p:sp>
        <p:nvSpPr>
          <p:cNvPr id="155" name="PlaceHolder 2"/>
          <p:cNvSpPr>
            <a:spLocks noGrp="1"/>
          </p:cNvSpPr>
          <p:nvPr>
            <p:ph type="subTitle"/>
          </p:nvPr>
        </p:nvSpPr>
        <p:spPr>
          <a:xfrm>
            <a:off x="3729240" y="3602160"/>
            <a:ext cx="3791520" cy="1654920"/>
          </a:xfrm>
          <a:prstGeom prst="rect">
            <a:avLst/>
          </a:prstGeom>
          <a:noFill/>
          <a:ln w="0">
            <a:noFill/>
          </a:ln>
        </p:spPr>
        <p:txBody>
          <a:bodyPr lIns="0" rIns="0" tIns="0" bIns="0" anchor="t">
            <a:noAutofit/>
          </a:bodyPr>
          <a:p>
            <a:pPr algn="ctr">
              <a:buNone/>
            </a:pPr>
            <a:endParaRPr b="0" lang="en-US" sz="3200" spc="-1" strike="noStrike">
              <a:latin typeface="Arial"/>
            </a:endParaRPr>
          </a:p>
        </p:txBody>
      </p:sp>
      <p:pic>
        <p:nvPicPr>
          <p:cNvPr id="156" name="Picture 5" descr=""/>
          <p:cNvPicPr/>
          <p:nvPr/>
        </p:nvPicPr>
        <p:blipFill>
          <a:blip r:embed="rId1"/>
          <a:stretch/>
        </p:blipFill>
        <p:spPr>
          <a:xfrm>
            <a:off x="2072160" y="1488240"/>
            <a:ext cx="8046720" cy="4777560"/>
          </a:xfrm>
          <a:prstGeom prst="rect">
            <a:avLst/>
          </a:prstGeom>
          <a:ln w="0">
            <a:noFill/>
          </a:ln>
        </p:spPr>
      </p:pic>
      <p:sp>
        <p:nvSpPr>
          <p:cNvPr id="4" name="PlaceHolder 3"/>
          <p:cNvSpPr>
            <a:spLocks noGrp="1"/>
          </p:cNvSpPr>
          <p:nvPr>
            <p:ph type="sldNum" idx="8"/>
          </p:nvPr>
        </p:nvSpPr>
        <p:spPr/>
        <p:txBody>
          <a:bodyPr/>
          <a:p>
            <a:fld id="{74496566-4FB2-46A5-8926-2CB893E32145}"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Conclusion</a:t>
            </a:r>
            <a:endParaRPr b="0" lang="en-US" sz="4400" spc="-1" strike="noStrike">
              <a:latin typeface="Arial"/>
            </a:endParaRPr>
          </a:p>
        </p:txBody>
      </p:sp>
      <p:sp>
        <p:nvSpPr>
          <p:cNvPr id="158" name="PlaceHolder 2"/>
          <p:cNvSpPr>
            <a:spLocks noGrp="1"/>
          </p:cNvSpPr>
          <p:nvPr>
            <p:ph/>
          </p:nvPr>
        </p:nvSpPr>
        <p:spPr>
          <a:xfrm>
            <a:off x="838080" y="1690560"/>
            <a:ext cx="10514880" cy="4611600"/>
          </a:xfrm>
          <a:prstGeom prst="rect">
            <a:avLst/>
          </a:prstGeom>
          <a:noFill/>
          <a:ln w="0">
            <a:noFill/>
          </a:ln>
        </p:spPr>
        <p:txBody>
          <a:bodyPr lIns="90000" rIns="90000" tIns="45000" bIns="45000" anchor="t">
            <a:normAutofit fontScale="64000"/>
          </a:bodyPr>
          <a:p>
            <a:pPr>
              <a:lnSpc>
                <a:spcPct val="90000"/>
              </a:lnSpc>
              <a:spcBef>
                <a:spcPts val="1001"/>
              </a:spcBef>
              <a:buNone/>
              <a:tabLst>
                <a:tab algn="l" pos="0"/>
              </a:tabLst>
            </a:pPr>
            <a:r>
              <a:rPr b="0" lang="en-US" sz="2800" spc="-1" strike="noStrike">
                <a:solidFill>
                  <a:srgbClr val="000000"/>
                </a:solidFill>
                <a:latin typeface="Calibri"/>
              </a:rPr>
              <a:t>Performance of classification algorithms depends on many factors including accuracy, specificity, recall, time, and space complexity. Based on the results of experiments it can be concluded that deep learning algorithms are giving better accuracy. In this research, we embarked on a data-driven journey to enhance customer segmentation through the integration of Recurrent Neural Networks (RNNs) and the traditional K-Means clustering algorithm. Our study began with comprehensive data preprocessing, addressing missing values and scaling features, followed by Exploratory Data Analysis (EDA) to unveil underlying data patterns. We harnessed the power of Principal Component Analysis (PCA) to reduce dimensionality while preserving data integrity. The pivotal innovation came with the combination of K-Means clustering and RNNs, where embeddings extracted from RNN layers contributed to the creation of more refined customer clusters. Our evaluation metrics confirmed the effectiveness of this approach, demonstrating improved segmentation quality compared to traditional K-Means. Through this research, we not only presented a novel method for customer segmentation but also uncovered valuable insights into customer behaviour, providing a solid foundation for businesses to tailor their strategies and offerings to distinct customer segments. As the field of customer analytics continues to evolve, this integrated approach offers a promising avenue for more precise and effective customer segmentation strategies.</a:t>
            </a:r>
            <a:endParaRPr b="0" lang="en-US" sz="2800" spc="-1" strike="noStrike">
              <a:latin typeface="Arial"/>
            </a:endParaRPr>
          </a:p>
        </p:txBody>
      </p:sp>
      <p:sp>
        <p:nvSpPr>
          <p:cNvPr id="4" name="PlaceHolder 3"/>
          <p:cNvSpPr>
            <a:spLocks noGrp="1"/>
          </p:cNvSpPr>
          <p:nvPr>
            <p:ph type="sldNum" idx="2"/>
          </p:nvPr>
        </p:nvSpPr>
        <p:spPr/>
        <p:txBody>
          <a:bodyPr/>
          <a:p>
            <a:fld id="{8B07DA27-1BB9-4535-809D-2070122F1769}"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Future Scope</a:t>
            </a:r>
            <a:endParaRPr b="0" lang="en-US" sz="4400" spc="-1" strike="noStrike">
              <a:latin typeface="Arial"/>
            </a:endParaRPr>
          </a:p>
        </p:txBody>
      </p:sp>
      <p:sp>
        <p:nvSpPr>
          <p:cNvPr id="160"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fontScale="74000"/>
          </a:bodyPr>
          <a:p>
            <a:pPr>
              <a:lnSpc>
                <a:spcPct val="90000"/>
              </a:lnSpc>
              <a:spcBef>
                <a:spcPts val="1001"/>
              </a:spcBef>
              <a:buNone/>
              <a:tabLst>
                <a:tab algn="l" pos="0"/>
              </a:tabLst>
            </a:pPr>
            <a:r>
              <a:rPr b="0" lang="en-US" sz="2800" spc="-1" strike="noStrike">
                <a:solidFill>
                  <a:srgbClr val="000000"/>
                </a:solidFill>
                <a:latin typeface="Calibri"/>
              </a:rPr>
              <a:t>Here are some future scope areas and opportunities for this project:</a:t>
            </a:r>
            <a:endParaRPr b="0" lang="en-US" sz="2800" spc="-1" strike="noStrike">
              <a:latin typeface="Arial"/>
            </a:endParaRPr>
          </a:p>
          <a:p>
            <a:pPr marL="228600" indent="-228600">
              <a:lnSpc>
                <a:spcPct val="90000"/>
              </a:lnSpc>
              <a:spcBef>
                <a:spcPts val="1001"/>
              </a:spcBef>
              <a:buClr>
                <a:srgbClr val="000000"/>
              </a:buClr>
              <a:buFont typeface="Arial"/>
              <a:buChar char="•"/>
              <a:tabLst>
                <a:tab algn="l" pos="0"/>
              </a:tabLst>
            </a:pPr>
            <a:r>
              <a:rPr b="1" lang="en-US" sz="2800" spc="-1" strike="noStrike">
                <a:solidFill>
                  <a:srgbClr val="000000"/>
                </a:solidFill>
                <a:latin typeface="Calibri"/>
              </a:rPr>
              <a:t>Enhanced Segmentation Models:</a:t>
            </a:r>
            <a:r>
              <a:rPr b="0" lang="en-US" sz="2800" spc="-1" strike="noStrike">
                <a:solidFill>
                  <a:srgbClr val="000000"/>
                </a:solidFill>
                <a:latin typeface="Calibri"/>
              </a:rPr>
              <a:t> Future work can focus on improving the accuracy and effectiveness of customer segmentation models. This could involve experimenting with different recurrent neural network (RNN) architectures, such as LSTM (Long Short-Term Memory) and GRU (Gated Recurrent Unit), to find the most suitable one for customer data.</a:t>
            </a:r>
            <a:endParaRPr b="0" lang="en-US" sz="2800" spc="-1" strike="noStrike">
              <a:latin typeface="Arial"/>
            </a:endParaRPr>
          </a:p>
          <a:p>
            <a:pPr marL="228600" indent="-228600">
              <a:lnSpc>
                <a:spcPct val="90000"/>
              </a:lnSpc>
              <a:spcBef>
                <a:spcPts val="1001"/>
              </a:spcBef>
              <a:buClr>
                <a:srgbClr val="000000"/>
              </a:buClr>
              <a:buFont typeface="Arial"/>
              <a:buChar char="•"/>
              <a:tabLst>
                <a:tab algn="l" pos="0"/>
              </a:tabLst>
            </a:pPr>
            <a:r>
              <a:rPr b="1" lang="en-US" sz="2800" spc="-1" strike="noStrike">
                <a:solidFill>
                  <a:srgbClr val="000000"/>
                </a:solidFill>
                <a:latin typeface="Calibri"/>
              </a:rPr>
              <a:t>Ethical Considerations: </a:t>
            </a:r>
            <a:r>
              <a:rPr b="0" lang="en-US" sz="2800" spc="-1" strike="noStrike">
                <a:solidFill>
                  <a:srgbClr val="000000"/>
                </a:solidFill>
                <a:latin typeface="Calibri"/>
              </a:rPr>
              <a:t>As with any data-driven project, future work should pay close attention to ethical considerations, including data privacy, bias, and fairness in customer segmentation, to ensure responsible and equitable use of customer data.</a:t>
            </a:r>
            <a:endParaRPr b="0" lang="en-US" sz="2800" spc="-1" strike="noStrike">
              <a:latin typeface="Arial"/>
            </a:endParaRPr>
          </a:p>
          <a:p>
            <a:pPr marL="228600" indent="-228600">
              <a:lnSpc>
                <a:spcPct val="90000"/>
              </a:lnSpc>
              <a:spcBef>
                <a:spcPts val="1001"/>
              </a:spcBef>
              <a:buClr>
                <a:srgbClr val="000000"/>
              </a:buClr>
              <a:buFont typeface="Arial"/>
              <a:buChar char="•"/>
              <a:tabLst>
                <a:tab algn="l" pos="0"/>
              </a:tabLst>
            </a:pPr>
            <a:r>
              <a:rPr b="1" lang="en-US" sz="2800" spc="-1" strike="noStrike">
                <a:solidFill>
                  <a:srgbClr val="000000"/>
                </a:solidFill>
                <a:latin typeface="Calibri"/>
              </a:rPr>
              <a:t>Real-time Segmentation: </a:t>
            </a:r>
            <a:r>
              <a:rPr b="0" lang="en-US" sz="2800" spc="-1" strike="noStrike">
                <a:solidFill>
                  <a:srgbClr val="000000"/>
                </a:solidFill>
                <a:latin typeface="Calibri"/>
              </a:rPr>
              <a:t>Developing real-time customer segmentation capabilities can be invaluable for businesses. Building RNN models that can adapt and update segmentations in real-time as new data streams in will be a significant advancement.</a:t>
            </a:r>
            <a:endParaRPr b="0" lang="en-US" sz="2800" spc="-1" strike="noStrike">
              <a:latin typeface="Arial"/>
            </a:endParaRPr>
          </a:p>
        </p:txBody>
      </p:sp>
      <p:sp>
        <p:nvSpPr>
          <p:cNvPr id="4" name="PlaceHolder 3"/>
          <p:cNvSpPr>
            <a:spLocks noGrp="1"/>
          </p:cNvSpPr>
          <p:nvPr>
            <p:ph type="sldNum" idx="2"/>
          </p:nvPr>
        </p:nvSpPr>
        <p:spPr/>
        <p:txBody>
          <a:bodyPr/>
          <a:p>
            <a:fld id="{1CCD850F-0DEF-41CA-A8AB-EF68E080F976}"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References</a:t>
            </a:r>
            <a:endParaRPr b="0" lang="en-US" sz="4400" spc="-1" strike="noStrike">
              <a:latin typeface="Arial"/>
            </a:endParaRPr>
          </a:p>
        </p:txBody>
      </p:sp>
      <p:sp>
        <p:nvSpPr>
          <p:cNvPr id="162"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a:lnSpc>
                <a:spcPct val="90000"/>
              </a:lnSpc>
              <a:spcBef>
                <a:spcPts val="1001"/>
              </a:spcBef>
              <a:buNone/>
              <a:tabLst>
                <a:tab algn="l" pos="0"/>
              </a:tabLst>
            </a:pPr>
            <a:r>
              <a:rPr b="0" lang="en-IN" sz="1600" spc="-1" strike="noStrike">
                <a:solidFill>
                  <a:srgbClr val="000000"/>
                </a:solidFill>
                <a:latin typeface="Times New Roman"/>
              </a:rPr>
              <a:t>[1] E. Y. L. Nandapala and K. P. N. Jayasena, "The practical approach in Customers segmentation by using the K-Means Algorithm," 2020 IEEE 15th International Conference on Industrial and Information Systems (ICIIS), RUPNAGAR, India, 2020, pp. 344-349, doi: 10.1109/ICIIS51140.2020.9342639. </a:t>
            </a:r>
            <a:endParaRPr b="0" lang="en-US" sz="1600" spc="-1" strike="noStrike">
              <a:latin typeface="Arial"/>
            </a:endParaRPr>
          </a:p>
          <a:p>
            <a:pPr>
              <a:lnSpc>
                <a:spcPct val="90000"/>
              </a:lnSpc>
              <a:spcBef>
                <a:spcPts val="1001"/>
              </a:spcBef>
              <a:buNone/>
              <a:tabLst>
                <a:tab algn="l" pos="0"/>
              </a:tabLst>
            </a:pPr>
            <a:r>
              <a:rPr b="0" lang="en-IN" sz="1600" spc="-1" strike="noStrike">
                <a:solidFill>
                  <a:srgbClr val="000000"/>
                </a:solidFill>
                <a:latin typeface="Times New Roman"/>
              </a:rPr>
              <a:t>[2] R. Gupta, A. Verma and H. O. Topal, "Customer Segmentation of Indian restaurants on the basis of geographical locations using Machine Learning," 2021 International Conference on Technological Advancements and Innovations (ICTAI), Tashkent, Uzbekistan, 2021, pp. 382-387, doi: 10.1109/ICTAI53825.2021.9673153. </a:t>
            </a:r>
            <a:endParaRPr b="0" lang="en-US" sz="1600" spc="-1" strike="noStrike">
              <a:latin typeface="Arial"/>
            </a:endParaRPr>
          </a:p>
          <a:p>
            <a:pPr>
              <a:lnSpc>
                <a:spcPct val="90000"/>
              </a:lnSpc>
              <a:spcBef>
                <a:spcPts val="1001"/>
              </a:spcBef>
              <a:buNone/>
              <a:tabLst>
                <a:tab algn="l" pos="0"/>
              </a:tabLst>
            </a:pPr>
            <a:r>
              <a:rPr b="0" lang="en-IN" sz="1600" spc="-1" strike="noStrike">
                <a:solidFill>
                  <a:srgbClr val="000000"/>
                </a:solidFill>
                <a:latin typeface="Times New Roman"/>
              </a:rPr>
              <a:t>[3] A. G. Aggarwal and S. Yadav, "Customer Segmentation Using Fuzzy-AHP and RFM Model," 2020 8th International Conference on Reliability, Infocom Technologies and Optimization (Trends and Future Directions) (ICRITO), Noida, India, 2020, pp. 77-80, doi: 10.1109/ICRITO48877.2020.9197903.</a:t>
            </a:r>
            <a:endParaRPr b="0" lang="en-US" sz="1600" spc="-1" strike="noStrike">
              <a:latin typeface="Arial"/>
            </a:endParaRPr>
          </a:p>
          <a:p>
            <a:pPr>
              <a:lnSpc>
                <a:spcPct val="90000"/>
              </a:lnSpc>
              <a:spcBef>
                <a:spcPts val="1001"/>
              </a:spcBef>
              <a:buNone/>
              <a:tabLst>
                <a:tab algn="l" pos="0"/>
              </a:tabLst>
            </a:pPr>
            <a:r>
              <a:rPr b="0" lang="en-IN" sz="1600" spc="-1" strike="noStrike">
                <a:solidFill>
                  <a:srgbClr val="000000"/>
                </a:solidFill>
                <a:latin typeface="Times New Roman"/>
              </a:rPr>
              <a:t> </a:t>
            </a:r>
            <a:r>
              <a:rPr b="0" lang="en-IN" sz="1600" spc="-1" strike="noStrike">
                <a:solidFill>
                  <a:srgbClr val="000000"/>
                </a:solidFill>
                <a:latin typeface="Times New Roman"/>
              </a:rPr>
              <a:t>[4] A. Solichin and G. Wibowo, "Customer Segmentation Based on Recency Frequency Monetary (RFM) and User Event Tracking (UET) Using K-Means Algorithm," 2022 IEEE 8th Information Technology International Seminar (ITIS), Surabaya, Indonesia, 2022, pp. 257-262, doi: 10.1109/ITIS57155.2022.10009981.</a:t>
            </a:r>
            <a:endParaRPr b="0" lang="en-US" sz="1600" spc="-1" strike="noStrike">
              <a:latin typeface="Arial"/>
            </a:endParaRPr>
          </a:p>
          <a:p>
            <a:pPr>
              <a:lnSpc>
                <a:spcPct val="90000"/>
              </a:lnSpc>
              <a:spcBef>
                <a:spcPts val="1001"/>
              </a:spcBef>
              <a:buNone/>
              <a:tabLst>
                <a:tab algn="l" pos="0"/>
              </a:tabLst>
            </a:pPr>
            <a:r>
              <a:rPr b="0" lang="en-IN" sz="1600" spc="-1" strike="noStrike">
                <a:solidFill>
                  <a:srgbClr val="000000"/>
                </a:solidFill>
                <a:latin typeface="Times New Roman"/>
              </a:rPr>
              <a:t>[5] Y. Xiao, "Hybrid Model for Customer Segmentation Based on RFM Framework," 2022 7th International Conference on Intelligent Computing and Signal Processing (ICSP), Xi'an, China, 2022, pp. 720-723, doi: 10.1109/ICSP54964.2022.9778840..</a:t>
            </a:r>
            <a:endParaRPr b="0" lang="en-US" sz="1600" spc="-1" strike="noStrike">
              <a:latin typeface="Arial"/>
            </a:endParaRPr>
          </a:p>
        </p:txBody>
      </p:sp>
      <p:sp>
        <p:nvSpPr>
          <p:cNvPr id="4" name="PlaceHolder 3"/>
          <p:cNvSpPr>
            <a:spLocks noGrp="1"/>
          </p:cNvSpPr>
          <p:nvPr>
            <p:ph type="sldNum" idx="2"/>
          </p:nvPr>
        </p:nvSpPr>
        <p:spPr/>
        <p:txBody>
          <a:bodyPr/>
          <a:p>
            <a:fld id="{9E254C0B-B0FB-4E38-97DB-305A9D4883EB}"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Box 2"/>
          <p:cNvSpPr/>
          <p:nvPr/>
        </p:nvSpPr>
        <p:spPr>
          <a:xfrm>
            <a:off x="904320" y="1615320"/>
            <a:ext cx="9996840" cy="2766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N" sz="1600" spc="-1" strike="noStrike">
                <a:solidFill>
                  <a:srgbClr val="000000"/>
                </a:solidFill>
                <a:latin typeface="Times New Roman"/>
                <a:ea typeface="DejaVu Sans"/>
              </a:rPr>
              <a:t>[6] G. A. Dinavahi, H. Thatavarti, J. Rangala, S. Vallamsetti and J. L. Nannuri, "Customer Segmentation in Retailing using Machine Learning Techniques," 2023 IEEE 8th International Conference for Convergence in Technology (I2CT), Lonavla, India, 2023, pp. 1-5, doi: 10.1109/I2CT57861.2023.10126155.</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IN" sz="1600" spc="-1" strike="noStrike">
                <a:solidFill>
                  <a:srgbClr val="000000"/>
                </a:solidFill>
                <a:latin typeface="Times New Roman"/>
                <a:ea typeface="DejaVu Sans"/>
              </a:rPr>
              <a:t> </a:t>
            </a:r>
            <a:r>
              <a:rPr b="0" lang="en-IN" sz="1600" spc="-1" strike="noStrike">
                <a:solidFill>
                  <a:srgbClr val="000000"/>
                </a:solidFill>
                <a:latin typeface="Times New Roman"/>
                <a:ea typeface="DejaVu Sans"/>
              </a:rPr>
              <a:t>[7] P. P. Pramono, I. Surjandari and E. Laoh, "Estimating Customer Segmentation based on Customer Lifetime Value Using Two-Stage Clustering Method," 2019 16th International Conference on Service Systems and Service Management (ICSSSM), Shenzhen, China, 2019, pp. 1-5, doi: 10.1109/ICSSSM.2019.8887704.</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IN" sz="1600" spc="-1" strike="noStrike">
                <a:solidFill>
                  <a:srgbClr val="000000"/>
                </a:solidFill>
                <a:latin typeface="Times New Roman"/>
                <a:ea typeface="DejaVu Sans"/>
              </a:rPr>
              <a:t> </a:t>
            </a:r>
            <a:r>
              <a:rPr b="0" lang="en-IN" sz="1600" spc="-1" strike="noStrike">
                <a:solidFill>
                  <a:srgbClr val="000000"/>
                </a:solidFill>
                <a:latin typeface="Times New Roman"/>
                <a:ea typeface="DejaVu Sans"/>
              </a:rPr>
              <a:t>[8] S. S. Mim and D. Logofatu, "A Cluster-based Analysis for Targeting Potential Customers in a Real-world Marketing System," 2022 IEEE 18th International Conference on Intelligent Computer Communication and Processing (ICCP), Cluj-Napoca, Romania, 2022, pp. 159-166, doi: 10.1109/ICCP56966.2022.10053985</a:t>
            </a:r>
            <a:endParaRPr b="0" lang="en-US" sz="1600" spc="-1" strike="noStrike">
              <a:latin typeface="Arial"/>
            </a:endParaRPr>
          </a:p>
        </p:txBody>
      </p:sp>
      <p:sp>
        <p:nvSpPr>
          <p:cNvPr id="2" name="PlaceHolder 1"/>
          <p:cNvSpPr>
            <a:spLocks noGrp="1"/>
          </p:cNvSpPr>
          <p:nvPr>
            <p:ph type="sldNum" idx="5"/>
          </p:nvPr>
        </p:nvSpPr>
        <p:spPr/>
        <p:txBody>
          <a:bodyPr/>
          <a:p>
            <a:fld id="{FAF89CAF-01C2-4AC4-99BC-19CB1E2D4EAA}"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Box 2"/>
          <p:cNvSpPr/>
          <p:nvPr/>
        </p:nvSpPr>
        <p:spPr>
          <a:xfrm>
            <a:off x="3723480" y="2296080"/>
            <a:ext cx="6257880" cy="2284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7200" spc="-1" strike="noStrike">
                <a:solidFill>
                  <a:srgbClr val="000000"/>
                </a:solidFill>
                <a:latin typeface="Calibri"/>
                <a:ea typeface="DejaVu Sans"/>
              </a:rPr>
              <a:t>THANK YOU!</a:t>
            </a:r>
            <a:endParaRPr b="0" lang="en-US" sz="7200" spc="-1" strike="noStrike">
              <a:latin typeface="Arial"/>
            </a:endParaRPr>
          </a:p>
        </p:txBody>
      </p:sp>
      <p:sp>
        <p:nvSpPr>
          <p:cNvPr id="2" name="PlaceHolder 1"/>
          <p:cNvSpPr>
            <a:spLocks noGrp="1"/>
          </p:cNvSpPr>
          <p:nvPr>
            <p:ph type="sldNum" idx="5"/>
          </p:nvPr>
        </p:nvSpPr>
        <p:spPr/>
        <p:txBody>
          <a:bodyPr/>
          <a:p>
            <a:fld id="{15D8CC34-3214-4BDB-A814-FEB221C29A92}" type="slidenum">
              <a:t>18</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885600" y="365040"/>
            <a:ext cx="10514880" cy="975600"/>
          </a:xfrm>
          <a:prstGeom prst="rect">
            <a:avLst/>
          </a:prstGeom>
          <a:noFill/>
          <a:ln w="0">
            <a:noFill/>
          </a:ln>
        </p:spPr>
        <p:txBody>
          <a:bodyPr lIns="90000" rIns="90000" tIns="45000" bIns="45000" anchor="ctr">
            <a:noAutofit/>
          </a:bodyPr>
          <a:p>
            <a:pPr>
              <a:lnSpc>
                <a:spcPct val="90000"/>
              </a:lnSpc>
              <a:buNone/>
            </a:pPr>
            <a:r>
              <a:rPr b="1" lang="en-US" sz="4400" spc="-1" strike="noStrike">
                <a:solidFill>
                  <a:srgbClr val="000000"/>
                </a:solidFill>
                <a:latin typeface="Times New Roman"/>
              </a:rPr>
              <a:t>Outline</a:t>
            </a:r>
            <a:endParaRPr b="0" lang="en-US" sz="4400" spc="-1" strike="noStrike">
              <a:latin typeface="Arial"/>
            </a:endParaRPr>
          </a:p>
        </p:txBody>
      </p:sp>
      <p:sp>
        <p:nvSpPr>
          <p:cNvPr id="137" name="PlaceHolder 2"/>
          <p:cNvSpPr>
            <a:spLocks noGrp="1"/>
          </p:cNvSpPr>
          <p:nvPr>
            <p:ph/>
          </p:nvPr>
        </p:nvSpPr>
        <p:spPr>
          <a:xfrm>
            <a:off x="838080" y="1588320"/>
            <a:ext cx="10514880" cy="495144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Introduction to Project</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Problem Formulation</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Objectives of the work </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Methodology used</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Result and Output</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2" strike="noStrike">
                <a:solidFill>
                  <a:srgbClr val="000000"/>
                </a:solidFill>
                <a:latin typeface="Times New Roman"/>
              </a:rPr>
              <a:t>Conclusion</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Future Scope</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References</a:t>
            </a:r>
            <a:endParaRPr b="0" lang="en-US" sz="2800" spc="-1" strike="noStrike">
              <a:latin typeface="Arial"/>
            </a:endParaRPr>
          </a:p>
          <a:p>
            <a:pPr>
              <a:lnSpc>
                <a:spcPct val="90000"/>
              </a:lnSpc>
              <a:spcBef>
                <a:spcPts val="1001"/>
              </a:spcBef>
              <a:buNone/>
            </a:pPr>
            <a:endParaRPr b="0" lang="en-US" sz="2800" spc="-1" strike="noStrike">
              <a:latin typeface="Arial"/>
            </a:endParaRPr>
          </a:p>
          <a:p>
            <a:pPr>
              <a:lnSpc>
                <a:spcPct val="90000"/>
              </a:lnSpc>
              <a:spcBef>
                <a:spcPts val="1001"/>
              </a:spcBef>
              <a:buNone/>
            </a:pPr>
            <a:endParaRPr b="0" lang="en-US" sz="2800" spc="-1" strike="noStrike">
              <a:latin typeface="Arial"/>
            </a:endParaRPr>
          </a:p>
        </p:txBody>
      </p:sp>
      <p:sp>
        <p:nvSpPr>
          <p:cNvPr id="4" name="PlaceHolder 3"/>
          <p:cNvSpPr>
            <a:spLocks noGrp="1"/>
          </p:cNvSpPr>
          <p:nvPr>
            <p:ph type="sldNum" idx="2"/>
          </p:nvPr>
        </p:nvSpPr>
        <p:spPr/>
        <p:txBody>
          <a:bodyPr/>
          <a:p>
            <a:fld id="{B9D3E675-36F7-457C-A08B-F8BB7FB91EF2}"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u="sng">
                <a:solidFill>
                  <a:srgbClr val="000000"/>
                </a:solidFill>
                <a:uFillTx/>
                <a:latin typeface="Times New Roman"/>
              </a:rPr>
              <a:t>Introduction to Project</a:t>
            </a:r>
            <a:endParaRPr b="0" lang="en-US" sz="4400" spc="-1" strike="noStrike">
              <a:latin typeface="Arial"/>
            </a:endParaRPr>
          </a:p>
        </p:txBody>
      </p:sp>
      <p:sp>
        <p:nvSpPr>
          <p:cNvPr id="139"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fontScale="63000"/>
          </a:bodyPr>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Calibri"/>
              </a:rPr>
              <a:t>Understanding consumer behavior and preferences is crucial for firms looking to succeed in today's dynamic and fiercely competitive business environment, client segmentation, or the process of breaking a client base into discrete groups with comparable characteristics, has become an essential tactic for customizing goods, services, and marketing initiatives to suit the particular requirements and preferences of diverse consumer segments. Although conventional segmentation strategies have been effective, the exponential rise of data and developments in machine learning techniques present new prospects for improving the precision and granularity of customer segmentation. </a:t>
            </a:r>
            <a:endParaRPr b="0" lang="en-US" sz="2800" spc="-1" strike="noStrike">
              <a:latin typeface="Arial"/>
            </a:endParaRPr>
          </a:p>
          <a:p>
            <a:pPr>
              <a:lnSpc>
                <a:spcPct val="90000"/>
              </a:lnSpc>
              <a:spcBef>
                <a:spcPts val="1001"/>
              </a:spcBef>
              <a:buNone/>
            </a:pPr>
            <a:endParaRPr b="0" lang="en-US" sz="2800" spc="-1" strike="noStrike">
              <a:latin typeface="Arial"/>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Calibri"/>
              </a:rPr>
              <a:t>The power of clustering and recurrent neural networks (RNNs) are combined in this research study to create an original method for client segmentation. To categorize customers based on static characteristics like demographics, past purchases, or location, clustering techniques have been used for a long time. Although this can offer deeper insights on shifting preferences and engagement patterns, these methods frequently ignore the time aspect of client behavior. However, RNNs, a group of neural networks intended to process sequential data, are particularly good at capturing temporal connections and can spot hidden patterns in time-series consumer data. </a:t>
            </a:r>
            <a:endParaRPr b="0" lang="en-US" sz="2800" spc="-1" strike="noStrike">
              <a:latin typeface="Arial"/>
            </a:endParaRPr>
          </a:p>
        </p:txBody>
      </p:sp>
      <p:sp>
        <p:nvSpPr>
          <p:cNvPr id="4" name="PlaceHolder 3"/>
          <p:cNvSpPr>
            <a:spLocks noGrp="1"/>
          </p:cNvSpPr>
          <p:nvPr>
            <p:ph type="sldNum" idx="2"/>
          </p:nvPr>
        </p:nvSpPr>
        <p:spPr/>
        <p:txBody>
          <a:bodyPr/>
          <a:p>
            <a:fld id="{001BDE8A-A9D9-436B-BA3A-873236033BAB}"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Box 2"/>
          <p:cNvSpPr/>
          <p:nvPr/>
        </p:nvSpPr>
        <p:spPr>
          <a:xfrm>
            <a:off x="983160" y="0"/>
            <a:ext cx="10675080" cy="6792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200" spc="-1" strike="noStrike">
                <a:solidFill>
                  <a:srgbClr val="000000"/>
                </a:solidFill>
                <a:latin typeface="Calibri"/>
                <a:ea typeface="DejaVu Sans"/>
              </a:rPr>
              <a:t>By combining clustering methods with RNNs, our suggested methodology closes this gap and enables the identification of both static and dynamic client categories. This hybrid strategy uses RNNs to predict the temporal evolution of these segments after first using clustering to identify the initial customer groupings. By doing this, we hope to give businesses a more thorough and useful insight of their clientele. </a:t>
            </a:r>
            <a:endParaRPr b="0" lang="en-US" sz="2200" spc="-1" strike="noStrike">
              <a:latin typeface="Arial"/>
            </a:endParaRPr>
          </a:p>
          <a:p>
            <a:pPr>
              <a:lnSpc>
                <a:spcPct val="100000"/>
              </a:lnSpc>
              <a:buNone/>
            </a:pPr>
            <a:endParaRPr b="0" lang="en-US" sz="2200" spc="-1" strike="noStrike">
              <a:latin typeface="Arial"/>
            </a:endParaRPr>
          </a:p>
          <a:p>
            <a:pPr>
              <a:lnSpc>
                <a:spcPct val="100000"/>
              </a:lnSpc>
              <a:buNone/>
            </a:pPr>
            <a:r>
              <a:rPr b="0" lang="en-US" sz="2200" spc="-1" strike="noStrike">
                <a:solidFill>
                  <a:srgbClr val="000000"/>
                </a:solidFill>
                <a:latin typeface="Calibri"/>
                <a:ea typeface="DejaVu Sans"/>
              </a:rPr>
              <a:t>The main basic libraries which are used to create digit detection model are as follow:</a:t>
            </a:r>
            <a:endParaRPr b="0" lang="en-US" sz="2200" spc="-1" strike="noStrike">
              <a:latin typeface="Arial"/>
            </a:endParaRPr>
          </a:p>
          <a:p>
            <a:pPr>
              <a:lnSpc>
                <a:spcPct val="100000"/>
              </a:lnSpc>
              <a:buNone/>
            </a:pPr>
            <a:endParaRPr b="0" lang="en-US" sz="2200" spc="-1" strike="noStrike">
              <a:latin typeface="Arial"/>
            </a:endParaRPr>
          </a:p>
          <a:p>
            <a:pPr>
              <a:lnSpc>
                <a:spcPct val="100000"/>
              </a:lnSpc>
              <a:buNone/>
            </a:pPr>
            <a:r>
              <a:rPr b="0" lang="en-US" sz="2200" spc="-1" strike="noStrike">
                <a:solidFill>
                  <a:srgbClr val="000000"/>
                </a:solidFill>
                <a:latin typeface="Calibri"/>
                <a:ea typeface="DejaVu Sans"/>
              </a:rPr>
              <a:t> • </a:t>
            </a:r>
            <a:r>
              <a:rPr b="1" lang="en-US" sz="2200" spc="-1" strike="noStrike">
                <a:solidFill>
                  <a:srgbClr val="000000"/>
                </a:solidFill>
                <a:latin typeface="Calibri"/>
                <a:ea typeface="DejaVu Sans"/>
              </a:rPr>
              <a:t>Numpy:</a:t>
            </a:r>
            <a:r>
              <a:rPr b="0" lang="en-US" sz="2200" spc="-1" strike="noStrike">
                <a:solidFill>
                  <a:srgbClr val="000000"/>
                </a:solidFill>
                <a:latin typeface="Calibri"/>
                <a:ea typeface="DejaVu Sans"/>
              </a:rPr>
              <a:t> Numpy libraries is specifically used to perform operation on multi-dimensional arrays, and it is also used for processing and manipulating data such as loading Credit Card dataset in the memory with transforming it to situable dimensions. </a:t>
            </a:r>
            <a:endParaRPr b="0" lang="en-US" sz="2200" spc="-1" strike="noStrike">
              <a:latin typeface="Arial"/>
            </a:endParaRPr>
          </a:p>
          <a:p>
            <a:pPr>
              <a:lnSpc>
                <a:spcPct val="100000"/>
              </a:lnSpc>
              <a:buNone/>
            </a:pPr>
            <a:r>
              <a:rPr b="0" lang="en-US" sz="2200" spc="-1" strike="noStrike">
                <a:solidFill>
                  <a:srgbClr val="000000"/>
                </a:solidFill>
                <a:latin typeface="Calibri"/>
                <a:ea typeface="DejaVu Sans"/>
              </a:rPr>
              <a:t>• </a:t>
            </a:r>
            <a:r>
              <a:rPr b="1" lang="en-US" sz="2200" spc="-1" strike="noStrike">
                <a:solidFill>
                  <a:srgbClr val="000000"/>
                </a:solidFill>
                <a:latin typeface="Calibri"/>
                <a:ea typeface="DejaVu Sans"/>
              </a:rPr>
              <a:t>scikit-learn:</a:t>
            </a:r>
            <a:r>
              <a:rPr b="0" lang="en-US" sz="2200" spc="-1" strike="noStrike">
                <a:solidFill>
                  <a:srgbClr val="000000"/>
                </a:solidFill>
                <a:latin typeface="Calibri"/>
                <a:ea typeface="DejaVu Sans"/>
              </a:rPr>
              <a:t> scikit-learn is a python library which have inbuilt algorithms for regression, classification and model selection. It includes build-in support for loading Credit Card dataset. </a:t>
            </a:r>
            <a:endParaRPr b="0" lang="en-US" sz="2200" spc="-1" strike="noStrike">
              <a:latin typeface="Arial"/>
            </a:endParaRPr>
          </a:p>
          <a:p>
            <a:pPr>
              <a:lnSpc>
                <a:spcPct val="100000"/>
              </a:lnSpc>
              <a:buNone/>
            </a:pPr>
            <a:r>
              <a:rPr b="0" lang="en-US" sz="2200" spc="-1" strike="noStrike">
                <a:solidFill>
                  <a:srgbClr val="000000"/>
                </a:solidFill>
                <a:latin typeface="Calibri"/>
                <a:ea typeface="DejaVu Sans"/>
              </a:rPr>
              <a:t>• </a:t>
            </a:r>
            <a:r>
              <a:rPr b="1" lang="en-US" sz="2200" spc="-1" strike="noStrike">
                <a:solidFill>
                  <a:srgbClr val="000000"/>
                </a:solidFill>
                <a:latin typeface="Calibri"/>
                <a:ea typeface="DejaVu Sans"/>
              </a:rPr>
              <a:t>Tensorflow:</a:t>
            </a:r>
            <a:r>
              <a:rPr b="0" lang="en-US" sz="2200" spc="-1" strike="noStrike">
                <a:solidFill>
                  <a:srgbClr val="000000"/>
                </a:solidFill>
                <a:latin typeface="Calibri"/>
                <a:ea typeface="DejaVu Sans"/>
              </a:rPr>
              <a:t> TensorFlow is an open-source deep learning library which provides support for training and testing wide range of model. It includes build-in support for loading Credit Card dataset. </a:t>
            </a:r>
            <a:endParaRPr b="0" lang="en-US" sz="2200" spc="-1" strike="noStrike">
              <a:latin typeface="Arial"/>
            </a:endParaRPr>
          </a:p>
        </p:txBody>
      </p:sp>
      <p:sp>
        <p:nvSpPr>
          <p:cNvPr id="2" name="PlaceHolder 1"/>
          <p:cNvSpPr>
            <a:spLocks noGrp="1"/>
          </p:cNvSpPr>
          <p:nvPr>
            <p:ph type="sldNum" idx="5"/>
          </p:nvPr>
        </p:nvSpPr>
        <p:spPr/>
        <p:txBody>
          <a:bodyPr/>
          <a:p>
            <a:fld id="{7593FB66-3F24-4927-B03E-EF6EDB7852F7}"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Box 3"/>
          <p:cNvSpPr/>
          <p:nvPr/>
        </p:nvSpPr>
        <p:spPr>
          <a:xfrm>
            <a:off x="822960" y="934560"/>
            <a:ext cx="10372680" cy="5787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200" spc="-1" strike="noStrike">
                <a:solidFill>
                  <a:srgbClr val="000000"/>
                </a:solidFill>
                <a:latin typeface="Calibri"/>
                <a:ea typeface="DejaVu Sans"/>
              </a:rPr>
              <a:t>• </a:t>
            </a:r>
            <a:r>
              <a:rPr b="1" lang="en-US" sz="2200" spc="-1" strike="noStrike">
                <a:solidFill>
                  <a:srgbClr val="000000"/>
                </a:solidFill>
                <a:latin typeface="Calibri"/>
                <a:ea typeface="DejaVu Sans"/>
              </a:rPr>
              <a:t>Keras:</a:t>
            </a:r>
            <a:r>
              <a:rPr b="0" lang="en-US" sz="2200" spc="-1" strike="noStrike">
                <a:solidFill>
                  <a:srgbClr val="000000"/>
                </a:solidFill>
                <a:latin typeface="Calibri"/>
                <a:ea typeface="DejaVu Sans"/>
              </a:rPr>
              <a:t> Keras is built on top of TensorFlow, which is a neural network deep learning library and it also furnish a interface(high-level) for constructing deep neural networks and training it too, making it easy to get started with digit classification using the Credit Card dataset.</a:t>
            </a:r>
            <a:endParaRPr b="0" lang="en-US" sz="2200" spc="-1" strike="noStrike">
              <a:latin typeface="Arial"/>
            </a:endParaRPr>
          </a:p>
          <a:p>
            <a:pPr>
              <a:lnSpc>
                <a:spcPct val="100000"/>
              </a:lnSpc>
              <a:buNone/>
            </a:pPr>
            <a:r>
              <a:rPr b="1" lang="en-US" sz="2200" spc="-1" strike="noStrike">
                <a:solidFill>
                  <a:srgbClr val="000000"/>
                </a:solidFill>
                <a:latin typeface="Calibri"/>
                <a:ea typeface="DejaVu Sans"/>
              </a:rPr>
              <a:t>• </a:t>
            </a:r>
            <a:r>
              <a:rPr b="1" lang="en-US" sz="2200" spc="-1" strike="noStrike">
                <a:solidFill>
                  <a:srgbClr val="000000"/>
                </a:solidFill>
                <a:latin typeface="Calibri"/>
                <a:ea typeface="DejaVu Sans"/>
              </a:rPr>
              <a:t>Recurrent Neural Network(RNN): </a:t>
            </a:r>
            <a:r>
              <a:rPr b="0" lang="en-US" sz="2200" spc="-1" strike="noStrike">
                <a:solidFill>
                  <a:srgbClr val="000000"/>
                </a:solidFill>
                <a:latin typeface="Calibri"/>
                <a:ea typeface="DejaVu Sans"/>
              </a:rPr>
              <a:t>A recurrent neural network (RNN) is a type of artificial neural network that is designed to process sequential data, such as time series or natural language. RNNs have feedback connections that allow them to retain information from previous time steps, enabling them to capture temporal dependencies. This makes RNNs well-suited for tasks like language modeling, speech recognition, and sequential data analysis. </a:t>
            </a:r>
            <a:endParaRPr b="0" lang="en-US" sz="2200" spc="-1" strike="noStrike">
              <a:latin typeface="Arial"/>
            </a:endParaRPr>
          </a:p>
          <a:p>
            <a:pPr>
              <a:lnSpc>
                <a:spcPct val="100000"/>
              </a:lnSpc>
              <a:buNone/>
            </a:pPr>
            <a:r>
              <a:rPr b="1" lang="en-US" sz="2200" spc="-1" strike="noStrike">
                <a:solidFill>
                  <a:srgbClr val="000000"/>
                </a:solidFill>
                <a:latin typeface="Calibri"/>
                <a:ea typeface="DejaVu Sans"/>
              </a:rPr>
              <a:t>• </a:t>
            </a:r>
            <a:r>
              <a:rPr b="1" lang="en-US" sz="2200" spc="-1" strike="noStrike">
                <a:solidFill>
                  <a:srgbClr val="000000"/>
                </a:solidFill>
                <a:latin typeface="Calibri"/>
                <a:ea typeface="DejaVu Sans"/>
              </a:rPr>
              <a:t>K-Nearest Neighbor (KNN): </a:t>
            </a:r>
            <a:r>
              <a:rPr b="0" lang="en-US" sz="2200" spc="-1" strike="noStrike">
                <a:solidFill>
                  <a:srgbClr val="000000"/>
                </a:solidFill>
                <a:latin typeface="Calibri"/>
                <a:ea typeface="DejaVu Sans"/>
              </a:rPr>
              <a:t>KNN is a ML algorithm which perform problems such as classification problems. Mainly KNN finds k-nearest neighbors for every test instance present in training data. KNN can be trained by various distance metrics such as Euclidean distance (d = √((x2 - x1) 2 + (y2 - y1) 2 )and Manhattan distance (d = |x2 - x1| + |y2 - y1|). </a:t>
            </a:r>
            <a:endParaRPr b="0" lang="en-US" sz="2200" spc="-1" strike="noStrike">
              <a:latin typeface="Arial"/>
            </a:endParaRPr>
          </a:p>
        </p:txBody>
      </p:sp>
      <p:sp>
        <p:nvSpPr>
          <p:cNvPr id="2" name="PlaceHolder 1"/>
          <p:cNvSpPr>
            <a:spLocks noGrp="1"/>
          </p:cNvSpPr>
          <p:nvPr>
            <p:ph type="sldNum" idx="5"/>
          </p:nvPr>
        </p:nvSpPr>
        <p:spPr/>
        <p:txBody>
          <a:bodyPr/>
          <a:p>
            <a:fld id="{4AEC2867-0CB5-4945-8D41-DE57C34C124E}"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u="sng">
                <a:solidFill>
                  <a:srgbClr val="000000"/>
                </a:solidFill>
                <a:uFillTx/>
                <a:latin typeface="Times New Roman"/>
              </a:rPr>
              <a:t>Problem Formulation</a:t>
            </a:r>
            <a:endParaRPr b="0" lang="en-US" sz="4400" spc="-1" strike="noStrike">
              <a:latin typeface="Arial"/>
            </a:endParaRPr>
          </a:p>
        </p:txBody>
      </p:sp>
      <p:sp>
        <p:nvSpPr>
          <p:cNvPr id="143"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fontScale="65000"/>
          </a:bodyPr>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Calibri"/>
              </a:rPr>
              <a:t>Customeration, the division of a client base into different groups based on shared traits and behaviors, is a key strategy in a number of industries, including marketing, e-commerce, and retail. Businesses can better serve their customers by customizing their marketing plans, product recommendations, and customer interactions to each segment's unique requirements and preferences. The dynamic and changing character of consumer behavior over time, however, is frequently missed by conventional methods of customer segmentation. Recurrent neural networks (RNNs) are used in this study to address these constraints and provide a fresh method of client segmentation.</a:t>
            </a:r>
            <a:endParaRPr b="0" lang="en-US" sz="2800" spc="-1" strike="noStrike">
              <a:latin typeface="Arial"/>
            </a:endParaRPr>
          </a:p>
          <a:p>
            <a:pPr>
              <a:lnSpc>
                <a:spcPct val="90000"/>
              </a:lnSpc>
              <a:spcBef>
                <a:spcPts val="1001"/>
              </a:spcBef>
              <a:buNone/>
            </a:pPr>
            <a:endParaRPr b="0" lang="en-US" sz="2800" spc="-1" strike="noStrike">
              <a:latin typeface="Arial"/>
            </a:endParaRPr>
          </a:p>
          <a:p>
            <a:pPr marL="228600" indent="-228600">
              <a:lnSpc>
                <a:spcPct val="90000"/>
              </a:lnSpc>
              <a:spcBef>
                <a:spcPts val="1001"/>
              </a:spcBef>
              <a:buClr>
                <a:srgbClr val="000000"/>
              </a:buClr>
              <a:buFont typeface="Wingdings" charset="2"/>
              <a:buChar char=""/>
            </a:pPr>
            <a:r>
              <a:rPr b="0" lang="en-US" sz="2800" spc="-1" strike="noStrike">
                <a:solidFill>
                  <a:srgbClr val="000000"/>
                </a:solidFill>
                <a:latin typeface="Calibri"/>
              </a:rPr>
              <a:t> </a:t>
            </a:r>
            <a:r>
              <a:rPr b="0" lang="en-US" sz="2800" spc="-1" strike="noStrike">
                <a:solidFill>
                  <a:srgbClr val="000000"/>
                </a:solidFill>
                <a:latin typeface="Calibri"/>
              </a:rPr>
              <a:t>Traditional consumer segmentation methods frequently use static customer attributes to establish segments, such as demographics and purchasing history. Although these techniques have been effective, they frequently ignore the temporal components of consumer behavior, such as the order of interactions, when purchases are made, and how preferences change over time. Additionally, in today's quick-paced digital contexts, conventional strategies struggle to adapt to the constantly changing nature of client data.</a:t>
            </a:r>
            <a:endParaRPr b="0" lang="en-US" sz="2800" spc="-1" strike="noStrike">
              <a:latin typeface="Arial"/>
            </a:endParaRPr>
          </a:p>
        </p:txBody>
      </p:sp>
      <p:sp>
        <p:nvSpPr>
          <p:cNvPr id="4" name="PlaceHolder 3"/>
          <p:cNvSpPr>
            <a:spLocks noGrp="1"/>
          </p:cNvSpPr>
          <p:nvPr>
            <p:ph type="sldNum" idx="2"/>
          </p:nvPr>
        </p:nvSpPr>
        <p:spPr/>
        <p:txBody>
          <a:bodyPr/>
          <a:p>
            <a:fld id="{2B363367-DD9C-42CA-8139-9C7CEF9E2FED}"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Box 3"/>
          <p:cNvSpPr/>
          <p:nvPr/>
        </p:nvSpPr>
        <p:spPr>
          <a:xfrm>
            <a:off x="822960" y="965160"/>
            <a:ext cx="10017000" cy="2770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endParaRPr b="0" lang="en-US" sz="2200" spc="-1" strike="noStrike">
              <a:latin typeface="Arial"/>
            </a:endParaRPr>
          </a:p>
          <a:p>
            <a:pPr marL="343080" indent="-343080">
              <a:lnSpc>
                <a:spcPct val="100000"/>
              </a:lnSpc>
              <a:buClr>
                <a:srgbClr val="000000"/>
              </a:buClr>
              <a:buFont typeface="Wingdings" charset="2"/>
              <a:buChar char=""/>
            </a:pPr>
            <a:r>
              <a:rPr b="0" lang="en-US" sz="2200" spc="-1" strike="noStrike">
                <a:solidFill>
                  <a:srgbClr val="000000"/>
                </a:solidFill>
                <a:latin typeface="Calibri"/>
                <a:ea typeface="DejaVu Sans"/>
              </a:rPr>
              <a:t>RNNs are used in consumer segmentation because of their innate capacity to handle sequential data. RNNs are excellent at simulating time-dependent patterns, effectively reflecting the complex connections between current and future client behavior. This study uses RNNs to develop more accurate and dynamic customer segments that more accurately capture the changing nature of consumer preferences and interactions.</a:t>
            </a:r>
            <a:endParaRPr b="0" lang="en-US" sz="2200" spc="-1" strike="noStrike">
              <a:latin typeface="Arial"/>
            </a:endParaRPr>
          </a:p>
        </p:txBody>
      </p:sp>
      <p:sp>
        <p:nvSpPr>
          <p:cNvPr id="2" name="PlaceHolder 1"/>
          <p:cNvSpPr>
            <a:spLocks noGrp="1"/>
          </p:cNvSpPr>
          <p:nvPr>
            <p:ph type="sldNum" idx="5"/>
          </p:nvPr>
        </p:nvSpPr>
        <p:spPr/>
        <p:txBody>
          <a:bodyPr/>
          <a:p>
            <a:fld id="{97D22ECF-F0E9-4411-AE09-9F7FE628B8A4}"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u="sng">
                <a:solidFill>
                  <a:srgbClr val="000000"/>
                </a:solidFill>
                <a:uFillTx/>
                <a:latin typeface="Times New Roman"/>
              </a:rPr>
              <a:t>Objectives of the Work</a:t>
            </a:r>
            <a:endParaRPr b="0" lang="en-US" sz="4400" spc="-1" strike="noStrike">
              <a:latin typeface="Arial"/>
            </a:endParaRPr>
          </a:p>
        </p:txBody>
      </p:sp>
      <p:sp>
        <p:nvSpPr>
          <p:cNvPr id="146"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US" sz="2000" spc="-1" strike="noStrike">
                <a:solidFill>
                  <a:srgbClr val="000000"/>
                </a:solidFill>
                <a:latin typeface="Calibri"/>
              </a:rPr>
              <a:t>The objective of the project "Customer Segmentation using RNN and Clustering" is to develop a system that can segment customers based on their past behavior and interactions with the business. The system will use a combination of RNN and clustering algorithms to achieve this goal.</a:t>
            </a:r>
            <a:endParaRPr b="0" lang="en-US" sz="2000" spc="-1" strike="noStrike">
              <a:latin typeface="Arial"/>
            </a:endParaRPr>
          </a:p>
          <a:p>
            <a:pPr>
              <a:lnSpc>
                <a:spcPct val="90000"/>
              </a:lnSpc>
              <a:spcBef>
                <a:spcPts val="1001"/>
              </a:spcBef>
              <a:buNone/>
              <a:tabLst>
                <a:tab algn="l" pos="0"/>
              </a:tabLst>
            </a:pPr>
            <a:endParaRPr b="0" lang="en-US" sz="2000" spc="-1" strike="noStrike">
              <a:latin typeface="Arial"/>
            </a:endParaRPr>
          </a:p>
          <a:p>
            <a:pPr>
              <a:lnSpc>
                <a:spcPct val="90000"/>
              </a:lnSpc>
              <a:spcBef>
                <a:spcPts val="1001"/>
              </a:spcBef>
              <a:buNone/>
              <a:tabLst>
                <a:tab algn="l" pos="0"/>
              </a:tabLst>
            </a:pPr>
            <a:r>
              <a:rPr b="0" lang="en-US" sz="2000" spc="-1" strike="noStrike">
                <a:solidFill>
                  <a:srgbClr val="000000"/>
                </a:solidFill>
                <a:latin typeface="Calibri"/>
              </a:rPr>
              <a:t>The specific objectives of the project are to: </a:t>
            </a:r>
            <a:endParaRPr b="0" lang="en-US" sz="2000" spc="-1" strike="noStrike">
              <a:latin typeface="Arial"/>
            </a:endParaRPr>
          </a:p>
          <a:p>
            <a:pPr>
              <a:lnSpc>
                <a:spcPct val="90000"/>
              </a:lnSpc>
              <a:spcBef>
                <a:spcPts val="1001"/>
              </a:spcBef>
              <a:buNone/>
              <a:tabLst>
                <a:tab algn="l" pos="0"/>
              </a:tabLst>
            </a:pPr>
            <a:r>
              <a:rPr b="0" lang="en-US" sz="2000" spc="-1" strike="noStrike">
                <a:solidFill>
                  <a:srgbClr val="000000"/>
                </a:solidFill>
                <a:latin typeface="Calibri"/>
              </a:rPr>
              <a:t>•</a:t>
            </a:r>
            <a:r>
              <a:rPr b="0" lang="en-US" sz="2000" spc="-1" strike="noStrike">
                <a:solidFill>
                  <a:srgbClr val="000000"/>
                </a:solidFill>
                <a:latin typeface="Calibri"/>
              </a:rPr>
              <a:t>To create a Recurrent Neural Networks (RNN) based customer segmentation model that can used for businesses to better understand and target their diverse customer base based on shopping patterns and other factors. </a:t>
            </a:r>
            <a:endParaRPr b="0" lang="en-US" sz="2000" spc="-1" strike="noStrike">
              <a:latin typeface="Arial"/>
            </a:endParaRPr>
          </a:p>
          <a:p>
            <a:pPr>
              <a:lnSpc>
                <a:spcPct val="90000"/>
              </a:lnSpc>
              <a:spcBef>
                <a:spcPts val="1001"/>
              </a:spcBef>
              <a:buNone/>
              <a:tabLst>
                <a:tab algn="l" pos="0"/>
              </a:tabLst>
            </a:pPr>
            <a:r>
              <a:rPr b="0" lang="en-US" sz="2000" spc="-1" strike="noStrike">
                <a:solidFill>
                  <a:srgbClr val="000000"/>
                </a:solidFill>
                <a:latin typeface="Calibri"/>
              </a:rPr>
              <a:t>•</a:t>
            </a:r>
            <a:r>
              <a:rPr b="0" lang="en-US" sz="2000" spc="-1" strike="noStrike">
                <a:solidFill>
                  <a:srgbClr val="000000"/>
                </a:solidFill>
                <a:latin typeface="Calibri"/>
              </a:rPr>
              <a:t>To contribute to the improvement of businesses and their predicting capabilities and aiding in better decision making for increasing their profits. </a:t>
            </a:r>
            <a:endParaRPr b="0" lang="en-US" sz="2000" spc="-1" strike="noStrike">
              <a:latin typeface="Arial"/>
            </a:endParaRPr>
          </a:p>
          <a:p>
            <a:pPr>
              <a:lnSpc>
                <a:spcPct val="90000"/>
              </a:lnSpc>
              <a:spcBef>
                <a:spcPts val="1001"/>
              </a:spcBef>
              <a:buNone/>
              <a:tabLst>
                <a:tab algn="l" pos="0"/>
              </a:tabLst>
            </a:pPr>
            <a:r>
              <a:rPr b="0" lang="en-US" sz="2000" spc="-1" strike="noStrike">
                <a:solidFill>
                  <a:srgbClr val="000000"/>
                </a:solidFill>
                <a:latin typeface="Calibri"/>
              </a:rPr>
              <a:t>•</a:t>
            </a:r>
            <a:r>
              <a:rPr b="0" lang="en-US" sz="2000" spc="-1" strike="noStrike">
                <a:solidFill>
                  <a:srgbClr val="000000"/>
                </a:solidFill>
                <a:latin typeface="Calibri"/>
              </a:rPr>
              <a:t>Combine the RNN-based model and the clustering algorithm to develop a customer segmentation system. </a:t>
            </a:r>
            <a:endParaRPr b="0" lang="en-US" sz="2000" spc="-1" strike="noStrike">
              <a:latin typeface="Arial"/>
            </a:endParaRPr>
          </a:p>
          <a:p>
            <a:pPr>
              <a:lnSpc>
                <a:spcPct val="90000"/>
              </a:lnSpc>
              <a:spcBef>
                <a:spcPts val="1001"/>
              </a:spcBef>
              <a:buNone/>
              <a:tabLst>
                <a:tab algn="l" pos="0"/>
              </a:tabLst>
            </a:pPr>
            <a:r>
              <a:rPr b="0" lang="en-US" sz="2000" spc="-1" strike="noStrike">
                <a:solidFill>
                  <a:srgbClr val="000000"/>
                </a:solidFill>
                <a:latin typeface="Calibri"/>
              </a:rPr>
              <a:t>•</a:t>
            </a:r>
            <a:r>
              <a:rPr b="0" lang="en-US" sz="2000" spc="-1" strike="noStrike">
                <a:solidFill>
                  <a:srgbClr val="000000"/>
                </a:solidFill>
                <a:latin typeface="Calibri"/>
              </a:rPr>
              <a:t>Evaluate the performance of the customer segmentation system on a real-world dataset</a:t>
            </a:r>
            <a:endParaRPr b="0" lang="en-US" sz="2000" spc="-1" strike="noStrike">
              <a:latin typeface="Arial"/>
            </a:endParaRPr>
          </a:p>
        </p:txBody>
      </p:sp>
      <p:sp>
        <p:nvSpPr>
          <p:cNvPr id="4" name="PlaceHolder 3"/>
          <p:cNvSpPr>
            <a:spLocks noGrp="1"/>
          </p:cNvSpPr>
          <p:nvPr>
            <p:ph type="sldNum" idx="2"/>
          </p:nvPr>
        </p:nvSpPr>
        <p:spPr/>
        <p:txBody>
          <a:bodyPr/>
          <a:p>
            <a:fld id="{0B78732A-9522-4714-A6D5-81410EB2C5D0}"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u="sng">
                <a:solidFill>
                  <a:srgbClr val="000000"/>
                </a:solidFill>
                <a:uFillTx/>
                <a:latin typeface="Times New Roman"/>
              </a:rPr>
              <a:t>Methodology used</a:t>
            </a:r>
            <a:endParaRPr b="0" lang="en-US" sz="4400" spc="-1" strike="noStrike">
              <a:latin typeface="Arial"/>
            </a:endParaRPr>
          </a:p>
        </p:txBody>
      </p:sp>
      <p:sp>
        <p:nvSpPr>
          <p:cNvPr id="148"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fontScale="65000"/>
          </a:bodyPr>
          <a:p>
            <a:pPr>
              <a:lnSpc>
                <a:spcPct val="90000"/>
              </a:lnSpc>
              <a:spcBef>
                <a:spcPts val="1001"/>
              </a:spcBef>
              <a:buNone/>
              <a:tabLst>
                <a:tab algn="l" pos="0"/>
              </a:tabLst>
            </a:pPr>
            <a:r>
              <a:rPr b="0" lang="en-US" sz="2800" spc="-1" strike="noStrike">
                <a:solidFill>
                  <a:srgbClr val="000000"/>
                </a:solidFill>
                <a:latin typeface="Calibri"/>
              </a:rPr>
              <a:t>The implementation for customer segmentation using Credit Card dataset using various algorithms are as follows: </a:t>
            </a:r>
            <a:endParaRPr b="0" lang="en-US"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alibri"/>
              </a:rPr>
              <a:t>Exploratory Data Analysis (EDA) is the first step in the approach to fully comprehend the distribution and underlying patterns of the dataset. After the preprocessing of the data Principle Component Analysis (PCA) is then used to lessen the problems caused by excessive dimensionality, simplifying the dataset while preserving important data. </a:t>
            </a:r>
            <a:endParaRPr b="0" lang="en-US" sz="2800" spc="-1" strike="noStrike">
              <a:latin typeface="Arial"/>
            </a:endParaRPr>
          </a:p>
          <a:p>
            <a:pPr marL="228600" indent="-228600">
              <a:lnSpc>
                <a:spcPct val="90000"/>
              </a:lnSpc>
              <a:spcBef>
                <a:spcPts val="1001"/>
              </a:spcBef>
              <a:buClr>
                <a:srgbClr val="000000"/>
              </a:buClr>
              <a:buFont typeface="Arial"/>
              <a:buChar char="•"/>
              <a:tabLst>
                <a:tab algn="l" pos="0"/>
              </a:tabLst>
            </a:pPr>
            <a:r>
              <a:rPr b="1" lang="en-US" sz="2800" spc="-1" strike="noStrike">
                <a:solidFill>
                  <a:srgbClr val="000000"/>
                </a:solidFill>
                <a:latin typeface="Calibri"/>
              </a:rPr>
              <a:t>Data Preprocessing: </a:t>
            </a:r>
            <a:r>
              <a:rPr b="0" lang="en-US" sz="2800" spc="-1" strike="noStrike">
                <a:solidFill>
                  <a:srgbClr val="000000"/>
                </a:solidFill>
                <a:latin typeface="Calibri"/>
              </a:rPr>
              <a:t>Perform Exploratory Data Analysis (EDA) on the credit card dataset to gain insights into the data distribution and patterns. Implement dimensionality reduction using Principal Component Analysis (PCA) to reduce the dataset's dimensionality while preserving relevant information. The research then incorporates the well-known unsupervised K-Means clustering and KNN approach to divide the data into distinct clusters. This method's use of recurrent neural networks (RNNs) sets it apart from others. The embeddings, which are dense vector representations of data points, are extracted using the layers of the RNN model. These embeddings are crucial in forming data clusters for segmentation, which improves the quality of the outcomes</a:t>
            </a:r>
            <a:endParaRPr b="0" lang="en-US" sz="2800" spc="-1" strike="noStrike">
              <a:latin typeface="Arial"/>
            </a:endParaRPr>
          </a:p>
        </p:txBody>
      </p:sp>
      <p:sp>
        <p:nvSpPr>
          <p:cNvPr id="4" name="PlaceHolder 3"/>
          <p:cNvSpPr>
            <a:spLocks noGrp="1"/>
          </p:cNvSpPr>
          <p:nvPr>
            <p:ph type="sldNum" idx="2"/>
          </p:nvPr>
        </p:nvSpPr>
        <p:spPr/>
        <p:txBody>
          <a:bodyPr/>
          <a:p>
            <a:fld id="{46F2E879-2C4E-4FCE-B2E7-3C8A748D1308}"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smaple</Template>
  <TotalTime>6239</TotalTime>
  <Application>LibreOffice/7.3.7.2$Linux_X86_64 LibreOffice_project/30$Build-2</Application>
  <AppVersion>15.0000</AppVersion>
  <Words>2287</Words>
  <Paragraphs>99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Branding</dc:creator>
  <dc:description/>
  <dc:language>en-US</dc:language>
  <cp:lastModifiedBy/>
  <dcterms:modified xsi:type="dcterms:W3CDTF">2023-12-13T16:19:03Z</dcterms:modified>
  <cp:revision>500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18</vt:i4>
  </property>
</Properties>
</file>