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52B8037D-5174-4B63-8035-4E8F94CB36D5}"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A3C3C3D-8CA9-47B3-A363-407642E4EAA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F45900A-9CAC-487F-9D35-2A017FCF5A7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F64B814-6D5E-4FEF-807A-F18244068B92}"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C1769F1-1C29-4557-A7C2-A3AD4D87873E}"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7E4989A-911E-464C-BE01-863C00A36B73}"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14FF8BA-7070-428F-8061-F3ADCA7DCDC4}"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FAD3C11-CE54-42E2-8252-C6E195964D02}"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96E44F3-7E9E-4C84-882A-CF06DD7A644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9F6849F-9862-4CAD-8B73-CA3875FCFBB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AC56A1F-DA37-48F5-A464-4D1687FFFA7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00ABE7E-8826-40EB-B7E8-CFD5C0501EE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 </a:t>
            </a:r>
          </a:p>
        </p:txBody>
      </p:sp>
      <p:sp>
        <p:nvSpPr>
          <p:cNvPr id="6" name="PlaceHolder 2"/>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E261E7D0-0A30-450B-9026-51556013C9BC}" type="slidenum">
              <a:rPr lang="en-US" sz="1200" b="0" strike="noStrike" spc="-1">
                <a:solidFill>
                  <a:srgbClr val="888888"/>
                </a:solidFill>
                <a:latin typeface="Calibri"/>
                <a:ea typeface="Calibri"/>
              </a:rPr>
              <a:t>‹#›</a:t>
            </a:fld>
            <a:endParaRPr lang="en-US" sz="1200" b="0" strike="noStrike" spc="-1">
              <a:latin typeface="Times New Roman"/>
            </a:endParaRPr>
          </a:p>
        </p:txBody>
      </p:sp>
      <p:sp>
        <p:nvSpPr>
          <p:cNvPr id="2" name="PlaceHolder 3"/>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 </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258;p43"/>
          <p:cNvSpPr/>
          <p:nvPr/>
        </p:nvSpPr>
        <p:spPr>
          <a:xfrm>
            <a:off x="302040" y="5901840"/>
            <a:ext cx="44640" cy="612720"/>
          </a:xfrm>
          <a:prstGeom prst="rect">
            <a:avLst/>
          </a:prstGeom>
          <a:solidFill>
            <a:srgbClr val="C00000"/>
          </a:solidFill>
          <a:ln w="0">
            <a:noFill/>
          </a:ln>
        </p:spPr>
        <p:style>
          <a:lnRef idx="0">
            <a:scrgbClr r="0" g="0" b="0"/>
          </a:lnRef>
          <a:fillRef idx="0">
            <a:scrgbClr r="0" g="0" b="0"/>
          </a:fillRef>
          <a:effectRef idx="0">
            <a:scrgbClr r="0" g="0" b="0"/>
          </a:effectRef>
          <a:fontRef idx="minor"/>
        </p:style>
      </p:sp>
      <p:sp>
        <p:nvSpPr>
          <p:cNvPr id="42" name="Google Shape;259;p43"/>
          <p:cNvSpPr/>
          <p:nvPr/>
        </p:nvSpPr>
        <p:spPr>
          <a:xfrm>
            <a:off x="8763120" y="6508800"/>
            <a:ext cx="2742120" cy="363960"/>
          </a:xfrm>
          <a:prstGeom prst="rect">
            <a:avLst/>
          </a:prstGeom>
          <a:noFill/>
          <a:ln w="0">
            <a:noFill/>
          </a:ln>
        </p:spPr>
        <p:style>
          <a:lnRef idx="0">
            <a:scrgbClr r="0" g="0" b="0"/>
          </a:lnRef>
          <a:fillRef idx="0">
            <a:scrgbClr r="0" g="0" b="0"/>
          </a:fillRef>
          <a:effectRef idx="0">
            <a:scrgbClr r="0" g="0" b="0"/>
          </a:effectRef>
          <a:fontRef idx="minor"/>
        </p:style>
      </p:sp>
      <p:sp>
        <p:nvSpPr>
          <p:cNvPr id="43" name="Google Shape;260;p43"/>
          <p:cNvSpPr/>
          <p:nvPr/>
        </p:nvSpPr>
        <p:spPr>
          <a:xfrm rot="10800000" flipH="1">
            <a:off x="9505800" y="5940720"/>
            <a:ext cx="1290600" cy="1156680"/>
          </a:xfrm>
          <a:prstGeom prst="rtTriangle">
            <a:avLst/>
          </a:prstGeom>
          <a:solidFill>
            <a:srgbClr val="F2F2F2">
              <a:alpha val="17000"/>
            </a:srgbClr>
          </a:solidFill>
          <a:ln w="0">
            <a:noFill/>
          </a:ln>
        </p:spPr>
        <p:style>
          <a:lnRef idx="0">
            <a:scrgbClr r="0" g="0" b="0"/>
          </a:lnRef>
          <a:fillRef idx="0">
            <a:scrgbClr r="0" g="0" b="0"/>
          </a:fillRef>
          <a:effectRef idx="0">
            <a:scrgbClr r="0" g="0" b="0"/>
          </a:effectRef>
          <a:fontRef idx="minor"/>
        </p:style>
      </p:sp>
      <p:sp>
        <p:nvSpPr>
          <p:cNvPr id="44" name="Google Shape;261;p43"/>
          <p:cNvSpPr/>
          <p:nvPr/>
        </p:nvSpPr>
        <p:spPr>
          <a:xfrm>
            <a:off x="2679120" y="1850040"/>
            <a:ext cx="6828480" cy="1999800"/>
          </a:xfrm>
          <a:prstGeom prst="rect">
            <a:avLst/>
          </a:prstGeom>
          <a:gradFill rotWithShape="0">
            <a:gsLst>
              <a:gs pos="0">
                <a:srgbClr val="FFFFFF">
                  <a:alpha val="0"/>
                </a:srgbClr>
              </a:gs>
              <a:gs pos="50000">
                <a:srgbClr val="FFFFFF">
                  <a:alpha val="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50000"/>
              </a:lnSpc>
              <a:buNone/>
              <a:tabLst>
                <a:tab pos="0" algn="l"/>
              </a:tabLst>
            </a:pPr>
            <a:r>
              <a:rPr lang="en-US" sz="2400" b="0" i="1" strike="noStrike" spc="-1">
                <a:solidFill>
                  <a:srgbClr val="000000"/>
                </a:solidFill>
                <a:latin typeface="Calibri"/>
                <a:ea typeface="Calibri"/>
              </a:rPr>
              <a:t>Submitted in the partial fulfillment for the award of the degree of</a:t>
            </a:r>
            <a:endParaRPr lang="en-US" sz="2400" b="0" strike="noStrike" spc="-1">
              <a:latin typeface="Arial"/>
            </a:endParaRPr>
          </a:p>
          <a:p>
            <a:pPr algn="ctr">
              <a:lnSpc>
                <a:spcPct val="150000"/>
              </a:lnSpc>
              <a:buNone/>
              <a:tabLst>
                <a:tab pos="0" algn="l"/>
              </a:tabLst>
            </a:pPr>
            <a:r>
              <a:rPr lang="en-US" sz="2400" b="1" strike="noStrike" spc="-1">
                <a:solidFill>
                  <a:srgbClr val="000000"/>
                </a:solidFill>
                <a:latin typeface="Calibri"/>
                <a:ea typeface="Calibri"/>
              </a:rPr>
              <a:t>BACHELOR OF ENGINEERING </a:t>
            </a:r>
            <a:endParaRPr lang="en-US" sz="2400" b="0" strike="noStrike" spc="-1">
              <a:latin typeface="Arial"/>
            </a:endParaRPr>
          </a:p>
          <a:p>
            <a:pPr algn="ctr">
              <a:lnSpc>
                <a:spcPct val="150000"/>
              </a:lnSpc>
              <a:buNone/>
              <a:tabLst>
                <a:tab pos="0" algn="l"/>
              </a:tabLst>
            </a:pPr>
            <a:r>
              <a:rPr lang="en-US" sz="2400" b="0" i="1" strike="noStrike" spc="-1">
                <a:solidFill>
                  <a:srgbClr val="000000"/>
                </a:solidFill>
                <a:latin typeface="Calibri"/>
                <a:ea typeface="Calibri"/>
              </a:rPr>
              <a:t> IN</a:t>
            </a:r>
            <a:endParaRPr lang="en-US" sz="2400" b="0" strike="noStrike" spc="-1">
              <a:latin typeface="Arial"/>
            </a:endParaRPr>
          </a:p>
          <a:p>
            <a:pPr algn="ctr">
              <a:lnSpc>
                <a:spcPct val="150000"/>
              </a:lnSpc>
              <a:buNone/>
              <a:tabLst>
                <a:tab pos="0" algn="l"/>
              </a:tabLst>
            </a:pPr>
            <a:r>
              <a:rPr lang="en-US" sz="2400" b="1" strike="noStrike" spc="-1">
                <a:solidFill>
                  <a:srgbClr val="000000"/>
                </a:solidFill>
                <a:latin typeface="Calibri"/>
                <a:ea typeface="Calibri"/>
              </a:rPr>
              <a:t>CSE AIML</a:t>
            </a:r>
            <a:endParaRPr lang="en-US" sz="2400" b="0" strike="noStrike" spc="-1">
              <a:latin typeface="Arial"/>
            </a:endParaRPr>
          </a:p>
        </p:txBody>
      </p:sp>
      <p:sp>
        <p:nvSpPr>
          <p:cNvPr id="45" name="Google Shape;262;p43"/>
          <p:cNvSpPr/>
          <p:nvPr/>
        </p:nvSpPr>
        <p:spPr>
          <a:xfrm flipH="1">
            <a:off x="9827640" y="5334120"/>
            <a:ext cx="2365560" cy="1599120"/>
          </a:xfrm>
          <a:prstGeom prst="rtTriangle">
            <a:avLst/>
          </a:prstGeom>
          <a:solidFill>
            <a:srgbClr val="C00000"/>
          </a:solidFill>
          <a:ln w="0">
            <a:noFill/>
          </a:ln>
        </p:spPr>
        <p:style>
          <a:lnRef idx="0">
            <a:scrgbClr r="0" g="0" b="0"/>
          </a:lnRef>
          <a:fillRef idx="0">
            <a:scrgbClr r="0" g="0" b="0"/>
          </a:fillRef>
          <a:effectRef idx="0">
            <a:scrgbClr r="0" g="0" b="0"/>
          </a:effectRef>
          <a:fontRef idx="minor"/>
        </p:style>
      </p:sp>
      <p:sp>
        <p:nvSpPr>
          <p:cNvPr id="46" name="Google Shape;263;p43"/>
          <p:cNvSpPr/>
          <p:nvPr/>
        </p:nvSpPr>
        <p:spPr>
          <a:xfrm>
            <a:off x="8305200" y="6019560"/>
            <a:ext cx="3503520" cy="70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tabLst>
                <a:tab pos="0" algn="l"/>
              </a:tabLst>
            </a:pPr>
            <a:r>
              <a:rPr lang="en-US" sz="2000" b="1" strike="noStrike" spc="-1">
                <a:solidFill>
                  <a:srgbClr val="595959"/>
                </a:solidFill>
                <a:latin typeface="Arial"/>
                <a:ea typeface="Arial"/>
              </a:rPr>
              <a:t>DISCOVER . </a:t>
            </a:r>
            <a:r>
              <a:rPr lang="en-US" sz="2000" b="1" strike="noStrike" spc="-1">
                <a:solidFill>
                  <a:srgbClr val="C00000"/>
                </a:solidFill>
                <a:latin typeface="Arial"/>
                <a:ea typeface="Arial"/>
              </a:rPr>
              <a:t>LEARN</a:t>
            </a:r>
            <a:r>
              <a:rPr lang="en-US" sz="2000" b="1" strike="noStrike" spc="-1">
                <a:solidFill>
                  <a:srgbClr val="595959"/>
                </a:solidFill>
                <a:latin typeface="Arial"/>
                <a:ea typeface="Arial"/>
              </a:rPr>
              <a:t> . EMPOWER</a:t>
            </a:r>
            <a:endParaRPr lang="en-US" sz="2000" b="0" strike="noStrike" spc="-1">
              <a:latin typeface="Arial"/>
            </a:endParaRPr>
          </a:p>
        </p:txBody>
      </p:sp>
      <p:sp>
        <p:nvSpPr>
          <p:cNvPr id="47" name="Google Shape;264;p43"/>
          <p:cNvSpPr/>
          <p:nvPr/>
        </p:nvSpPr>
        <p:spPr>
          <a:xfrm>
            <a:off x="8265240" y="6063480"/>
            <a:ext cx="44640" cy="369720"/>
          </a:xfrm>
          <a:prstGeom prst="rect">
            <a:avLst/>
          </a:prstGeom>
          <a:solidFill>
            <a:srgbClr val="C00000"/>
          </a:solidFill>
          <a:ln w="0">
            <a:noFill/>
          </a:ln>
        </p:spPr>
        <p:style>
          <a:lnRef idx="0">
            <a:scrgbClr r="0" g="0" b="0"/>
          </a:lnRef>
          <a:fillRef idx="0">
            <a:scrgbClr r="0" g="0" b="0"/>
          </a:fillRef>
          <a:effectRef idx="0">
            <a:scrgbClr r="0" g="0" b="0"/>
          </a:effectRef>
          <a:fontRef idx="minor"/>
        </p:style>
      </p:sp>
      <p:sp>
        <p:nvSpPr>
          <p:cNvPr id="48" name="Google Shape;265;p43"/>
          <p:cNvSpPr/>
          <p:nvPr/>
        </p:nvSpPr>
        <p:spPr>
          <a:xfrm>
            <a:off x="443520" y="6014160"/>
            <a:ext cx="3549240" cy="41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90000"/>
              </a:lnSpc>
              <a:buNone/>
              <a:tabLst>
                <a:tab pos="0" algn="l"/>
              </a:tabLst>
            </a:pPr>
            <a:r>
              <a:rPr lang="en-US" sz="2400" b="1" strike="noStrike" spc="-1">
                <a:solidFill>
                  <a:srgbClr val="FF0000"/>
                </a:solidFill>
                <a:latin typeface="Times New Roman"/>
                <a:ea typeface="Times New Roman"/>
              </a:rPr>
              <a:t>Department of AIT-CSE</a:t>
            </a:r>
            <a:endParaRPr lang="en-US" sz="2400" b="0" strike="noStrike" spc="-1">
              <a:latin typeface="Arial"/>
            </a:endParaRPr>
          </a:p>
        </p:txBody>
      </p:sp>
      <p:sp>
        <p:nvSpPr>
          <p:cNvPr id="49" name="Google Shape;266;p43"/>
          <p:cNvSpPr/>
          <p:nvPr/>
        </p:nvSpPr>
        <p:spPr>
          <a:xfrm>
            <a:off x="1595160" y="129600"/>
            <a:ext cx="9041400" cy="1190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26"/>
              </a:spcBef>
              <a:buNone/>
              <a:tabLst>
                <a:tab pos="0" algn="l"/>
              </a:tabLst>
            </a:pPr>
            <a:endParaRPr lang="en-US" sz="3600" b="0" strike="noStrike" spc="-1">
              <a:latin typeface="Arial"/>
            </a:endParaRPr>
          </a:p>
          <a:p>
            <a:pPr algn="ctr">
              <a:lnSpc>
                <a:spcPct val="100000"/>
              </a:lnSpc>
              <a:spcBef>
                <a:spcPts val="26"/>
              </a:spcBef>
              <a:buNone/>
              <a:tabLst>
                <a:tab pos="0" algn="l"/>
              </a:tabLst>
            </a:pPr>
            <a:r>
              <a:rPr lang="en-US" sz="3600" b="0" strike="noStrike" spc="-1">
                <a:solidFill>
                  <a:srgbClr val="000000"/>
                </a:solidFill>
                <a:latin typeface="Times New Roman"/>
                <a:ea typeface="Raleway ExtraBold"/>
              </a:rPr>
              <a:t>Predictive Modeling of Cardiovascular Diseases </a:t>
            </a:r>
            <a:endParaRPr lang="en-US" sz="3600" b="0" strike="noStrike" spc="-1">
              <a:latin typeface="Arial"/>
            </a:endParaRPr>
          </a:p>
        </p:txBody>
      </p:sp>
      <p:sp>
        <p:nvSpPr>
          <p:cNvPr id="50" name="PlaceHolder 1"/>
          <p:cNvSpPr>
            <a:spLocks noGrp="1"/>
          </p:cNvSpPr>
          <p:nvPr>
            <p:ph type="sldNum" idx="4"/>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78803CE1-0417-40BE-BBE0-6A0E8141B747}" type="slidenum">
              <a:rPr lang="en-US" sz="1200" b="0" strike="noStrike" spc="-1">
                <a:solidFill>
                  <a:srgbClr val="888888"/>
                </a:solidFill>
                <a:latin typeface="Calibri"/>
                <a:ea typeface="Calibri"/>
              </a:rPr>
              <a:t>1</a:t>
            </a:fld>
            <a:endParaRPr lang="en-US" sz="1200" b="0" strike="noStrike" spc="-1">
              <a:latin typeface="Times New Roman"/>
            </a:endParaRPr>
          </a:p>
        </p:txBody>
      </p:sp>
      <p:sp>
        <p:nvSpPr>
          <p:cNvPr id="51" name="Google Shape;268;p43"/>
          <p:cNvSpPr/>
          <p:nvPr/>
        </p:nvSpPr>
        <p:spPr>
          <a:xfrm>
            <a:off x="575640" y="4178520"/>
            <a:ext cx="4376160" cy="149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tabLst>
                <a:tab pos="0" algn="l"/>
              </a:tabLst>
            </a:pPr>
            <a:r>
              <a:rPr lang="en-US" sz="2000" b="1" strike="noStrike" spc="-1">
                <a:solidFill>
                  <a:srgbClr val="000000"/>
                </a:solidFill>
                <a:latin typeface="Calibri"/>
                <a:ea typeface="Calibri"/>
              </a:rPr>
              <a:t>Submitted by: </a:t>
            </a:r>
            <a:endParaRPr lang="en-US" sz="2000" b="0" strike="noStrike" spc="-1">
              <a:latin typeface="Arial"/>
            </a:endParaRPr>
          </a:p>
          <a:p>
            <a:pPr>
              <a:lnSpc>
                <a:spcPct val="100000"/>
              </a:lnSpc>
              <a:buNone/>
              <a:tabLst>
                <a:tab pos="0" algn="l"/>
              </a:tabLst>
            </a:pPr>
            <a:r>
              <a:rPr lang="en-IN" sz="1800" b="0" strike="noStrike" spc="-1">
                <a:solidFill>
                  <a:srgbClr val="333333"/>
                </a:solidFill>
                <a:latin typeface="Times New Roman"/>
                <a:ea typeface="Arial"/>
              </a:rPr>
              <a:t>1.) Anshuman Sengar - 21BCS6297</a:t>
            </a:r>
            <a:endParaRPr lang="en-US" sz="1800" b="0" strike="noStrike" spc="-1">
              <a:latin typeface="Arial"/>
            </a:endParaRPr>
          </a:p>
          <a:p>
            <a:pPr>
              <a:lnSpc>
                <a:spcPct val="100000"/>
              </a:lnSpc>
              <a:buNone/>
              <a:tabLst>
                <a:tab pos="0" algn="l"/>
              </a:tabLst>
            </a:pPr>
            <a:r>
              <a:rPr lang="en-IN" sz="1800" b="0" strike="noStrike" spc="-1">
                <a:solidFill>
                  <a:srgbClr val="333333"/>
                </a:solidFill>
                <a:latin typeface="Times New Roman"/>
                <a:ea typeface="Arial"/>
              </a:rPr>
              <a:t>2.) Naman Solanki - 21BCS5020</a:t>
            </a:r>
            <a:endParaRPr lang="en-US" sz="1800" b="0" strike="noStrike" spc="-1">
              <a:latin typeface="Arial"/>
            </a:endParaRPr>
          </a:p>
          <a:p>
            <a:pPr>
              <a:lnSpc>
                <a:spcPct val="100000"/>
              </a:lnSpc>
              <a:buNone/>
              <a:tabLst>
                <a:tab pos="0" algn="l"/>
              </a:tabLst>
            </a:pPr>
            <a:r>
              <a:rPr lang="en-IN" sz="1800" b="0" strike="noStrike" spc="-1">
                <a:solidFill>
                  <a:srgbClr val="333333"/>
                </a:solidFill>
                <a:latin typeface="Times New Roman"/>
                <a:ea typeface="Arial"/>
              </a:rPr>
              <a:t>3.) Sneha Jha - 21BCS5016</a:t>
            </a:r>
            <a:endParaRPr lang="en-US" sz="1800" b="0" strike="noStrike" spc="-1">
              <a:latin typeface="Arial"/>
            </a:endParaRPr>
          </a:p>
          <a:p>
            <a:pPr>
              <a:lnSpc>
                <a:spcPct val="100000"/>
              </a:lnSpc>
              <a:buNone/>
              <a:tabLst>
                <a:tab pos="0" algn="l"/>
              </a:tabLst>
            </a:pPr>
            <a:r>
              <a:rPr lang="en-IN" sz="1800" b="0" strike="noStrike" spc="-1">
                <a:solidFill>
                  <a:srgbClr val="333333"/>
                </a:solidFill>
                <a:latin typeface="Times New Roman"/>
                <a:ea typeface="Arial"/>
              </a:rPr>
              <a:t>4.) Vaibhav Jaitwal - 21BCS6454</a:t>
            </a:r>
            <a:endParaRPr lang="en-US" sz="1800" b="0" strike="noStrike" spc="-1">
              <a:latin typeface="Arial"/>
            </a:endParaRPr>
          </a:p>
        </p:txBody>
      </p:sp>
      <p:sp>
        <p:nvSpPr>
          <p:cNvPr id="52" name="Google Shape;269;p43"/>
          <p:cNvSpPr/>
          <p:nvPr/>
        </p:nvSpPr>
        <p:spPr>
          <a:xfrm>
            <a:off x="8021160" y="4410720"/>
            <a:ext cx="2970360" cy="100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tabLst>
                <a:tab pos="0" algn="l"/>
              </a:tabLst>
            </a:pPr>
            <a:r>
              <a:rPr lang="en-US" sz="2000" b="1" strike="noStrike" spc="-1">
                <a:solidFill>
                  <a:srgbClr val="000000"/>
                </a:solidFill>
                <a:latin typeface="Calibri"/>
                <a:ea typeface="Calibri"/>
              </a:rPr>
              <a:t>Under the Supervision of: </a:t>
            </a:r>
            <a:r>
              <a:rPr lang="en-US" sz="2000" b="0" strike="noStrike" spc="-1">
                <a:solidFill>
                  <a:srgbClr val="000000"/>
                </a:solidFill>
                <a:latin typeface="Calibri"/>
                <a:ea typeface="Calibri"/>
              </a:rPr>
              <a:t> Priyanka Kaushik</a:t>
            </a: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p:nvPr>
        </p:nvSpPr>
        <p:spPr>
          <a:xfrm>
            <a:off x="838080" y="2661840"/>
            <a:ext cx="9158040" cy="3513960"/>
          </a:xfrm>
          <a:prstGeom prst="rect">
            <a:avLst/>
          </a:prstGeom>
          <a:noFill/>
          <a:ln w="0">
            <a:noFill/>
          </a:ln>
        </p:spPr>
        <p:txBody>
          <a:bodyPr lIns="90000" tIns="45000" rIns="90000" bIns="45000" anchor="t">
            <a:normAutofit/>
          </a:bodyPr>
          <a:lstStyle/>
          <a:p>
            <a:pPr marL="114480" algn="ctr">
              <a:lnSpc>
                <a:spcPct val="90000"/>
              </a:lnSpc>
              <a:spcBef>
                <a:spcPts val="1001"/>
              </a:spcBef>
              <a:buNone/>
              <a:tabLst>
                <a:tab pos="0" algn="l"/>
              </a:tabLst>
            </a:pPr>
            <a:r>
              <a:rPr lang="en-US" sz="8800" b="1" strike="noStrike" spc="-1">
                <a:solidFill>
                  <a:srgbClr val="000000"/>
                </a:solidFill>
                <a:latin typeface="Times New Roman"/>
                <a:ea typeface="Calibri"/>
              </a:rPr>
              <a:t>THANKYOU</a:t>
            </a:r>
            <a:endParaRPr lang="en-US" sz="8800" b="0" strike="noStrike" spc="-1">
              <a:latin typeface="Arial"/>
            </a:endParaRPr>
          </a:p>
        </p:txBody>
      </p:sp>
      <p:sp>
        <p:nvSpPr>
          <p:cNvPr id="69" name="PlaceHolder 2"/>
          <p:cNvSpPr>
            <a:spLocks noGrp="1"/>
          </p:cNvSpPr>
          <p:nvPr>
            <p:ph type="sldNum" idx="10"/>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DB7DF4E9-A135-4FBB-8734-C59399121E32}" type="slidenum">
              <a:rPr lang="en-US" sz="1200" b="0" strike="noStrike" spc="-1">
                <a:solidFill>
                  <a:srgbClr val="888888"/>
                </a:solidFill>
                <a:latin typeface="Calibri"/>
                <a:ea typeface="Calibri"/>
              </a:rPr>
              <a:t>10</a:t>
            </a:fld>
            <a:endParaRPr lang="en-US"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85600" y="365040"/>
            <a:ext cx="10514520" cy="975240"/>
          </a:xfrm>
          <a:prstGeom prst="rect">
            <a:avLst/>
          </a:prstGeom>
          <a:noFill/>
          <a:ln w="0">
            <a:noFill/>
          </a:ln>
        </p:spPr>
        <p:txBody>
          <a:bodyPr lIns="90000" tIns="45000" rIns="90000" bIns="45000" anchor="ctr">
            <a:normAutofit/>
          </a:bodyPr>
          <a:lstStyle/>
          <a:p>
            <a:pPr>
              <a:lnSpc>
                <a:spcPct val="90000"/>
              </a:lnSpc>
              <a:buNone/>
              <a:tabLst>
                <a:tab pos="0" algn="l"/>
              </a:tabLst>
            </a:pPr>
            <a:r>
              <a:rPr lang="en-US" sz="4400" b="1" u="sng" strike="noStrike" spc="-1" dirty="0">
                <a:solidFill>
                  <a:srgbClr val="000000"/>
                </a:solidFill>
                <a:latin typeface="Times New Roman"/>
                <a:ea typeface="Times New Roman"/>
              </a:rPr>
              <a:t>Outline</a:t>
            </a:r>
            <a:endParaRPr lang="en-US" sz="4400" b="0" u="sng" strike="noStrike" spc="-1" dirty="0">
              <a:latin typeface="Arial"/>
            </a:endParaRPr>
          </a:p>
        </p:txBody>
      </p:sp>
      <p:sp>
        <p:nvSpPr>
          <p:cNvPr id="54" name="PlaceHolder 2"/>
          <p:cNvSpPr>
            <a:spLocks noGrp="1"/>
          </p:cNvSpPr>
          <p:nvPr>
            <p:ph/>
          </p:nvPr>
        </p:nvSpPr>
        <p:spPr>
          <a:xfrm>
            <a:off x="838080" y="1588320"/>
            <a:ext cx="10514520" cy="4951080"/>
          </a:xfrm>
          <a:prstGeom prst="rect">
            <a:avLst/>
          </a:prstGeom>
          <a:noFill/>
          <a:ln w="0">
            <a:noFill/>
          </a:ln>
        </p:spPr>
        <p:txBody>
          <a:bodyPr lIns="90000" tIns="45000" rIns="90000" bIns="45000" anchor="t">
            <a:normAutofit/>
          </a:bodyPr>
          <a:lstStyle/>
          <a:p>
            <a:pPr marL="228600" indent="-228600">
              <a:lnSpc>
                <a:spcPct val="90000"/>
              </a:lnSpc>
              <a:buClr>
                <a:srgbClr val="000000"/>
              </a:buClr>
              <a:buFont typeface="Arial"/>
              <a:buChar char="•"/>
            </a:pPr>
            <a:r>
              <a:rPr lang="en-US" sz="2800" b="0" strike="noStrike" spc="-1" dirty="0">
                <a:solidFill>
                  <a:srgbClr val="000000"/>
                </a:solidFill>
                <a:latin typeface="Times New Roman"/>
                <a:ea typeface="Times New Roman"/>
              </a:rPr>
              <a:t>Introduction to Project</a:t>
            </a:r>
            <a:endParaRPr lang="en-US" sz="2800" b="0" strike="noStrike" spc="-1" dirty="0">
              <a:latin typeface="Arial"/>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ea typeface="Times New Roman"/>
              </a:rPr>
              <a:t>Scope of the Project</a:t>
            </a:r>
            <a:endParaRPr lang="en-US" sz="2800" b="0" strike="noStrike" spc="-1" dirty="0">
              <a:latin typeface="Arial"/>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ea typeface="Times New Roman"/>
              </a:rPr>
              <a:t>Planning to Implement </a:t>
            </a:r>
          </a:p>
          <a:p>
            <a:pPr marL="228600" indent="-228600">
              <a:lnSpc>
                <a:spcPct val="90000"/>
              </a:lnSpc>
              <a:spcBef>
                <a:spcPts val="1001"/>
              </a:spcBef>
              <a:buClr>
                <a:srgbClr val="000000"/>
              </a:buClr>
              <a:buFont typeface="Arial"/>
              <a:buChar char="•"/>
            </a:pPr>
            <a:r>
              <a:rPr lang="en-US" spc="-1" dirty="0">
                <a:solidFill>
                  <a:srgbClr val="000000"/>
                </a:solidFill>
                <a:latin typeface="Times New Roman"/>
              </a:rPr>
              <a:t>Methodology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Analysis of Features</a:t>
            </a:r>
            <a:endParaRPr lang="en-US" sz="2800" b="0" strike="noStrike" spc="-1" dirty="0">
              <a:latin typeface="Arial"/>
            </a:endParaRPr>
          </a:p>
          <a:p>
            <a:pPr marL="228600" indent="-50760">
              <a:lnSpc>
                <a:spcPct val="90000"/>
              </a:lnSpc>
              <a:spcBef>
                <a:spcPts val="1001"/>
              </a:spcBef>
              <a:buNone/>
              <a:tabLst>
                <a:tab pos="0" algn="l"/>
              </a:tabLst>
            </a:pPr>
            <a:endParaRPr lang="en-US" sz="2800" b="0" strike="noStrike" spc="-1" dirty="0">
              <a:latin typeface="Arial"/>
            </a:endParaRPr>
          </a:p>
          <a:p>
            <a:pPr marL="228600" indent="-50760">
              <a:lnSpc>
                <a:spcPct val="90000"/>
              </a:lnSpc>
              <a:spcBef>
                <a:spcPts val="1001"/>
              </a:spcBef>
              <a:buNone/>
              <a:tabLst>
                <a:tab pos="0" algn="l"/>
              </a:tabLst>
            </a:pPr>
            <a:endParaRPr lang="en-US" sz="2800" b="0" strike="noStrike" spc="-1" dirty="0">
              <a:latin typeface="Arial"/>
            </a:endParaRPr>
          </a:p>
        </p:txBody>
      </p:sp>
      <p:sp>
        <p:nvSpPr>
          <p:cNvPr id="55" name="PlaceHolder 3"/>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4D49279D-9B89-4E72-AA22-43F4D1504ACE}" type="slidenum">
              <a:rPr lang="en-US" sz="1200" b="0" strike="noStrike" spc="-1">
                <a:solidFill>
                  <a:srgbClr val="888888"/>
                </a:solidFill>
                <a:latin typeface="Calibri"/>
                <a:ea typeface="Calibri"/>
              </a:rPr>
              <a:t>2</a:t>
            </a:fld>
            <a:endParaRPr lang="en-US"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922921" y="308479"/>
            <a:ext cx="10514520" cy="1324440"/>
          </a:xfrm>
          <a:prstGeom prst="rect">
            <a:avLst/>
          </a:prstGeom>
          <a:noFill/>
          <a:ln w="0">
            <a:noFill/>
          </a:ln>
        </p:spPr>
        <p:txBody>
          <a:bodyPr lIns="90000" tIns="45000" rIns="90000" bIns="45000" anchor="ctr">
            <a:normAutofit/>
          </a:bodyPr>
          <a:lstStyle/>
          <a:p>
            <a:pPr>
              <a:lnSpc>
                <a:spcPct val="90000"/>
              </a:lnSpc>
              <a:buNone/>
              <a:tabLst>
                <a:tab pos="0" algn="l"/>
              </a:tabLst>
            </a:pPr>
            <a:r>
              <a:rPr lang="en-US" sz="4400" b="1" u="sng" strike="noStrike" spc="-1" dirty="0">
                <a:solidFill>
                  <a:srgbClr val="000000"/>
                </a:solidFill>
                <a:latin typeface="Times New Roman"/>
                <a:ea typeface="Calibri"/>
              </a:rPr>
              <a:t>Introduction to Project</a:t>
            </a:r>
            <a:endParaRPr lang="en-US" sz="4400" b="0" u="sng" strike="noStrike" spc="-1" dirty="0">
              <a:latin typeface="Arial"/>
            </a:endParaRPr>
          </a:p>
        </p:txBody>
      </p:sp>
      <p:sp>
        <p:nvSpPr>
          <p:cNvPr id="57" name="PlaceHolder 2"/>
          <p:cNvSpPr>
            <a:spLocks noGrp="1"/>
          </p:cNvSpPr>
          <p:nvPr>
            <p:ph/>
          </p:nvPr>
        </p:nvSpPr>
        <p:spPr>
          <a:xfrm>
            <a:off x="838080" y="1523880"/>
            <a:ext cx="10514520" cy="4651920"/>
          </a:xfrm>
          <a:prstGeom prst="rect">
            <a:avLst/>
          </a:prstGeom>
          <a:noFill/>
          <a:ln w="0">
            <a:noFill/>
          </a:ln>
        </p:spPr>
        <p:txBody>
          <a:bodyPr lIns="90000" tIns="45000" rIns="90000" bIns="45000" anchor="t">
            <a:normAutofit/>
          </a:bodyPr>
          <a:lstStyle/>
          <a:p>
            <a:pPr marL="520560" indent="-343080">
              <a:lnSpc>
                <a:spcPct val="90000"/>
              </a:lnSpc>
              <a:spcBef>
                <a:spcPts val="1001"/>
              </a:spcBef>
              <a:buClr>
                <a:srgbClr val="000000"/>
              </a:buClr>
              <a:buFont typeface="Arial"/>
              <a:buChar char="•"/>
            </a:pPr>
            <a:r>
              <a:rPr lang="en-US" sz="2400" b="0" strike="noStrike" spc="-1">
                <a:solidFill>
                  <a:srgbClr val="000000"/>
                </a:solidFill>
                <a:latin typeface="Times New Roman"/>
                <a:ea typeface="Calibri"/>
              </a:rPr>
              <a:t>Cardiovascular diseases (CVD) remain a leading cause of mortality worldwide, accounting for a significant portion of global deaths annually. </a:t>
            </a:r>
            <a:endParaRPr lang="en-US" sz="2400" b="0" strike="noStrike" spc="-1">
              <a:latin typeface="Arial"/>
            </a:endParaRPr>
          </a:p>
          <a:p>
            <a:pPr marL="520560" indent="-343080">
              <a:lnSpc>
                <a:spcPct val="90000"/>
              </a:lnSpc>
              <a:spcBef>
                <a:spcPts val="1001"/>
              </a:spcBef>
              <a:buClr>
                <a:srgbClr val="000000"/>
              </a:buClr>
              <a:buFont typeface="Arial"/>
              <a:buChar char="•"/>
            </a:pPr>
            <a:r>
              <a:rPr lang="en-US" sz="2400" b="0" strike="noStrike" spc="-1">
                <a:solidFill>
                  <a:srgbClr val="000000"/>
                </a:solidFill>
                <a:latin typeface="Times New Roman"/>
                <a:ea typeface="Calibri"/>
              </a:rPr>
              <a:t>In recent years, deep learning techniques have emerged as powerful tools for predictive modeling in healthcare.</a:t>
            </a:r>
            <a:endParaRPr lang="en-US" sz="2400" b="0" strike="noStrike" spc="-1">
              <a:latin typeface="Arial"/>
            </a:endParaRPr>
          </a:p>
          <a:p>
            <a:pPr marL="520560" indent="-343080">
              <a:lnSpc>
                <a:spcPct val="90000"/>
              </a:lnSpc>
              <a:spcBef>
                <a:spcPts val="1001"/>
              </a:spcBef>
              <a:buClr>
                <a:srgbClr val="000000"/>
              </a:buClr>
              <a:buFont typeface="Arial"/>
              <a:buChar char="•"/>
            </a:pPr>
            <a:r>
              <a:rPr lang="en-US" sz="2300" b="0" strike="noStrike" spc="-1">
                <a:solidFill>
                  <a:srgbClr val="0D0D0D"/>
                </a:solidFill>
                <a:latin typeface="Times New Roman"/>
                <a:ea typeface="Calibri"/>
              </a:rPr>
              <a:t>We aim to develop a predictive model capable of accurately assessing an individual's risk of developing </a:t>
            </a:r>
            <a:r>
              <a:rPr lang="en-US" sz="2300" b="0" strike="noStrike" spc="-1">
                <a:solidFill>
                  <a:srgbClr val="000000"/>
                </a:solidFill>
                <a:latin typeface="Times New Roman"/>
                <a:ea typeface="Raleway ExtraBold"/>
              </a:rPr>
              <a:t>Cardiovascular Diseases.</a:t>
            </a:r>
            <a:endParaRPr lang="en-US" sz="2300" b="0" strike="noStrike" spc="-1">
              <a:latin typeface="Arial"/>
            </a:endParaRPr>
          </a:p>
          <a:p>
            <a:pPr marL="520560" indent="-343080">
              <a:lnSpc>
                <a:spcPct val="90000"/>
              </a:lnSpc>
              <a:spcBef>
                <a:spcPts val="1001"/>
              </a:spcBef>
              <a:buClr>
                <a:srgbClr val="000000"/>
              </a:buClr>
              <a:buFont typeface="Arial"/>
              <a:buChar char="•"/>
            </a:pPr>
            <a:r>
              <a:rPr lang="en-US" sz="2300" b="0" strike="noStrike" spc="-1">
                <a:solidFill>
                  <a:srgbClr val="0D0D0D"/>
                </a:solidFill>
                <a:latin typeface="Times New Roman"/>
                <a:ea typeface="Calibri"/>
              </a:rPr>
              <a:t>By integrating diverse sources of data, including medical records, demographic information, lifestyle factors, and genetic predispositions, our goal is to develop a comprehensive predictive model that can improve early detection, prevention, and management of cardiovascular diseases, ultimately contributing to better healthcare outcomes and reduced mortality rates.</a:t>
            </a:r>
            <a:endParaRPr lang="en-US" sz="2300" b="0" strike="noStrike" spc="-1">
              <a:latin typeface="Arial"/>
            </a:endParaRPr>
          </a:p>
        </p:txBody>
      </p:sp>
      <p:sp>
        <p:nvSpPr>
          <p:cNvPr id="58" name="PlaceHolder 3"/>
          <p:cNvSpPr>
            <a:spLocks noGrp="1"/>
          </p:cNvSpPr>
          <p:nvPr>
            <p:ph type="sldNum" idx="6"/>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93F271A9-AF52-48F1-A93A-BCEAD456F9DC}" type="slidenum">
              <a:rPr lang="en-US" sz="1200" b="0" strike="noStrike" spc="-1">
                <a:solidFill>
                  <a:srgbClr val="888888"/>
                </a:solidFill>
                <a:latin typeface="Calibri"/>
                <a:ea typeface="Calibri"/>
              </a:rPr>
              <a:t>3</a:t>
            </a:fld>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rmAutofit/>
          </a:bodyPr>
          <a:lstStyle/>
          <a:p>
            <a:pPr>
              <a:lnSpc>
                <a:spcPct val="90000"/>
              </a:lnSpc>
              <a:buNone/>
              <a:tabLst>
                <a:tab pos="0" algn="l"/>
              </a:tabLst>
            </a:pPr>
            <a:r>
              <a:rPr lang="en-US" sz="4400" b="1" u="sng" strike="noStrike" spc="-1" dirty="0">
                <a:solidFill>
                  <a:srgbClr val="000000"/>
                </a:solidFill>
                <a:latin typeface="Times New Roman"/>
                <a:ea typeface="Calibri"/>
              </a:rPr>
              <a:t>PLAN TO IMPLEMENT</a:t>
            </a:r>
            <a:endParaRPr lang="en-US" sz="4400" b="0" u="sng" strike="noStrike" spc="-1" dirty="0">
              <a:latin typeface="Arial"/>
            </a:endParaRPr>
          </a:p>
        </p:txBody>
      </p:sp>
      <p:sp>
        <p:nvSpPr>
          <p:cNvPr id="60" name="PlaceHolder 2"/>
          <p:cNvSpPr>
            <a:spLocks noGrp="1"/>
          </p:cNvSpPr>
          <p:nvPr>
            <p:ph/>
          </p:nvPr>
        </p:nvSpPr>
        <p:spPr>
          <a:xfrm>
            <a:off x="457200" y="1600200"/>
            <a:ext cx="10514520" cy="4651920"/>
          </a:xfrm>
          <a:prstGeom prst="rect">
            <a:avLst/>
          </a:prstGeom>
          <a:noFill/>
          <a:ln w="0">
            <a:noFill/>
          </a:ln>
        </p:spPr>
        <p:txBody>
          <a:bodyPr lIns="90000" tIns="45000" rIns="90000" bIns="45000" anchor="t">
            <a:normAutofit/>
          </a:bodyPr>
          <a:lstStyle/>
          <a:p>
            <a:pPr marL="432000" indent="-324000">
              <a:lnSpc>
                <a:spcPct val="100000"/>
              </a:lnSpc>
              <a:spcBef>
                <a:spcPts val="1417"/>
              </a:spcBef>
              <a:buClr>
                <a:srgbClr val="000000"/>
              </a:buClr>
              <a:buSzPct val="45000"/>
              <a:buFont typeface="Wingdings" charset="2"/>
              <a:buChar char=""/>
            </a:pPr>
            <a:r>
              <a:rPr lang="en-US" sz="1400" b="1" strike="noStrike" spc="-1">
                <a:solidFill>
                  <a:srgbClr val="000000"/>
                </a:solidFill>
                <a:latin typeface="Arial"/>
              </a:rPr>
              <a:t>Step 1: Data Preparation</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Data Collection:</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Collect a dataset containing relevant features and a target variable indicating the presence or absence of cardiovascular diseases.</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Data Exploration:</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Explore the dataset to understand its structure, features, and statistics.</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Handle missing values, outliers, and perform any necessary data cleaning.</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1" strike="noStrike" spc="-1">
                <a:solidFill>
                  <a:srgbClr val="000000"/>
                </a:solidFill>
                <a:latin typeface="Arial"/>
              </a:rPr>
              <a:t>Step 2: Model Development</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Choose a Deep Learning Architecture:</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Select an architecture suitable for your problem. Common architectures include feedforward neural networks, convolutional neural networks (CNNs), or recurrent neural networks (RNNs)</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solidFill>
                  <a:srgbClr val="000000"/>
                </a:solidFill>
                <a:latin typeface="Arial"/>
              </a:rPr>
              <a:t>Use a deep learning library like TensorFlow or PyTorch to create the neural network architecture Define the input layer, hidden layers, and output layer.</a:t>
            </a:r>
            <a:endParaRPr lang="en-US" sz="1400" b="0" strike="noStrike" spc="-1">
              <a:latin typeface="Arial"/>
            </a:endParaRPr>
          </a:p>
        </p:txBody>
      </p:sp>
      <p:sp>
        <p:nvSpPr>
          <p:cNvPr id="61" name="PlaceHolder 3"/>
          <p:cNvSpPr>
            <a:spLocks noGrp="1"/>
          </p:cNvSpPr>
          <p:nvPr>
            <p:ph type="sldNum" idx="7"/>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88FFCAEA-5371-4F33-A075-945FC32DD9CD}" type="slidenum">
              <a:rPr lang="en-US" sz="1200" b="0" strike="noStrike" spc="-1">
                <a:solidFill>
                  <a:srgbClr val="888888"/>
                </a:solidFill>
                <a:latin typeface="Calibri"/>
                <a:ea typeface="Calibri"/>
              </a:rPr>
              <a:t>4</a:t>
            </a:fld>
            <a:endParaRPr lang="en-US"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rmAutofit/>
          </a:bodyPr>
          <a:lstStyle/>
          <a:p>
            <a:pPr>
              <a:lnSpc>
                <a:spcPct val="90000"/>
              </a:lnSpc>
              <a:buNone/>
              <a:tabLst>
                <a:tab pos="0" algn="l"/>
              </a:tabLst>
            </a:pPr>
            <a:r>
              <a:rPr lang="en-US" sz="4400" b="1" u="sng" strike="noStrike" spc="-1" dirty="0">
                <a:solidFill>
                  <a:srgbClr val="000000"/>
                </a:solidFill>
                <a:latin typeface="Times New Roman"/>
                <a:ea typeface="Calibri"/>
              </a:rPr>
              <a:t>PLAN TO IMPLEMENT</a:t>
            </a:r>
            <a:endParaRPr lang="en-US" sz="4400" b="0" u="sng" strike="noStrike" spc="-1" dirty="0">
              <a:latin typeface="Arial"/>
            </a:endParaRPr>
          </a:p>
        </p:txBody>
      </p:sp>
      <p:sp>
        <p:nvSpPr>
          <p:cNvPr id="63" name="PlaceHolder 2"/>
          <p:cNvSpPr>
            <a:spLocks noGrp="1"/>
          </p:cNvSpPr>
          <p:nvPr>
            <p:ph/>
          </p:nvPr>
        </p:nvSpPr>
        <p:spPr>
          <a:xfrm>
            <a:off x="686520" y="1143000"/>
            <a:ext cx="10514520" cy="5105160"/>
          </a:xfrm>
          <a:prstGeom prst="rect">
            <a:avLst/>
          </a:prstGeom>
          <a:noFill/>
          <a:ln w="0">
            <a:noFill/>
          </a:ln>
        </p:spPr>
        <p:txBody>
          <a:bodyPr lIns="90000" tIns="45000" rIns="90000" bIns="45000" anchor="t">
            <a:normAutofit fontScale="94000" lnSpcReduction="10000"/>
          </a:bodyPr>
          <a:lstStyle/>
          <a:p>
            <a:pPr>
              <a:lnSpc>
                <a:spcPct val="100000"/>
              </a:lnSpc>
              <a:spcBef>
                <a:spcPts val="1417"/>
              </a:spcBef>
              <a:buNone/>
            </a:pP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Build the Model:</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Use a deep learning library like TensorFlow or PyTorch to create the neural network architecture.</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Define the input layer, hidden layers, and output layer.</a:t>
            </a:r>
          </a:p>
          <a:p>
            <a:pPr marL="432000" indent="-324000">
              <a:lnSpc>
                <a:spcPct val="100000"/>
              </a:lnSpc>
              <a:spcBef>
                <a:spcPts val="1417"/>
              </a:spcBef>
              <a:buClr>
                <a:srgbClr val="000000"/>
              </a:buClr>
              <a:buSzPct val="45000"/>
              <a:buFont typeface="Wingdings" charset="2"/>
              <a:buChar char=""/>
            </a:pPr>
            <a:r>
              <a:rPr lang="en-US" sz="1400" b="1" strike="noStrike" spc="-1">
                <a:latin typeface="Arial"/>
              </a:rPr>
              <a:t>Step 4: Model Training</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Compile the Model:</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Choose an optimizer, a loss function (binary crossentropy for binary classification), and evaluation metrics (e.g., accuracy).</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Train the Model:</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Feed the training data into the model using the fit function.</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Monitor the training process for convergence and potential overfitting.</a:t>
            </a:r>
          </a:p>
          <a:p>
            <a:pPr marL="432000" indent="-324000">
              <a:lnSpc>
                <a:spcPct val="100000"/>
              </a:lnSpc>
              <a:spcBef>
                <a:spcPts val="1417"/>
              </a:spcBef>
              <a:buClr>
                <a:srgbClr val="000000"/>
              </a:buClr>
              <a:buSzPct val="45000"/>
              <a:buFont typeface="Wingdings" charset="2"/>
              <a:buChar char=""/>
            </a:pPr>
            <a:r>
              <a:rPr lang="en-US" sz="1400" b="1" strike="noStrike" spc="-1">
                <a:latin typeface="Arial"/>
              </a:rPr>
              <a:t>Step 5: Model Evaluation</a:t>
            </a:r>
            <a:endParaRPr lang="en-US" sz="14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Evaluate on Test Set:</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Use the trained model to make predictions on the test set.</a:t>
            </a:r>
          </a:p>
          <a:p>
            <a:pPr marL="432000" indent="-324000">
              <a:lnSpc>
                <a:spcPct val="100000"/>
              </a:lnSpc>
              <a:spcBef>
                <a:spcPts val="1417"/>
              </a:spcBef>
              <a:buClr>
                <a:srgbClr val="000000"/>
              </a:buClr>
              <a:buSzPct val="45000"/>
              <a:buFont typeface="Wingdings" charset="2"/>
              <a:buChar char=""/>
            </a:pPr>
            <a:r>
              <a:rPr lang="en-US" sz="1400" b="0" strike="noStrike" spc="-1">
                <a:latin typeface="Arial"/>
              </a:rPr>
              <a:t>Evaluate the model's performance using metrics such as accuracy, precision, recall, F1 score, and ROC-AUC.</a:t>
            </a:r>
          </a:p>
          <a:p>
            <a:pPr>
              <a:lnSpc>
                <a:spcPct val="100000"/>
              </a:lnSpc>
              <a:spcBef>
                <a:spcPts val="1417"/>
              </a:spcBef>
              <a:buNone/>
            </a:pPr>
            <a:endParaRPr lang="en-US" sz="1400" b="0" strike="noStrike" spc="-1">
              <a:latin typeface="Arial"/>
            </a:endParaRPr>
          </a:p>
        </p:txBody>
      </p:sp>
      <p:sp>
        <p:nvSpPr>
          <p:cNvPr id="64" name="PlaceHolder 3"/>
          <p:cNvSpPr>
            <a:spLocks noGrp="1"/>
          </p:cNvSpPr>
          <p:nvPr>
            <p:ph type="sldNum" idx="8"/>
          </p:nvPr>
        </p:nvSpPr>
        <p:spPr>
          <a:xfrm>
            <a:off x="9449640" y="651708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E2196AB6-41FF-4160-89B1-2D740B6F33BB}" type="slidenum">
              <a:rPr lang="en-US" sz="1200" b="0" strike="noStrike" spc="-1">
                <a:solidFill>
                  <a:srgbClr val="888888"/>
                </a:solidFill>
                <a:latin typeface="Calibri"/>
                <a:ea typeface="Calibri"/>
              </a:rPr>
              <a:t>5</a:t>
            </a:fld>
            <a:endParaRPr lang="en-US" sz="1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buNone/>
            </a:pPr>
            <a:r>
              <a:rPr lang="en-US" sz="4400" b="1" u="sng" strike="noStrike" spc="-1" dirty="0">
                <a:solidFill>
                  <a:srgbClr val="000000"/>
                </a:solidFill>
                <a:latin typeface="Times New Roman"/>
                <a:ea typeface="Calibri"/>
              </a:rPr>
              <a:t>Scope of the Project</a:t>
            </a:r>
            <a:endParaRPr lang="en-US" sz="4400" b="0" u="sng" strike="noStrike" spc="-1" dirty="0">
              <a:latin typeface="Arial"/>
            </a:endParaRPr>
          </a:p>
        </p:txBody>
      </p:sp>
      <p:sp>
        <p:nvSpPr>
          <p:cNvPr id="66" name="PlaceHolder 2"/>
          <p:cNvSpPr>
            <a:spLocks noGrp="1"/>
          </p:cNvSpPr>
          <p:nvPr>
            <p:ph/>
          </p:nvPr>
        </p:nvSpPr>
        <p:spPr>
          <a:xfrm>
            <a:off x="838080" y="1574640"/>
            <a:ext cx="10514520" cy="4601160"/>
          </a:xfrm>
          <a:prstGeom prst="rect">
            <a:avLst/>
          </a:prstGeom>
          <a:noFill/>
          <a:ln w="0">
            <a:noFill/>
          </a:ln>
        </p:spPr>
        <p:txBody>
          <a:bodyPr lIns="90000" tIns="45000" rIns="90000" bIns="45000" anchor="t">
            <a:normAutofit fontScale="33000" lnSpcReduction="20000"/>
          </a:bodyPr>
          <a:lstStyle/>
          <a:p>
            <a:pPr marL="114480">
              <a:lnSpc>
                <a:spcPct val="90000"/>
              </a:lnSpc>
              <a:spcBef>
                <a:spcPts val="1001"/>
              </a:spcBef>
              <a:buNone/>
              <a:tabLst>
                <a:tab pos="0" algn="l"/>
              </a:tabLst>
            </a:pPr>
            <a:r>
              <a:rPr lang="en-US" sz="6800" b="0" strike="noStrike" spc="-1">
                <a:solidFill>
                  <a:srgbClr val="212529"/>
                </a:solidFill>
                <a:latin typeface="Times New Roman"/>
                <a:ea typeface="Calibri"/>
              </a:rPr>
              <a:t>The general purpose of the paper titled "Predictive Modeling of Cardiovascular Diseases   using Advanced Deep Learning Techniques" is to address the following objectives:</a:t>
            </a:r>
            <a:endParaRPr lang="en-US" sz="6800" b="0" strike="noStrike" spc="-1">
              <a:latin typeface="Arial"/>
            </a:endParaRPr>
          </a:p>
          <a:p>
            <a:pPr marL="114480">
              <a:lnSpc>
                <a:spcPct val="90000"/>
              </a:lnSpc>
              <a:spcBef>
                <a:spcPts val="1001"/>
              </a:spcBef>
              <a:buNone/>
              <a:tabLst>
                <a:tab pos="0" algn="l"/>
              </a:tabLst>
            </a:pPr>
            <a:endParaRPr lang="en-US" sz="3800" b="0" strike="noStrike" spc="-1">
              <a:latin typeface="Arial"/>
            </a:endParaRPr>
          </a:p>
          <a:p>
            <a:pPr marL="457200" indent="-343080">
              <a:lnSpc>
                <a:spcPct val="90000"/>
              </a:lnSpc>
              <a:spcBef>
                <a:spcPts val="1001"/>
              </a:spcBef>
              <a:buClr>
                <a:srgbClr val="000000"/>
              </a:buClr>
              <a:buFont typeface="Arial"/>
              <a:buChar char="•"/>
              <a:tabLst>
                <a:tab pos="0" algn="l"/>
              </a:tabLst>
            </a:pPr>
            <a:r>
              <a:rPr lang="en-US" sz="5500" b="1" strike="noStrike" spc="-1">
                <a:solidFill>
                  <a:srgbClr val="000000"/>
                </a:solidFill>
                <a:latin typeface="Times New Roman"/>
                <a:ea typeface="Calibri"/>
              </a:rPr>
              <a:t>To Develop a Predictive Model: </a:t>
            </a:r>
            <a:r>
              <a:rPr lang="en-US" sz="5500" b="0" strike="noStrike" spc="-1">
                <a:solidFill>
                  <a:srgbClr val="000000"/>
                </a:solidFill>
                <a:latin typeface="Times New Roman"/>
                <a:ea typeface="Calibri"/>
              </a:rPr>
              <a:t>The paper aims to develop a robust predictive model utilizing advanced deep learning techniques to forecast the occurrence and progression of cardiovascular diseases (CVDs).</a:t>
            </a:r>
            <a:endParaRPr lang="en-US" sz="5500" b="0" strike="noStrike" spc="-1">
              <a:latin typeface="Arial"/>
            </a:endParaRPr>
          </a:p>
          <a:p>
            <a:pPr>
              <a:lnSpc>
                <a:spcPct val="90000"/>
              </a:lnSpc>
              <a:spcBef>
                <a:spcPts val="1001"/>
              </a:spcBef>
              <a:buNone/>
              <a:tabLst>
                <a:tab pos="0" algn="l"/>
              </a:tabLst>
            </a:pPr>
            <a:endParaRPr lang="en-US" sz="5500" b="0" strike="noStrike" spc="-1">
              <a:latin typeface="Arial"/>
            </a:endParaRPr>
          </a:p>
          <a:p>
            <a:pPr marL="457200" indent="-343080">
              <a:lnSpc>
                <a:spcPct val="90000"/>
              </a:lnSpc>
              <a:spcBef>
                <a:spcPts val="1001"/>
              </a:spcBef>
              <a:buClr>
                <a:srgbClr val="000000"/>
              </a:buClr>
              <a:buFont typeface="Arial"/>
              <a:buChar char="•"/>
              <a:tabLst>
                <a:tab pos="0" algn="l"/>
              </a:tabLst>
            </a:pPr>
            <a:r>
              <a:rPr lang="en-US" sz="5500" b="1" strike="noStrike" spc="-1">
                <a:solidFill>
                  <a:srgbClr val="000000"/>
                </a:solidFill>
                <a:latin typeface="Times New Roman"/>
                <a:ea typeface="Calibri"/>
              </a:rPr>
              <a:t>To Improve Disease Management</a:t>
            </a:r>
            <a:r>
              <a:rPr lang="en-US" sz="5500" b="0" strike="noStrike" spc="-1">
                <a:solidFill>
                  <a:srgbClr val="000000"/>
                </a:solidFill>
                <a:latin typeface="Times New Roman"/>
                <a:ea typeface="Calibri"/>
              </a:rPr>
              <a:t>: By leveraging deep learning methodologies, the paper seeks to contribute to the advancement of disease management strategies by providing accurate predictions of CVDs.</a:t>
            </a:r>
            <a:endParaRPr lang="en-US" sz="5500" b="0" strike="noStrike" spc="-1">
              <a:latin typeface="Arial"/>
            </a:endParaRPr>
          </a:p>
          <a:p>
            <a:pPr>
              <a:lnSpc>
                <a:spcPct val="90000"/>
              </a:lnSpc>
              <a:spcBef>
                <a:spcPts val="1001"/>
              </a:spcBef>
              <a:buNone/>
              <a:tabLst>
                <a:tab pos="0" algn="l"/>
              </a:tabLst>
            </a:pPr>
            <a:endParaRPr lang="en-US" sz="5500" b="0" strike="noStrike" spc="-1">
              <a:latin typeface="Arial"/>
            </a:endParaRPr>
          </a:p>
          <a:p>
            <a:pPr marL="457200" indent="-343080">
              <a:lnSpc>
                <a:spcPct val="90000"/>
              </a:lnSpc>
              <a:spcBef>
                <a:spcPts val="1001"/>
              </a:spcBef>
              <a:buClr>
                <a:srgbClr val="000000"/>
              </a:buClr>
              <a:buFont typeface="Arial"/>
              <a:buChar char="•"/>
              <a:tabLst>
                <a:tab pos="0" algn="l"/>
              </a:tabLst>
            </a:pPr>
            <a:r>
              <a:rPr lang="en-US" sz="5500" b="1" strike="noStrike" spc="-1">
                <a:solidFill>
                  <a:srgbClr val="000000"/>
                </a:solidFill>
                <a:latin typeface="Times New Roman"/>
                <a:ea typeface="Calibri"/>
              </a:rPr>
              <a:t>To Enhance Clinical Decision-Making: </a:t>
            </a:r>
            <a:r>
              <a:rPr lang="en-US" sz="5500" b="0" strike="noStrike" spc="-1">
                <a:solidFill>
                  <a:srgbClr val="000000"/>
                </a:solidFill>
                <a:latin typeface="Times New Roman"/>
                <a:ea typeface="Calibri"/>
              </a:rPr>
              <a:t>Through the development of interpretable deep learning models, the paper endeavors to enhance clinical decision-making processes by providing insights into the key predictors and mechanisms underlying CVDs.</a:t>
            </a:r>
            <a:endParaRPr lang="en-US" sz="5500" b="0" strike="noStrike" spc="-1">
              <a:latin typeface="Arial"/>
            </a:endParaRPr>
          </a:p>
          <a:p>
            <a:pPr>
              <a:lnSpc>
                <a:spcPct val="90000"/>
              </a:lnSpc>
              <a:spcBef>
                <a:spcPts val="1001"/>
              </a:spcBef>
              <a:buNone/>
              <a:tabLst>
                <a:tab pos="0" algn="l"/>
              </a:tabLst>
            </a:pPr>
            <a:endParaRPr lang="en-US" sz="5500" b="0" strike="noStrike" spc="-1">
              <a:latin typeface="Arial"/>
            </a:endParaRPr>
          </a:p>
          <a:p>
            <a:pPr marL="457200" indent="-343080">
              <a:lnSpc>
                <a:spcPct val="90000"/>
              </a:lnSpc>
              <a:spcBef>
                <a:spcPts val="1001"/>
              </a:spcBef>
              <a:buClr>
                <a:srgbClr val="000000"/>
              </a:buClr>
              <a:buFont typeface="Arial"/>
              <a:buChar char="•"/>
              <a:tabLst>
                <a:tab pos="0" algn="l"/>
              </a:tabLst>
            </a:pPr>
            <a:r>
              <a:rPr lang="en-US" sz="5500" b="1" strike="noStrike" spc="-1">
                <a:solidFill>
                  <a:srgbClr val="000000"/>
                </a:solidFill>
                <a:latin typeface="Times New Roman"/>
                <a:ea typeface="Calibri"/>
              </a:rPr>
              <a:t>To Facilitate Early Detection and Intervention</a:t>
            </a:r>
            <a:r>
              <a:rPr lang="en-US" sz="5500" b="0" strike="noStrike" spc="-1">
                <a:solidFill>
                  <a:srgbClr val="000000"/>
                </a:solidFill>
                <a:latin typeface="Times New Roman"/>
                <a:ea typeface="Calibri"/>
              </a:rPr>
              <a:t>: By deploying the predictive model in real-world healthcare settings, the paper aims to facilitate early detection and intervention strategies for individuals at risk of developing CVDs, ultimately improving patient outcomes.</a:t>
            </a:r>
            <a:endParaRPr lang="en-US" sz="5500" b="0" strike="noStrike" spc="-1">
              <a:latin typeface="Arial"/>
            </a:endParaRPr>
          </a:p>
        </p:txBody>
      </p:sp>
      <p:sp>
        <p:nvSpPr>
          <p:cNvPr id="67" name="PlaceHolder 3"/>
          <p:cNvSpPr>
            <a:spLocks noGrp="1"/>
          </p:cNvSpPr>
          <p:nvPr>
            <p:ph type="sldNum" idx="9"/>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4C79AFB6-43B1-4CC1-AE96-87F26502748C}" type="slidenum">
              <a:rPr lang="en-US" sz="1200" b="0" strike="noStrike" spc="-1">
                <a:solidFill>
                  <a:srgbClr val="888888"/>
                </a:solidFill>
                <a:latin typeface="Calibri"/>
                <a:ea typeface="Calibri"/>
              </a:rPr>
              <a:t>6</a:t>
            </a:fld>
            <a:endParaRPr lang="en-US"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0EE3-DC2C-44AA-2F18-31E148CC2F68}"/>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7FC3231-CDC7-B249-93CF-EB33F938396D}"/>
              </a:ext>
            </a:extLst>
          </p:cNvPr>
          <p:cNvSpPr>
            <a:spLocks noGrp="1"/>
          </p:cNvSpPr>
          <p:nvPr>
            <p:ph/>
          </p:nvPr>
        </p:nvSpPr>
        <p:spPr>
          <a:xfrm>
            <a:off x="298396" y="1237268"/>
            <a:ext cx="10972440" cy="4383463"/>
          </a:xfrm>
        </p:spPr>
        <p:txBody>
          <a:bodyPr>
            <a:norm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-Utilizing a comprehensive dataset, the system incorporates demographic information, clinical history, and medical imaging data.</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Preprocessing</a:t>
            </a:r>
            <a:r>
              <a:rPr lang="en-US" sz="2000" dirty="0">
                <a:latin typeface="Times New Roman" panose="02020603050405020304" pitchFamily="18" charset="0"/>
                <a:cs typeface="Times New Roman" panose="02020603050405020304" pitchFamily="18" charset="0"/>
              </a:rPr>
              <a:t>-The preprocessing phase involves rigorous cleaning, normalization, and feature extraction. Specialized techniques are applied to enhance the interpretability of medical imaging data, ensuring optimal input for the subsequent deep learning model.</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Deep Learning Architecture</a:t>
            </a:r>
            <a:r>
              <a:rPr lang="en-US" sz="2000" dirty="0">
                <a:latin typeface="Times New Roman" panose="02020603050405020304" pitchFamily="18" charset="0"/>
                <a:cs typeface="Times New Roman" panose="02020603050405020304" pitchFamily="18" charset="0"/>
              </a:rPr>
              <a:t>-The proposed model integrates advanced deep learning architectures, including convolutional neural networks (CNNs) for image data and recurrent neural networks (RNNs) for sequential data.</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Training and Validation</a:t>
            </a:r>
            <a:r>
              <a:rPr lang="en-US" sz="2000" dirty="0">
                <a:latin typeface="Times New Roman" panose="02020603050405020304" pitchFamily="18" charset="0"/>
                <a:cs typeface="Times New Roman" panose="02020603050405020304" pitchFamily="18" charset="0"/>
              </a:rPr>
              <a:t>-The model undergoes a rigorous training process using a subset of the dataset, with validation on a separate subset. Hyperparameter tuning is employed to optimize the model's performance, ensuring robust predictive capabilities.</a:t>
            </a:r>
          </a:p>
        </p:txBody>
      </p:sp>
    </p:spTree>
    <p:extLst>
      <p:ext uri="{BB962C8B-B14F-4D97-AF65-F5344CB8AC3E}">
        <p14:creationId xmlns:p14="http://schemas.microsoft.com/office/powerpoint/2010/main" val="174228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21FC-E38D-8D50-2005-133806EA108E}"/>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6E21657-01BC-4BA6-1D86-B85F57BF3A7A}"/>
              </a:ext>
            </a:extLst>
          </p:cNvPr>
          <p:cNvSpPr>
            <a:spLocks noGrp="1"/>
          </p:cNvSpPr>
          <p:nvPr>
            <p:ph/>
          </p:nvPr>
        </p:nvSpPr>
        <p:spPr>
          <a:xfrm>
            <a:off x="411517" y="1418400"/>
            <a:ext cx="10972440" cy="2531431"/>
          </a:xfrm>
        </p:spPr>
        <p:txBody>
          <a:bodyPr>
            <a:norm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Results and Discussion</a:t>
            </a:r>
            <a:r>
              <a:rPr lang="en-US" sz="2000" dirty="0">
                <a:latin typeface="Times New Roman" panose="02020603050405020304" pitchFamily="18" charset="0"/>
                <a:cs typeface="Times New Roman" panose="02020603050405020304" pitchFamily="18" charset="0"/>
              </a:rPr>
              <a:t>-This section presents the evaluation metrics, including sensitivity, specificity, and the area under the receiver operating characteristic curve (AUC-ROC).</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The research concludes by summarizing the key findings and highlighting the significance of the proposed predictive model in advancing early detection and intervention for cardiovascular diseases.</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424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88E4-4BFC-59DC-4EA6-C9B9D3F07702}"/>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Analysis of Features</a:t>
            </a:r>
          </a:p>
        </p:txBody>
      </p:sp>
      <p:sp>
        <p:nvSpPr>
          <p:cNvPr id="3" name="Content Placeholder 2">
            <a:extLst>
              <a:ext uri="{FF2B5EF4-FFF2-40B4-BE49-F238E27FC236}">
                <a16:creationId xmlns:a16="http://schemas.microsoft.com/office/drawing/2014/main" id="{AF102FFC-DA88-EE40-A386-CB9E596C74E6}"/>
              </a:ext>
            </a:extLst>
          </p:cNvPr>
          <p:cNvSpPr>
            <a:spLocks noGrp="1"/>
          </p:cNvSpPr>
          <p:nvPr>
            <p:ph/>
          </p:nvPr>
        </p:nvSpPr>
        <p:spPr>
          <a:xfrm>
            <a:off x="609480" y="1604519"/>
            <a:ext cx="10972440" cy="3250285"/>
          </a:xfrm>
        </p:spPr>
        <p:txBody>
          <a:bodyPr>
            <a:normAutofit fontScale="92500" lnSpcReduction="20000"/>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Demographic Features-</a:t>
            </a:r>
            <a:r>
              <a:rPr lang="en-US" sz="2000" dirty="0">
                <a:latin typeface="Times New Roman" panose="02020603050405020304" pitchFamily="18" charset="0"/>
                <a:cs typeface="Times New Roman" panose="02020603050405020304" pitchFamily="18" charset="0"/>
              </a:rPr>
              <a:t>Demographic information serves as a fundamental aspect of our predictive model, encompassing variables such as age, gender, and ethnicity</a:t>
            </a:r>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Clinical History Features-</a:t>
            </a:r>
            <a:r>
              <a:rPr lang="en-US" sz="2000" dirty="0">
                <a:latin typeface="Times New Roman" panose="02020603050405020304" pitchFamily="18" charset="0"/>
                <a:cs typeface="Times New Roman" panose="02020603050405020304" pitchFamily="18" charset="0"/>
              </a:rPr>
              <a:t>Incorporating a detailed clinical history into the predictive model involves analyzing variables related to medical conditions, lifestyle factors, and historical health data.</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Medical Imaging Features-</a:t>
            </a:r>
            <a:r>
              <a:rPr lang="en-US" sz="2000" dirty="0">
                <a:latin typeface="Times New Roman" panose="02020603050405020304" pitchFamily="18" charset="0"/>
                <a:cs typeface="Times New Roman" panose="02020603050405020304" pitchFamily="18" charset="0"/>
              </a:rPr>
              <a:t>The utilization of medical imaging data introduces a rich set of features, including radiographic images, scans, and other visual representations.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Temporal Features with Recurrent Neural Networks (RNNs)-</a:t>
            </a:r>
            <a:r>
              <a:rPr lang="en-US" sz="2000" dirty="0">
                <a:latin typeface="Times New Roman" panose="02020603050405020304" pitchFamily="18" charset="0"/>
                <a:cs typeface="Times New Roman" panose="02020603050405020304" pitchFamily="18" charset="0"/>
              </a:rPr>
              <a:t>Temporal aspects of cardiovascular diseases, such as the progression of symptoms and treatment responses, are captured through the application of recurrent neural networks (RNNs).</a:t>
            </a:r>
          </a:p>
        </p:txBody>
      </p:sp>
    </p:spTree>
    <p:extLst>
      <p:ext uri="{BB962C8B-B14F-4D97-AF65-F5344CB8AC3E}">
        <p14:creationId xmlns:p14="http://schemas.microsoft.com/office/powerpoint/2010/main" val="189937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936</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Times New Roman</vt:lpstr>
      <vt:lpstr>Wingdings</vt:lpstr>
      <vt:lpstr>Office Theme</vt:lpstr>
      <vt:lpstr>PowerPoint Presentation</vt:lpstr>
      <vt:lpstr>Outline</vt:lpstr>
      <vt:lpstr>Introduction to Project</vt:lpstr>
      <vt:lpstr>PLAN TO IMPLEMENT</vt:lpstr>
      <vt:lpstr>PLAN TO IMPLEMENT</vt:lpstr>
      <vt:lpstr>Scope of the Project</vt:lpstr>
      <vt:lpstr>Methodology</vt:lpstr>
      <vt:lpstr>Methodology</vt:lpstr>
      <vt:lpstr>Analysis of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Sneha Jha</dc:creator>
  <dc:description/>
  <cp:lastModifiedBy>NAMAN SOLANKI</cp:lastModifiedBy>
  <cp:revision>10</cp:revision>
  <dcterms:modified xsi:type="dcterms:W3CDTF">2024-02-28T17:24:55Z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3</vt:r8>
  </property>
  <property fmtid="{D5CDD505-2E9C-101B-9397-08002B2CF9AE}" pid="3" name="PresentationFormat">
    <vt:lpwstr>Widescreen</vt:lpwstr>
  </property>
  <property fmtid="{D5CDD505-2E9C-101B-9397-08002B2CF9AE}" pid="4" name="Slides">
    <vt:r8>5</vt:r8>
  </property>
</Properties>
</file>