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 SemiBold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aven Pro SemiBold"/>
      <p:regular r:id="rId36"/>
      <p:bold r:id="rId37"/>
    </p:embeddedFont>
    <p:embeddedFont>
      <p:font typeface="Maven Pro"/>
      <p:regular r:id="rId38"/>
      <p:bold r:id="rId39"/>
    </p:embeddedFont>
    <p:embeddedFont>
      <p:font typeface="Outfit SemiBo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0BF073-947E-4335-9655-1DFD4655A593}">
  <a:tblStyle styleId="{A30BF073-947E-4335-9655-1DFD4655A5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utfitSemiBold-regular.fntdata"/><Relationship Id="rId20" Type="http://schemas.openxmlformats.org/officeDocument/2006/relationships/slide" Target="slides/slide14.xml"/><Relationship Id="rId41" Type="http://schemas.openxmlformats.org/officeDocument/2006/relationships/font" Target="fonts/OutfitSemi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SemiBol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emiBold-boldItalic.fntdata"/><Relationship Id="rId30" Type="http://schemas.openxmlformats.org/officeDocument/2006/relationships/font" Target="fonts/NunitoSemiBold-italic.fntdata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MavenProSemiBold-bold.fntdata"/><Relationship Id="rId14" Type="http://schemas.openxmlformats.org/officeDocument/2006/relationships/slide" Target="slides/slide8.xml"/><Relationship Id="rId36" Type="http://schemas.openxmlformats.org/officeDocument/2006/relationships/font" Target="fonts/MavenPro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20e70c79b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20e70c79b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20e70c79b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20e70c79b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8657666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8657666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20e70c79b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220e70c79b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20e70c79b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20e70c79b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20e70c79b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20e70c79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220e70c79b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220e70c79b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20e70c79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20e70c79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220e70c79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220e70c79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20e70c79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20e70c79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20e70c79b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20e70c79b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220e70c79b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220e70c79b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20e70c79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220e70c79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20e70c79b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20e70c79b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20e70c79b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20e70c79b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20e70c79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220e70c79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20e70c79b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20e70c79b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20e70c79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20e70c79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20e70c79b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20e70c79b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20e70c79b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20e70c79b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arshilpatel1799/IoT-Network-Intrusion-Detection-and-Classification-using-Explainable-XAI-Machine-Learning?tab=readme-ov-file" TargetMode="External"/><Relationship Id="rId4" Type="http://schemas.openxmlformats.org/officeDocument/2006/relationships/hyperlink" Target="https://github.com/noushinpervez/Intrusion-Detection-CICIDS2017" TargetMode="External"/><Relationship Id="rId5" Type="http://schemas.openxmlformats.org/officeDocument/2006/relationships/hyperlink" Target="https://www.unb.ca/cic/datasets/ids-2017.html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23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nb.ca/cic/datasets/ids-2017.html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59350" y="897000"/>
            <a:ext cx="4245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Intrusion Detection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210600" y="3885525"/>
            <a:ext cx="38103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Team-</a:t>
            </a:r>
            <a:r>
              <a:rPr b="1" lang="en-GB" sz="2600"/>
              <a:t>qt</a:t>
            </a:r>
            <a:r>
              <a:rPr b="1" lang="en-GB" sz="1900"/>
              <a:t>.</a:t>
            </a:r>
            <a:r>
              <a:rPr b="1" lang="en-GB" sz="2600"/>
              <a:t>py</a:t>
            </a:r>
            <a:endParaRPr b="1" sz="26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Techniques</a:t>
            </a:r>
            <a:endParaRPr/>
          </a:p>
        </p:txBody>
      </p:sp>
      <p:sp>
        <p:nvSpPr>
          <p:cNvPr id="359" name="Google Shape;359;p22"/>
          <p:cNvSpPr txBox="1"/>
          <p:nvPr>
            <p:ph idx="1" type="body"/>
          </p:nvPr>
        </p:nvSpPr>
        <p:spPr>
          <a:xfrm>
            <a:off x="1303800" y="1557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Binary Classification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Simpler decision boundary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Focuses on detecting malicious traffic</a:t>
            </a:r>
            <a:br>
              <a:rPr lang="en-GB" sz="12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Multiclass Classification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Requires more </a:t>
            </a:r>
            <a:r>
              <a:rPr lang="en-GB" sz="1200"/>
              <a:t>granularity</a:t>
            </a:r>
            <a:r>
              <a:rPr lang="en-GB" sz="1200"/>
              <a:t> to distinguish between attack types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Focuses mainly on Portscan, DoS, DDoS and Benign</a:t>
            </a:r>
            <a:br>
              <a:rPr lang="en-GB" sz="12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Multiclass Classification with Explainable AI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Finer feature selection through importance scores calculated through decision trees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Used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1303800" y="1307875"/>
            <a:ext cx="70305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To make our NIDS more robust and accurate, we have used ML as well as DL models to obtain the best possible accuracy, alongwith a comparative analysis to </a:t>
            </a:r>
            <a:r>
              <a:rPr lang="en-GB" sz="1400"/>
              <a:t>judge</a:t>
            </a:r>
            <a:r>
              <a:rPr lang="en-GB" sz="1400"/>
              <a:t> and identify the best models for our classification and detection task.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 ML models-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Logistic Regression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Random Forest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K-Nearest Neighbours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Support Vector Machine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Naive Bayes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Gradient Boost</a:t>
            </a:r>
            <a:endParaRPr sz="1400"/>
          </a:p>
        </p:txBody>
      </p:sp>
      <p:sp>
        <p:nvSpPr>
          <p:cNvPr id="366" name="Google Shape;366;p23"/>
          <p:cNvSpPr txBox="1"/>
          <p:nvPr/>
        </p:nvSpPr>
        <p:spPr>
          <a:xfrm>
            <a:off x="4876800" y="2327575"/>
            <a:ext cx="32142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DL models-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rabicPeriod"/>
            </a:pPr>
            <a:r>
              <a:rPr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1D CNN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rabicPeriod"/>
            </a:pPr>
            <a:r>
              <a:rPr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LSTM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rabicPeriod"/>
            </a:pPr>
            <a:r>
              <a:rPr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296750"/>
            <a:ext cx="71010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>
                <a:solidFill>
                  <a:schemeClr val="accent3"/>
                </a:solidFill>
              </a:rPr>
              <a:t>LSTM-MULTICLASS USING D.T.(~98% Accuracy)</a:t>
            </a:r>
            <a:endParaRPr sz="2355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900" y="1539426"/>
            <a:ext cx="7030499" cy="330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Comparative</a:t>
            </a:r>
            <a:r>
              <a:rPr lang="en-GB"/>
              <a:t> Analysis- Binary Classification</a:t>
            </a:r>
            <a:endParaRPr/>
          </a:p>
        </p:txBody>
      </p:sp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25" y="1344950"/>
            <a:ext cx="4304141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5"/>
          <p:cNvSpPr txBox="1"/>
          <p:nvPr/>
        </p:nvSpPr>
        <p:spPr>
          <a:xfrm>
            <a:off x="1883775" y="4678300"/>
            <a:ext cx="1771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ML MODELS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625" y="1475250"/>
            <a:ext cx="4121376" cy="283528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5"/>
          <p:cNvSpPr txBox="1"/>
          <p:nvPr/>
        </p:nvSpPr>
        <p:spPr>
          <a:xfrm>
            <a:off x="6420825" y="4585775"/>
            <a:ext cx="1771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 MODELS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Comparative</a:t>
            </a:r>
            <a:r>
              <a:rPr lang="en-GB"/>
              <a:t> Analysis- Multiclass</a:t>
            </a:r>
            <a:endParaRPr/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50" y="1355063"/>
            <a:ext cx="4304141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541" y="1597875"/>
            <a:ext cx="4267209" cy="293559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6"/>
          <p:cNvSpPr txBox="1"/>
          <p:nvPr/>
        </p:nvSpPr>
        <p:spPr>
          <a:xfrm>
            <a:off x="1650875" y="4686100"/>
            <a:ext cx="1771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ML MODELS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6299300" y="4595900"/>
            <a:ext cx="1771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DL MODELS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Comparative</a:t>
            </a:r>
            <a:r>
              <a:rPr lang="en-GB"/>
              <a:t> Analysis- Multiclass with Explainable AI</a:t>
            </a:r>
            <a:endParaRPr/>
          </a:p>
        </p:txBody>
      </p:sp>
      <p:pic>
        <p:nvPicPr>
          <p:cNvPr id="400" name="Google Shape;4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5" y="1478013"/>
            <a:ext cx="4304141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841" y="1532100"/>
            <a:ext cx="4362410" cy="300109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7"/>
          <p:cNvSpPr txBox="1"/>
          <p:nvPr/>
        </p:nvSpPr>
        <p:spPr>
          <a:xfrm>
            <a:off x="1650875" y="4686100"/>
            <a:ext cx="1771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ML MODELS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6177800" y="4598975"/>
            <a:ext cx="1771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DL MODELS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4" name="Google Shape;4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Analysis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222275" y="1799100"/>
            <a:ext cx="34305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Binary Classification-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Best ML model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Random </a:t>
            </a:r>
            <a:r>
              <a:rPr lang="en-GB"/>
              <a:t>Forest- 98.85%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Best DL model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LSTM- 98.52%</a:t>
            </a:r>
            <a:endParaRPr/>
          </a:p>
        </p:txBody>
      </p:sp>
      <p:sp>
        <p:nvSpPr>
          <p:cNvPr id="411" name="Google Shape;411;p28"/>
          <p:cNvSpPr txBox="1"/>
          <p:nvPr>
            <p:ph idx="2" type="body"/>
          </p:nvPr>
        </p:nvSpPr>
        <p:spPr>
          <a:xfrm>
            <a:off x="5106325" y="1367025"/>
            <a:ext cx="3430500" cy="4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Multiclass Classification-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Best ML model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Random Forest- 97.56%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Best DL model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LSTM- 92.26%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Multiclass Classification with Explainable AI-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Best ML model-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Random Forest- 98.78%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Best DL model-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LSTM- 97.18%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850" y="1367025"/>
            <a:ext cx="2194875" cy="184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851" y="3208175"/>
            <a:ext cx="2128949" cy="1785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28"/>
          <p:cNvCxnSpPr>
            <a:endCxn id="414" idx="1"/>
          </p:cNvCxnSpPr>
          <p:nvPr/>
        </p:nvCxnSpPr>
        <p:spPr>
          <a:xfrm>
            <a:off x="1940751" y="3693090"/>
            <a:ext cx="7791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8"/>
          <p:cNvCxnSpPr/>
          <p:nvPr/>
        </p:nvCxnSpPr>
        <p:spPr>
          <a:xfrm flipH="1" rot="10800000">
            <a:off x="1745250" y="1982925"/>
            <a:ext cx="912300" cy="3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Model</a:t>
            </a:r>
            <a:endParaRPr/>
          </a:p>
        </p:txBody>
      </p:sp>
      <p:pic>
        <p:nvPicPr>
          <p:cNvPr id="422" name="Google Shape;4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9"/>
          <p:cNvSpPr txBox="1"/>
          <p:nvPr/>
        </p:nvSpPr>
        <p:spPr>
          <a:xfrm>
            <a:off x="1529550" y="1252325"/>
            <a:ext cx="71493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Value Proposition</a:t>
            </a:r>
            <a:endParaRPr sz="17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A highly accurate ML / DL powered  Network intrusion detection model which not only classifies on a binary but multiple class classification level as well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Key Features</a:t>
            </a:r>
            <a:endParaRPr sz="1700">
              <a:solidFill>
                <a:srgbClr val="434343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Real time threat detection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Advanced reporting and analytics for network administration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Scalable for small and large business enterprises</a:t>
            </a: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Benefits</a:t>
            </a:r>
            <a:endParaRPr sz="1700">
              <a:solidFill>
                <a:srgbClr val="434343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Early detection of malicious activities it prevent breaches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Reduced cybersecurity operational costs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Model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1529550" y="1129325"/>
            <a:ext cx="64293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SaaS based monthly/ yearly subscription service, along with a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Pay as you go service based on amount of network traffic volume,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Custom model training for specific threat detection and use cases.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Variable costs include the costs levied by the cloud servers for real time analysis model’s updates and maintains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The cost benefit for businesses would be the reduced cost to hire personnel to help debug cyber security issues as the NIDS can effectively detect traffic anomalies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30" name="Google Shape;4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Faced</a:t>
            </a:r>
            <a:endParaRPr/>
          </a:p>
        </p:txBody>
      </p:sp>
      <p:sp>
        <p:nvSpPr>
          <p:cNvPr id="436" name="Google Shape;436;p3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Data preprocessing- smote analysis and downsampling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Efficient feature extraction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Possibility of model overfitting especially in binary classification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Hyperparameter tuning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02350"/>
            <a:ext cx="64437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Team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Problem Statement and Introduction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Dataset Overview and Preprocessing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Classification techniques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Models used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Results and analysis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Business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Challenges Faced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Future Enhancements</a:t>
            </a:r>
            <a:endParaRPr sz="17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Enhancements</a:t>
            </a:r>
            <a:endParaRPr/>
          </a:p>
        </p:txBody>
      </p:sp>
      <p:sp>
        <p:nvSpPr>
          <p:cNvPr id="442" name="Google Shape;442;p32"/>
          <p:cNvSpPr txBox="1"/>
          <p:nvPr>
            <p:ph idx="1" type="body"/>
          </p:nvPr>
        </p:nvSpPr>
        <p:spPr>
          <a:xfrm>
            <a:off x="4572000" y="1924250"/>
            <a:ext cx="376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</a:t>
            </a:r>
            <a:r>
              <a:rPr lang="en-GB"/>
              <a:t>e plan to enhance our model by integrating real-time detection capabilities for packets generated by network devices and applications as they enter the network. Additionally, we aim to scale the system for large-scale deployment and commercialize it, enabling companies to leverage it for their operations.</a:t>
            </a:r>
            <a:endParaRPr/>
          </a:p>
        </p:txBody>
      </p:sp>
      <p:pic>
        <p:nvPicPr>
          <p:cNvPr id="443" name="Google Shape;4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50" y="1597875"/>
            <a:ext cx="3762300" cy="263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449" name="Google Shape;449;p33"/>
          <p:cNvSpPr txBox="1"/>
          <p:nvPr/>
        </p:nvSpPr>
        <p:spPr>
          <a:xfrm>
            <a:off x="1084600" y="1766675"/>
            <a:ext cx="7323900" cy="2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Github</a:t>
            </a:r>
            <a:endParaRPr sz="1700">
              <a:solidFill>
                <a:srgbClr val="434343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 u="sng">
                <a:latin typeface="Nunito"/>
                <a:ea typeface="Nunito"/>
                <a:cs typeface="Nunito"/>
                <a:sym typeface="Nunito"/>
                <a:hlinkClick r:id="rId3"/>
              </a:rPr>
              <a:t>https://github.com/harshilpatel1799/IoT-Network-Intrusion-Detection-and-Classification-using-Explainable-XAI-Machine-Learning?tab=readme-ov-file</a:t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 u="sng">
                <a:latin typeface="Nunito"/>
                <a:ea typeface="Nunito"/>
                <a:cs typeface="Nunito"/>
                <a:sym typeface="Nunito"/>
                <a:hlinkClick r:id="rId4"/>
              </a:rPr>
              <a:t>https://github.com/noushinpervez/Intrusion-Detection-CICIDS2017</a:t>
            </a:r>
            <a:endParaRPr sz="3000"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utfit SemiBold"/>
              <a:buChar char="●"/>
            </a:pPr>
            <a:r>
              <a:t/>
            </a:r>
            <a:endParaRPr sz="3000"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Papers</a:t>
            </a:r>
            <a:endParaRPr sz="1700">
              <a:solidFill>
                <a:srgbClr val="434343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 u="sng">
                <a:hlinkClick r:id="rId5"/>
              </a:rPr>
              <a:t>https://www.unb.ca/cic/datasets/ids-2017.html</a:t>
            </a:r>
            <a:endParaRPr sz="1500"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0" name="Google Shape;45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410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0" t="2827"/>
          <a:stretch/>
        </p:blipFill>
        <p:spPr>
          <a:xfrm>
            <a:off x="1251925" y="1198300"/>
            <a:ext cx="1360650" cy="10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810950"/>
            <a:ext cx="1271175" cy="11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 rotWithShape="1">
          <a:blip r:embed="rId5">
            <a:alphaModFix/>
          </a:blip>
          <a:srcRect b="0" l="0" r="5033" t="0"/>
          <a:stretch/>
        </p:blipFill>
        <p:spPr>
          <a:xfrm>
            <a:off x="5334326" y="2484750"/>
            <a:ext cx="1095850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2350" y="3761850"/>
            <a:ext cx="1153850" cy="11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0950" y="2481150"/>
            <a:ext cx="1271175" cy="11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8">
            <a:alphaModFix/>
          </a:blip>
          <a:srcRect b="5267" l="0" r="0" t="0"/>
          <a:stretch/>
        </p:blipFill>
        <p:spPr>
          <a:xfrm>
            <a:off x="5302350" y="1104313"/>
            <a:ext cx="1095850" cy="11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2734750" y="1198300"/>
            <a:ext cx="2076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Veydant Katyal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ML and DL implementation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6678500" y="1151325"/>
            <a:ext cx="2076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Spurthi Bhat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Preprocessing and ML implementation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2842200" y="2571750"/>
            <a:ext cx="2076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Vishal 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R&amp;D and Business Implementation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6678500" y="2691450"/>
            <a:ext cx="2076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Shreya Sethu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EDA and Analysis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2734750" y="3945200"/>
            <a:ext cx="2076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Noorul Hassan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Dataset review and EDA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6678500" y="4000050"/>
            <a:ext cx="2076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Aarav Patel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EDA and R&amp;D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1303800" y="598575"/>
            <a:ext cx="69897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33"/>
              <a:t>Problem Statement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What are we trying to build?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9" name="Google Shape;309;p16"/>
          <p:cNvSpPr txBox="1"/>
          <p:nvPr>
            <p:ph idx="1" type="body"/>
          </p:nvPr>
        </p:nvSpPr>
        <p:spPr>
          <a:xfrm>
            <a:off x="1243050" y="2034225"/>
            <a:ext cx="7111200" cy="26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GB" sz="1420">
                <a:solidFill>
                  <a:srgbClr val="000000"/>
                </a:solidFill>
              </a:rPr>
              <a:t> S</a:t>
            </a:r>
            <a:r>
              <a:rPr b="1" lang="en-GB" sz="1420">
                <a:solidFill>
                  <a:srgbClr val="000000"/>
                </a:solidFill>
              </a:rPr>
              <a:t>calable Network Intrusion Detection System that-</a:t>
            </a:r>
            <a:endParaRPr b="1" sz="142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n-GB" sz="1420">
                <a:solidFill>
                  <a:srgbClr val="000000"/>
                </a:solidFill>
              </a:rPr>
              <a:t>detects and predicts network intrusions in real time.</a:t>
            </a:r>
            <a:endParaRPr sz="142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n-GB" sz="1420">
                <a:solidFill>
                  <a:srgbClr val="000000"/>
                </a:solidFill>
              </a:rPr>
              <a:t>includes a binary classification model that classifies network intrusions as benign or attack</a:t>
            </a:r>
            <a:endParaRPr sz="142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n-GB" sz="1420">
                <a:solidFill>
                  <a:srgbClr val="000000"/>
                </a:solidFill>
              </a:rPr>
              <a:t>Expand the model to include multi-class classification that classifies networks into 4 distinct categories which include benign, portscan, DoS and DDoS attacks, with a variation on feature selection using decision trees to incorporate XAI.</a:t>
            </a:r>
            <a:endParaRPr sz="14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6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1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10"/>
          </a:p>
        </p:txBody>
      </p:sp>
      <p:pic>
        <p:nvPicPr>
          <p:cNvPr id="310" name="Google Shape;3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98575"/>
            <a:ext cx="7030500" cy="1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22"/>
              <a:t>Problem Statement</a:t>
            </a:r>
            <a:endParaRPr sz="3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Why?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1303800" y="2000425"/>
            <a:ext cx="70305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Businesses require network intrusion detection to protect sensitive data, systems and operations from unauthorized access or cyberattacks.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These could lead to potential financial losses, reputational damage and legal issues.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latin typeface="Nunito"/>
                <a:ea typeface="Nunito"/>
                <a:cs typeface="Nunito"/>
                <a:sym typeface="Nunito"/>
              </a:rPr>
              <a:t>By identifying and responding to potential threats, companies can maintain their network security and ensure business continuity</a:t>
            </a:r>
            <a:r>
              <a:rPr lang="en-GB" sz="1500"/>
              <a:t>.</a:t>
            </a:r>
            <a:endParaRPr sz="1500"/>
          </a:p>
        </p:txBody>
      </p:sp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75" y="-118700"/>
            <a:ext cx="1689000" cy="171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7"/>
          <p:cNvSpPr txBox="1"/>
          <p:nvPr/>
        </p:nvSpPr>
        <p:spPr>
          <a:xfrm>
            <a:off x="1387525" y="1249200"/>
            <a:ext cx="3533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Overview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CIC-IDS 2017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 is a comprehensive dataset for intrusion detection system (IDS) research. It was developed by the Canadian Institute for Cybersecurity (CIC)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25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50" y="1924925"/>
            <a:ext cx="2977925" cy="3047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18"/>
          <p:cNvGraphicFramePr/>
          <p:nvPr/>
        </p:nvGraphicFramePr>
        <p:xfrm>
          <a:off x="4525000" y="19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{A30BF073-947E-4335-9655-1DFD4655A593}</a:tableStyleId>
              </a:tblPr>
              <a:tblGrid>
                <a:gridCol w="1776875"/>
                <a:gridCol w="1776875"/>
              </a:tblGrid>
              <a:tr h="98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Dataset Source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CIC-IDS2017 (https://www.unb.ca/cic/datasets/ids-2017.html)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98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Size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2.3 million entries across 8 csv files. Reduced down to 20000 entries.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98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Description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79 features. </a:t>
                      </a:r>
                      <a:r>
                        <a:rPr lang="en-GB" sz="1300"/>
                        <a:t>Consists of null, infinite and duplicate values. High class imbalance.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303800" y="598575"/>
            <a:ext cx="7030500" cy="1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Binary Classification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33" name="Google Shape;3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5425"/>
            <a:ext cx="3400026" cy="23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025" y="2210875"/>
            <a:ext cx="2912076" cy="23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00" y="2254000"/>
            <a:ext cx="2801251" cy="216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Classification- Correlation</a:t>
            </a: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75" y="1541750"/>
            <a:ext cx="349651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987" y="2331050"/>
            <a:ext cx="45053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Multiclass Classification</a:t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2013"/>
            <a:ext cx="3570625" cy="24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325" y="1922025"/>
            <a:ext cx="2756049" cy="2554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075" y="2507425"/>
            <a:ext cx="2721475" cy="13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600" y="4401275"/>
            <a:ext cx="1373950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