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9" r:id="rId3"/>
    <p:sldId id="268" r:id="rId4"/>
    <p:sldId id="273" r:id="rId5"/>
    <p:sldId id="257" r:id="rId6"/>
    <p:sldId id="259" r:id="rId7"/>
    <p:sldId id="274" r:id="rId8"/>
    <p:sldId id="258" r:id="rId9"/>
    <p:sldId id="272" r:id="rId10"/>
    <p:sldId id="260" r:id="rId11"/>
    <p:sldId id="270" r:id="rId12"/>
    <p:sldId id="264" r:id="rId13"/>
    <p:sldId id="271" r:id="rId14"/>
    <p:sldId id="275" r:id="rId15"/>
    <p:sldId id="261" r:id="rId16"/>
    <p:sldId id="276" r:id="rId17"/>
    <p:sldId id="262" r:id="rId18"/>
    <p:sldId id="277" r:id="rId19"/>
    <p:sldId id="279" r:id="rId20"/>
    <p:sldId id="266" r:id="rId21"/>
    <p:sldId id="267" r:id="rId22"/>
    <p:sldId id="281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2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8B6D7-4C9A-484A-9016-A59EF7CB1B11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BA618-C75F-4F83-BB6B-D04C86A7F2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358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513DC-201F-4664-9B88-F636E469D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DA5A0C-627F-452B-A994-72E37218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5FC6BF-173A-4614-9E9A-EC78974E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EC26-A69E-4ED7-86B6-203DB7F55400}" type="datetime1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601C2A-6826-4D1C-B583-35879584E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1B6340-6488-4699-901F-904217A5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CD4F-DE9E-4FF5-860B-03BE69928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53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81BED-4999-45E8-A0A6-B053EEC4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BF71F0-1FEB-4E65-9C64-0DF31CC18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3228F5-5DB6-44DA-810E-BC3B5924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34EF-60EE-4FB3-AC1D-D05C35AE7004}" type="datetime1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C28C56-0FDD-4883-A9F3-47854D8A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A09DC1-4729-4DA9-B367-B8B09446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CD4F-DE9E-4FF5-860B-03BE69928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13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EA5E9D8-6669-4A32-B4C4-A309CAAB0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997342-F3B2-4C83-8F45-0D5CB0C21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E60E9A-790E-4888-ABBA-22FA6EBB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F0A0-45B7-43B3-8E4F-CAC62376A128}" type="datetime1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9AF80E-2A50-4A2E-9C15-F184E8D6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383003-1975-4360-914E-B36CBBF1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CD4F-DE9E-4FF5-860B-03BE69928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18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0733F1-535C-432F-9459-1A95D7BF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61D9F3-0332-4B22-ACDC-74101CD5C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33197D-92BF-4091-A614-C41AE944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0F5-2CCB-4173-B3C0-997791838F44}" type="datetime1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D7EB24-778D-4804-912E-2019548C9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EFC0D9-528E-4959-858C-89B1C787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CD4F-DE9E-4FF5-860B-03BE69928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75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033A8-9867-47DF-BF4C-26318B07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0F71C9-47A9-4305-A428-46266CDDE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2AF6F6-0D16-4A17-A7C7-8D075B81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0082-472F-4730-9797-6030CC379517}" type="datetime1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C9FA1C-D70A-45F8-8BD2-7F9B5F4E8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A45C9E-5E8C-4EDF-A3CD-558276B1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CD4F-DE9E-4FF5-860B-03BE69928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91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D5E359-6CEF-489F-BBFC-FAA5F19D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C22A1-AA4E-42E7-9ED8-DF59A6F10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5DCE5B-7DE3-44F1-ABDA-30CEE72BD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6C83E1-F0FE-4CEB-97C1-C852BE1E3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823B-81B4-46FF-9798-99CA204370DC}" type="datetime1">
              <a:rPr lang="fr-FR" smtClean="0"/>
              <a:t>21/10/2019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63E808-29A4-4AFB-934B-FE6E1806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4613E6-9A6A-4BAF-BDEA-8E7BDDD9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CD4F-DE9E-4FF5-860B-03BE69928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3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535E51-679B-4892-8413-FDF950F3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C9FCEE-BAEA-40C4-9490-E23F12060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D48DBA-03A7-4794-B1A8-8A30FD755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FF7004-52E9-4508-832F-4E60CE1F4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98961F6-4435-450B-B30F-853484F16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B6A788A-9E60-4782-B10D-C1F55350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F795-4822-4D83-A7BB-CBE23185EA08}" type="datetime1">
              <a:rPr lang="fr-FR" smtClean="0"/>
              <a:t>21/10/2019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3C75FA3-8FE6-492A-A6EC-5423AC2E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CA900EE-926F-4C2E-BC07-52956169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CD4F-DE9E-4FF5-860B-03BE69928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04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89D57-6B3A-495E-B5BE-ED4D6839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48230E-350D-4767-9028-D122EE37B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0A2E-C70F-4432-9F33-12306016C000}" type="datetime1">
              <a:rPr lang="fr-FR" smtClean="0"/>
              <a:t>21/10/2019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80175D6-2DF9-452B-A481-088D2F1D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264A8D-966B-4650-953A-5DD12498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CD4F-DE9E-4FF5-860B-03BE69928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43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5EE74D-F0E7-48D1-ADF1-6EA29718B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88D8-930D-447C-B72F-ED92CC27E985}" type="datetime1">
              <a:rPr lang="fr-FR" smtClean="0"/>
              <a:t>21/10/2019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3B6CE13-77CE-49AA-80EE-815C8B48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14E04D-1571-4997-A954-A38D8DBC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CD4F-DE9E-4FF5-860B-03BE69928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68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DE2381-F950-478A-B878-4519F19D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A52A28-3A6F-49D1-BD3F-0ECD3392F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B11755-8394-4056-B9CE-75D1445E7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9B266D-E291-4810-A64A-7C3BE652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6EEF-391C-4CAD-9C7A-9B1ABB8911EE}" type="datetime1">
              <a:rPr lang="fr-FR" smtClean="0"/>
              <a:t>21/10/2019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9BB0C3-16D7-4898-A2DD-87B4AD95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641E26-4F26-4B19-AAE2-1953CF74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CD4F-DE9E-4FF5-860B-03BE69928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91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162CB-8AC9-416E-8A25-EFB35C222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B85B433-24C2-4ADF-BDC4-C96F2E2C3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C534ED-41D8-4FB8-A372-1B8777390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9E29E0-9E53-46C5-AE70-45D5C10A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04FC-6EDA-4A3E-AB40-0F4ED5296BF3}" type="datetime1">
              <a:rPr lang="fr-FR" smtClean="0"/>
              <a:t>21/10/2019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3C83BD-9B62-4950-B742-5C0058C1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4798DD-AFA3-4236-96DA-FF2EC2A1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CD4F-DE9E-4FF5-860B-03BE69928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89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2AEDCAF-1AC6-4D7A-8B08-A261B1A4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DC9F35-1C0B-4F88-9A9A-E9367ACA6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CB7466-AFBC-4553-9A3A-EF0868246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37A35-FB5F-4525-9833-CE0A908B1A43}" type="datetime1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FF6B98-9584-4402-BD8D-2CB81EB6E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9AA6FA-766E-472F-BFF5-E63C928AD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ACD4F-DE9E-4FF5-860B-03BE69928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634CA79C-66D3-42DF-828D-24B39B7A0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674D839-5D86-4D3F-969A-858815F3C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782053"/>
            <a:ext cx="12191999" cy="98611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fr-FR" dirty="0"/>
              <a:t>Présentation SUBOO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04B5D4E-F7CC-4206-AC42-43907CE7B768}"/>
              </a:ext>
            </a:extLst>
          </p:cNvPr>
          <p:cNvSpPr txBox="1"/>
          <p:nvPr/>
        </p:nvSpPr>
        <p:spPr>
          <a:xfrm>
            <a:off x="9448801" y="6481960"/>
            <a:ext cx="274319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dirty="0"/>
              <a:t>Ingénierie Logicielle </a:t>
            </a:r>
            <a:r>
              <a:rPr lang="fr-FR" sz="1400" dirty="0"/>
              <a:t>2019/2020</a:t>
            </a:r>
            <a:r>
              <a:rPr lang="fr-FR" sz="1400" b="1" dirty="0"/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2E40CC8-7324-479E-860C-E7FF268B37BC}"/>
              </a:ext>
            </a:extLst>
          </p:cNvPr>
          <p:cNvSpPr txBox="1"/>
          <p:nvPr/>
        </p:nvSpPr>
        <p:spPr>
          <a:xfrm>
            <a:off x="10705277" y="6048573"/>
            <a:ext cx="1486723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Groupe: M.BLVCK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0B9AD85-2F77-4FF4-BF3D-92AB8BEF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CD4F-DE9E-4FF5-860B-03BE6992848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861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EC8CEF0-5488-481D-8681-2817E1AF9AF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495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Fiches détaillées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DF6AB53-6342-4929-A91B-ECE2E210FC49}"/>
              </a:ext>
            </a:extLst>
          </p:cNvPr>
          <p:cNvSpPr txBox="1"/>
          <p:nvPr/>
        </p:nvSpPr>
        <p:spPr>
          <a:xfrm>
            <a:off x="96715" y="1802989"/>
            <a:ext cx="12192000" cy="477053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UC01 : “Définir un objectif”</a:t>
            </a:r>
            <a:endParaRPr lang="fr-FR" sz="1600" b="0" dirty="0">
              <a:effectLst/>
            </a:endParaRPr>
          </a:p>
          <a:p>
            <a:r>
              <a:rPr lang="fr-FR" sz="1600" dirty="0"/>
              <a:t>Date de création : 09/10/19</a:t>
            </a:r>
            <a:endParaRPr lang="fr-FR" sz="1600" b="0" dirty="0">
              <a:effectLst/>
            </a:endParaRPr>
          </a:p>
          <a:p>
            <a:r>
              <a:rPr lang="fr-FR" sz="1600" dirty="0"/>
              <a:t>Responsable : </a:t>
            </a:r>
            <a:endParaRPr lang="fr-FR" sz="1600" b="0" dirty="0">
              <a:effectLst/>
            </a:endParaRPr>
          </a:p>
          <a:p>
            <a:r>
              <a:rPr lang="fr-FR" sz="1600" dirty="0"/>
              <a:t>Version 0.1</a:t>
            </a:r>
            <a:endParaRPr lang="fr-FR" sz="1600" b="0" dirty="0">
              <a:effectLst/>
            </a:endParaRPr>
          </a:p>
          <a:p>
            <a:br>
              <a:rPr lang="fr-FR" sz="1600" b="0" dirty="0">
                <a:effectLst/>
              </a:rPr>
            </a:br>
            <a:r>
              <a:rPr lang="fr-FR" sz="1600" b="1" dirty="0"/>
              <a:t>Description: </a:t>
            </a:r>
            <a:r>
              <a:rPr lang="fr-FR" sz="1600" dirty="0"/>
              <a:t>L’usager définit un objectif c’est-à-dire un certain nombre d’unités, de bâtiments ou de ressources situé dans la banque cible pour obtenir un </a:t>
            </a:r>
            <a:r>
              <a:rPr lang="fr-FR" sz="1600" dirty="0" err="1"/>
              <a:t>Build</a:t>
            </a:r>
            <a:r>
              <a:rPr lang="fr-FR" sz="1600" dirty="0"/>
              <a:t> </a:t>
            </a:r>
            <a:r>
              <a:rPr lang="fr-FR" sz="1600" dirty="0" err="1"/>
              <a:t>Order</a:t>
            </a:r>
            <a:r>
              <a:rPr lang="fr-FR" sz="1600" dirty="0"/>
              <a:t> (BO) atteignant cette objectif.</a:t>
            </a:r>
            <a:endParaRPr lang="fr-FR" sz="1600" b="0" dirty="0">
              <a:effectLst/>
            </a:endParaRPr>
          </a:p>
          <a:p>
            <a:br>
              <a:rPr lang="fr-FR" sz="1600" b="0" dirty="0">
                <a:effectLst/>
              </a:rPr>
            </a:br>
            <a:r>
              <a:rPr lang="fr-FR" sz="1600" b="1" dirty="0"/>
              <a:t>Acteur: </a:t>
            </a:r>
            <a:r>
              <a:rPr lang="fr-FR" sz="1600" dirty="0"/>
              <a:t>L’usager. </a:t>
            </a:r>
            <a:endParaRPr lang="fr-FR" sz="1600" b="0" dirty="0">
              <a:effectLst/>
            </a:endParaRPr>
          </a:p>
          <a:p>
            <a:br>
              <a:rPr lang="fr-FR" sz="1600" b="0" dirty="0">
                <a:effectLst/>
              </a:rPr>
            </a:br>
            <a:r>
              <a:rPr lang="fr-FR" sz="1600" b="1" dirty="0"/>
              <a:t>Préconditions: </a:t>
            </a:r>
            <a:r>
              <a:rPr lang="fr-FR" sz="1600" dirty="0"/>
              <a:t>La version du jeu a été défini.</a:t>
            </a:r>
            <a:endParaRPr lang="fr-FR" sz="1600" b="0" dirty="0">
              <a:effectLst/>
            </a:endParaRPr>
          </a:p>
          <a:p>
            <a:br>
              <a:rPr lang="fr-FR" sz="1600" b="0" dirty="0">
                <a:effectLst/>
              </a:rPr>
            </a:br>
            <a:r>
              <a:rPr lang="fr-FR" sz="1600" b="1" u="sng" dirty="0"/>
              <a:t>Séquence nominal: </a:t>
            </a:r>
            <a:endParaRPr lang="fr-FR" sz="1600" b="0" dirty="0">
              <a:effectLst/>
            </a:endParaRPr>
          </a:p>
          <a:p>
            <a:pPr fontAlgn="base"/>
            <a:r>
              <a:rPr lang="fr-FR" sz="1600" dirty="0"/>
              <a:t>1. L’usager choisit “Définir un objectif” dans le menu.</a:t>
            </a:r>
          </a:p>
          <a:p>
            <a:pPr fontAlgn="base"/>
            <a:r>
              <a:rPr lang="fr-FR" sz="1600" dirty="0"/>
              <a:t>2. Le système affiche le formulaire de saisie des objectifs. Les choix possibles incluent tous les entités et les ressources de la version du jeu.</a:t>
            </a:r>
          </a:p>
          <a:p>
            <a:pPr fontAlgn="base"/>
            <a:r>
              <a:rPr lang="fr-FR" sz="1600" dirty="0"/>
              <a:t>3. L’usager définit son objectif en déterminant pour chaque entités ou ressources le nombre souhaité.</a:t>
            </a:r>
          </a:p>
          <a:p>
            <a:pPr fontAlgn="base"/>
            <a:r>
              <a:rPr lang="fr-FR" sz="1600" dirty="0"/>
              <a:t>4. L’usager valide le formulaire.</a:t>
            </a:r>
          </a:p>
          <a:p>
            <a:pPr fontAlgn="base"/>
            <a:r>
              <a:rPr lang="fr-FR" sz="1600" dirty="0"/>
              <a:t>5. Le système enregistre l’objectif et génère le BO.</a:t>
            </a:r>
          </a:p>
          <a:p>
            <a:pPr fontAlgn="base"/>
            <a:r>
              <a:rPr lang="fr-FR" sz="1600" dirty="0"/>
              <a:t>6. Lorsque le BO est généré, le système l’affiche.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E2FA828-15DB-48E8-8062-5AB7E48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D2935D-89E0-4DFF-B532-15902C180BF7}"/>
              </a:ext>
            </a:extLst>
          </p:cNvPr>
          <p:cNvSpPr/>
          <p:nvPr/>
        </p:nvSpPr>
        <p:spPr>
          <a:xfrm>
            <a:off x="0" y="949570"/>
            <a:ext cx="12192000" cy="5908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6B662AD-75F3-491E-8EEE-6F4A884DB03A}"/>
              </a:ext>
            </a:extLst>
          </p:cNvPr>
          <p:cNvSpPr txBox="1"/>
          <p:nvPr/>
        </p:nvSpPr>
        <p:spPr>
          <a:xfrm>
            <a:off x="0" y="1149184"/>
            <a:ext cx="2699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u="sng" dirty="0"/>
              <a:t>Fiche détaillée UC01</a:t>
            </a:r>
          </a:p>
        </p:txBody>
      </p:sp>
    </p:spTree>
    <p:extLst>
      <p:ext uri="{BB962C8B-B14F-4D97-AF65-F5344CB8AC3E}">
        <p14:creationId xmlns:p14="http://schemas.microsoft.com/office/powerpoint/2010/main" val="3828662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EC8CEF0-5488-481D-8681-2817E1AF9AF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495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Fiches détaillées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DF6AB53-6342-4929-A91B-ECE2E210FC49}"/>
              </a:ext>
            </a:extLst>
          </p:cNvPr>
          <p:cNvSpPr txBox="1"/>
          <p:nvPr/>
        </p:nvSpPr>
        <p:spPr>
          <a:xfrm>
            <a:off x="0" y="1706820"/>
            <a:ext cx="12192000" cy="483209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fr-FR" sz="1400" u="sng" dirty="0"/>
              <a:t>Enchaînement d’alternative:</a:t>
            </a:r>
            <a:endParaRPr lang="fr-FR" sz="1400" b="0" dirty="0">
              <a:effectLst/>
            </a:endParaRPr>
          </a:p>
          <a:p>
            <a:r>
              <a:rPr lang="fr-FR" sz="1400" dirty="0"/>
              <a:t>A1: L’usager veut définir un nouvelle objectif. L'enchaînement démarre au point 6 de la séquence nominal.</a:t>
            </a:r>
            <a:endParaRPr lang="fr-FR" sz="1400" b="0" dirty="0">
              <a:effectLst/>
            </a:endParaRPr>
          </a:p>
          <a:p>
            <a:r>
              <a:rPr lang="fr-FR" sz="1400" dirty="0"/>
              <a:t>L’usager choisit de redéfinir un objectif au lieu de revenir au menu.</a:t>
            </a:r>
            <a:endParaRPr lang="fr-FR" sz="1400" b="0" dirty="0">
              <a:effectLst/>
            </a:endParaRPr>
          </a:p>
          <a:p>
            <a:r>
              <a:rPr lang="fr-FR" sz="1400" dirty="0"/>
              <a:t>La séquence nominal reprend au point 2.</a:t>
            </a:r>
            <a:endParaRPr lang="fr-FR" sz="1400" b="0" dirty="0">
              <a:effectLst/>
            </a:endParaRPr>
          </a:p>
          <a:p>
            <a:r>
              <a:rPr lang="fr-FR" sz="1400" dirty="0"/>
              <a:t>A2: L’usager veut définir l'état courant du jeu. L'enchaînement démarre au point 3.</a:t>
            </a:r>
            <a:endParaRPr lang="fr-FR" sz="1400" b="0" dirty="0">
              <a:effectLst/>
            </a:endParaRPr>
          </a:p>
          <a:p>
            <a:pPr fontAlgn="base"/>
            <a:r>
              <a:rPr lang="fr-FR" sz="1400" dirty="0"/>
              <a:t>L’usager choisit l’option “configurer état du jeu”.</a:t>
            </a:r>
          </a:p>
          <a:p>
            <a:pPr fontAlgn="base"/>
            <a:r>
              <a:rPr lang="fr-FR" sz="1400" dirty="0"/>
              <a:t>Le système affiche un formulaire pour cette configuration.</a:t>
            </a:r>
          </a:p>
          <a:p>
            <a:pPr fontAlgn="base"/>
            <a:r>
              <a:rPr lang="fr-FR" sz="1400" dirty="0"/>
              <a:t>L’usager remplit le formulaire et le valide.</a:t>
            </a:r>
          </a:p>
          <a:p>
            <a:r>
              <a:rPr lang="fr-FR" sz="1400" dirty="0"/>
              <a:t>La séquence nominal reprend au point 4.</a:t>
            </a:r>
            <a:endParaRPr lang="fr-FR" sz="1400" b="0" dirty="0">
              <a:effectLst/>
            </a:endParaRPr>
          </a:p>
          <a:p>
            <a:r>
              <a:rPr lang="fr-FR" sz="1400" dirty="0"/>
              <a:t>A3: L’usager a validé alors que le formulaire est vide. L'enchaînement démarre au point 4.</a:t>
            </a:r>
            <a:endParaRPr lang="fr-FR" sz="1400" b="0" dirty="0">
              <a:effectLst/>
            </a:endParaRPr>
          </a:p>
          <a:p>
            <a:pPr fontAlgn="base"/>
            <a:r>
              <a:rPr lang="fr-FR" sz="1400" dirty="0"/>
              <a:t>Le système affiche une fenêtre d’alerte indiquant qu’aucune valeur n’a été saisie.</a:t>
            </a:r>
          </a:p>
          <a:p>
            <a:pPr fontAlgn="base"/>
            <a:r>
              <a:rPr lang="fr-FR" sz="1400" dirty="0"/>
              <a:t>L’usager confirme avoir lu le message d’alerte.</a:t>
            </a:r>
          </a:p>
          <a:p>
            <a:r>
              <a:rPr lang="fr-FR" sz="1400" dirty="0"/>
              <a:t>La séquence nominal reprend au point 2.</a:t>
            </a:r>
            <a:endParaRPr lang="fr-FR" sz="1400" b="0" dirty="0">
              <a:effectLst/>
            </a:endParaRPr>
          </a:p>
          <a:p>
            <a:br>
              <a:rPr lang="fr-FR" sz="1400" b="0" dirty="0">
                <a:effectLst/>
              </a:rPr>
            </a:br>
            <a:r>
              <a:rPr lang="fr-FR" sz="1400" u="sng" dirty="0"/>
              <a:t>Enchaînement d’exception:</a:t>
            </a:r>
            <a:endParaRPr lang="fr-FR" sz="1400" b="0" dirty="0">
              <a:effectLst/>
            </a:endParaRPr>
          </a:p>
          <a:p>
            <a:r>
              <a:rPr lang="fr-FR" sz="1400" dirty="0"/>
              <a:t>E1: L’usager annule sa configuration. L'enchaînement peut démarrer aux points 3 et 4 de la séquence nominal.</a:t>
            </a:r>
            <a:endParaRPr lang="fr-FR" sz="1400" b="0" dirty="0">
              <a:effectLst/>
            </a:endParaRPr>
          </a:p>
          <a:p>
            <a:pPr fontAlgn="base"/>
            <a:r>
              <a:rPr lang="fr-FR" sz="1400" dirty="0"/>
              <a:t>L’usager choisit “annuler”.</a:t>
            </a:r>
          </a:p>
          <a:p>
            <a:pPr fontAlgn="base"/>
            <a:r>
              <a:rPr lang="fr-FR" sz="1400" dirty="0"/>
              <a:t>Le système affiche le menu.</a:t>
            </a:r>
          </a:p>
          <a:p>
            <a:r>
              <a:rPr lang="fr-FR" sz="1400" dirty="0"/>
              <a:t>E2: L’objectif soumis par l’usager ne permet pas la réalisation du BO. L'enchaînement démarre au point 5.</a:t>
            </a:r>
            <a:endParaRPr lang="fr-FR" sz="1400" b="0" dirty="0">
              <a:effectLst/>
            </a:endParaRPr>
          </a:p>
          <a:p>
            <a:pPr fontAlgn="base"/>
            <a:r>
              <a:rPr lang="fr-FR" sz="1400" dirty="0"/>
              <a:t>Le système affiche une fenêtre indiquant que l’objectif n’est pas réalisable.</a:t>
            </a:r>
          </a:p>
          <a:p>
            <a:br>
              <a:rPr lang="fr-FR" sz="1400" b="0" dirty="0">
                <a:effectLst/>
              </a:rPr>
            </a:br>
            <a:r>
              <a:rPr lang="fr-FR" sz="1400" b="1" dirty="0"/>
              <a:t>Postcondition: </a:t>
            </a:r>
            <a:r>
              <a:rPr lang="fr-FR" sz="1400" dirty="0"/>
              <a:t>Le </a:t>
            </a:r>
            <a:r>
              <a:rPr lang="fr-FR" sz="1400" dirty="0" err="1"/>
              <a:t>Build</a:t>
            </a:r>
            <a:r>
              <a:rPr lang="fr-FR" sz="1400" dirty="0"/>
              <a:t> </a:t>
            </a:r>
            <a:r>
              <a:rPr lang="fr-FR" sz="1400" dirty="0" err="1"/>
              <a:t>Order</a:t>
            </a:r>
            <a:r>
              <a:rPr lang="fr-FR" sz="1400" dirty="0"/>
              <a:t> doit être réalisable et atteindre l’objectif définit.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E2FA828-15DB-48E8-8062-5AB7E48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2640C8-19AE-4829-9F60-35E2C8761A43}"/>
              </a:ext>
            </a:extLst>
          </p:cNvPr>
          <p:cNvSpPr txBox="1"/>
          <p:nvPr/>
        </p:nvSpPr>
        <p:spPr>
          <a:xfrm>
            <a:off x="0" y="1149184"/>
            <a:ext cx="2699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u="sng" dirty="0"/>
              <a:t>Fiche détaillée UC01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310483-FA31-4DCF-880A-5951E4D8707D}"/>
              </a:ext>
            </a:extLst>
          </p:cNvPr>
          <p:cNvSpPr/>
          <p:nvPr/>
        </p:nvSpPr>
        <p:spPr>
          <a:xfrm>
            <a:off x="0" y="949570"/>
            <a:ext cx="12192000" cy="5908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807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EC8CEF0-5488-481D-8681-2817E1AF9AF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495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Fiches détaillées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DF6AB53-6342-4929-A91B-ECE2E210FC49}"/>
              </a:ext>
            </a:extLst>
          </p:cNvPr>
          <p:cNvSpPr txBox="1"/>
          <p:nvPr/>
        </p:nvSpPr>
        <p:spPr>
          <a:xfrm>
            <a:off x="0" y="1718130"/>
            <a:ext cx="12192000" cy="378565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UC05 : “Configurer Objectif”</a:t>
            </a:r>
            <a:endParaRPr lang="fr-FR" sz="1600" b="0" dirty="0">
              <a:effectLst/>
            </a:endParaRPr>
          </a:p>
          <a:p>
            <a:r>
              <a:rPr lang="fr-FR" sz="1600" dirty="0"/>
              <a:t>Date de création : 13/10/19</a:t>
            </a:r>
            <a:endParaRPr lang="fr-FR" sz="1600" b="0" dirty="0">
              <a:effectLst/>
            </a:endParaRPr>
          </a:p>
          <a:p>
            <a:r>
              <a:rPr lang="fr-FR" sz="1600" dirty="0"/>
              <a:t>Responsable : </a:t>
            </a:r>
            <a:endParaRPr lang="fr-FR" sz="1600" b="0" dirty="0">
              <a:effectLst/>
            </a:endParaRPr>
          </a:p>
          <a:p>
            <a:r>
              <a:rPr lang="fr-FR" sz="1600" dirty="0"/>
              <a:t>Version 0.1</a:t>
            </a:r>
            <a:endParaRPr lang="fr-FR" sz="1600" b="0" dirty="0">
              <a:effectLst/>
            </a:endParaRPr>
          </a:p>
          <a:p>
            <a:br>
              <a:rPr lang="fr-FR" sz="1600" b="0" dirty="0">
                <a:effectLst/>
              </a:rPr>
            </a:br>
            <a:r>
              <a:rPr lang="fr-FR" sz="1600" b="1" dirty="0"/>
              <a:t>Description: </a:t>
            </a:r>
            <a:r>
              <a:rPr lang="fr-FR" sz="1600" dirty="0"/>
              <a:t>L’IA configure un objectif qu’il faut optimiser rapidement c’est-à-dire que la prise de décision doit être de court terme.</a:t>
            </a:r>
            <a:endParaRPr lang="fr-FR" sz="1600" b="0" dirty="0">
              <a:effectLst/>
            </a:endParaRPr>
          </a:p>
          <a:p>
            <a:br>
              <a:rPr lang="fr-FR" sz="1600" b="0" dirty="0">
                <a:effectLst/>
              </a:rPr>
            </a:br>
            <a:r>
              <a:rPr lang="fr-FR" sz="1600" b="1" dirty="0"/>
              <a:t>Acteur: </a:t>
            </a:r>
            <a:r>
              <a:rPr lang="fr-FR" sz="1600" dirty="0"/>
              <a:t>IA</a:t>
            </a:r>
            <a:r>
              <a:rPr lang="fr-FR" sz="1600" b="1" dirty="0"/>
              <a:t> </a:t>
            </a:r>
            <a:endParaRPr lang="fr-FR" sz="1600" b="0" dirty="0">
              <a:effectLst/>
            </a:endParaRPr>
          </a:p>
          <a:p>
            <a:br>
              <a:rPr lang="fr-FR" sz="1600" b="0" dirty="0">
                <a:effectLst/>
              </a:rPr>
            </a:br>
            <a:r>
              <a:rPr lang="fr-FR" sz="1600" b="1" u="sng" dirty="0"/>
              <a:t>Séquence nominal: </a:t>
            </a:r>
            <a:endParaRPr lang="fr-FR" sz="1600" b="0" dirty="0">
              <a:effectLst/>
            </a:endParaRPr>
          </a:p>
          <a:p>
            <a:pPr fontAlgn="base"/>
            <a:r>
              <a:rPr lang="fr-FR" sz="1600" dirty="0"/>
              <a:t>1. L’IA choisit “Configurer Objectif”.</a:t>
            </a:r>
          </a:p>
          <a:p>
            <a:pPr fontAlgn="base"/>
            <a:r>
              <a:rPr lang="fr-FR" sz="1600" dirty="0"/>
              <a:t>2. Le système affiche le formulaire de saisie des objectifs. Les choix possibles incluent tous les entités et les ressources de la version du jeu.</a:t>
            </a:r>
          </a:p>
          <a:p>
            <a:pPr fontAlgn="base"/>
            <a:r>
              <a:rPr lang="fr-FR" sz="1600" dirty="0"/>
              <a:t>3. L’IA définit son objectif en déterminant pour chaque entités ou ressources le nombre souhaité et il valide le formulaire.</a:t>
            </a:r>
          </a:p>
          <a:p>
            <a:pPr fontAlgn="base"/>
            <a:r>
              <a:rPr lang="fr-FR" sz="1600" dirty="0"/>
              <a:t>4. Le système enregistre l’objectif et génère un BO optimisé en maximisant les décisions à court terme.</a:t>
            </a:r>
          </a:p>
          <a:p>
            <a:pPr fontAlgn="base"/>
            <a:r>
              <a:rPr lang="fr-FR" sz="1600" dirty="0"/>
              <a:t>5. Lorsque le BO est généré, le système l’affiche.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907661-5C6C-4FEC-B3F8-EC0272D81138}"/>
              </a:ext>
            </a:extLst>
          </p:cNvPr>
          <p:cNvSpPr/>
          <p:nvPr/>
        </p:nvSpPr>
        <p:spPr>
          <a:xfrm>
            <a:off x="0" y="949570"/>
            <a:ext cx="12192000" cy="59084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0935C4-BFAC-449B-9CB8-AEE40DE5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5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738B55B-5AB0-4F95-9C9E-8D59C7A0CBA5}"/>
              </a:ext>
            </a:extLst>
          </p:cNvPr>
          <p:cNvSpPr txBox="1"/>
          <p:nvPr/>
        </p:nvSpPr>
        <p:spPr>
          <a:xfrm>
            <a:off x="0" y="1149184"/>
            <a:ext cx="2699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u="sng" dirty="0"/>
              <a:t>Fiche détaillée UC05</a:t>
            </a:r>
          </a:p>
        </p:txBody>
      </p:sp>
    </p:spTree>
    <p:extLst>
      <p:ext uri="{BB962C8B-B14F-4D97-AF65-F5344CB8AC3E}">
        <p14:creationId xmlns:p14="http://schemas.microsoft.com/office/powerpoint/2010/main" val="325508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EC8CEF0-5488-481D-8681-2817E1AF9AF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495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Fiches détaillées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DF6AB53-6342-4929-A91B-ECE2E210FC49}"/>
              </a:ext>
            </a:extLst>
          </p:cNvPr>
          <p:cNvSpPr txBox="1"/>
          <p:nvPr/>
        </p:nvSpPr>
        <p:spPr>
          <a:xfrm>
            <a:off x="0" y="1718130"/>
            <a:ext cx="12192000" cy="33239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fr-FR" u="sng" dirty="0"/>
              <a:t>Enchaînement d’alternative:</a:t>
            </a:r>
            <a:endParaRPr lang="fr-FR" b="0" dirty="0">
              <a:effectLst/>
            </a:endParaRPr>
          </a:p>
          <a:p>
            <a:r>
              <a:rPr lang="fr-FR" dirty="0"/>
              <a:t>A1: L’IA veut définir un nouvelle objectif. L'enchaînement démarre au point 5 de la séquence nominal.</a:t>
            </a:r>
            <a:endParaRPr lang="fr-FR" b="0" dirty="0">
              <a:effectLst/>
            </a:endParaRPr>
          </a:p>
          <a:p>
            <a:pPr fontAlgn="base"/>
            <a:r>
              <a:rPr lang="fr-FR" dirty="0"/>
              <a:t>L’IA choisit de redéfinir un objectif au lieu de revenir au menu.</a:t>
            </a:r>
          </a:p>
          <a:p>
            <a:r>
              <a:rPr lang="fr-FR" dirty="0"/>
              <a:t>La séquence nominal reprend au point 2.</a:t>
            </a:r>
            <a:endParaRPr lang="fr-FR" b="0" dirty="0">
              <a:effectLst/>
            </a:endParaRPr>
          </a:p>
          <a:p>
            <a:br>
              <a:rPr lang="fr-FR" b="0" dirty="0">
                <a:effectLst/>
              </a:rPr>
            </a:br>
            <a:r>
              <a:rPr lang="fr-FR" u="sng" dirty="0"/>
              <a:t>Enchaînement d’exception:</a:t>
            </a:r>
            <a:endParaRPr lang="fr-FR" b="0" dirty="0">
              <a:effectLst/>
            </a:endParaRPr>
          </a:p>
          <a:p>
            <a:r>
              <a:rPr lang="fr-FR" dirty="0"/>
              <a:t>E1: L’IA annule sa configuration. L'enchaînement peut démarrer au point 3 de la séquence nominal.</a:t>
            </a:r>
            <a:endParaRPr lang="fr-FR" b="0" dirty="0">
              <a:effectLst/>
            </a:endParaRPr>
          </a:p>
          <a:p>
            <a:pPr fontAlgn="base"/>
            <a:r>
              <a:rPr lang="fr-FR" dirty="0"/>
              <a:t>L’IA choisit “annuler”.</a:t>
            </a:r>
          </a:p>
          <a:p>
            <a:pPr fontAlgn="base"/>
            <a:r>
              <a:rPr lang="fr-FR" dirty="0"/>
              <a:t>Le système affiche le menu.</a:t>
            </a:r>
          </a:p>
          <a:p>
            <a:pPr fontAlgn="base"/>
            <a:br>
              <a:rPr lang="fr-FR" b="0" dirty="0">
                <a:effectLst/>
              </a:rPr>
            </a:br>
            <a:r>
              <a:rPr lang="fr-FR" b="1" dirty="0"/>
              <a:t>Postcondition: </a:t>
            </a:r>
            <a:r>
              <a:rPr lang="fr-FR" dirty="0"/>
              <a:t>Un </a:t>
            </a: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 optimisé.</a:t>
            </a:r>
          </a:p>
          <a:p>
            <a:endParaRPr lang="fr-FR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907661-5C6C-4FEC-B3F8-EC0272D81138}"/>
              </a:ext>
            </a:extLst>
          </p:cNvPr>
          <p:cNvSpPr/>
          <p:nvPr/>
        </p:nvSpPr>
        <p:spPr>
          <a:xfrm>
            <a:off x="0" y="949570"/>
            <a:ext cx="12192000" cy="59084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0935C4-BFAC-449B-9CB8-AEE40DE5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5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738B55B-5AB0-4F95-9C9E-8D59C7A0CBA5}"/>
              </a:ext>
            </a:extLst>
          </p:cNvPr>
          <p:cNvSpPr txBox="1"/>
          <p:nvPr/>
        </p:nvSpPr>
        <p:spPr>
          <a:xfrm>
            <a:off x="0" y="1149184"/>
            <a:ext cx="2699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u="sng" dirty="0"/>
              <a:t>Fiche détaillée UC05</a:t>
            </a:r>
          </a:p>
        </p:txBody>
      </p:sp>
    </p:spTree>
    <p:extLst>
      <p:ext uri="{BB962C8B-B14F-4D97-AF65-F5344CB8AC3E}">
        <p14:creationId xmlns:p14="http://schemas.microsoft.com/office/powerpoint/2010/main" val="60144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4C998B84-2C9F-4D28-93A4-9BCDFB57A301}"/>
              </a:ext>
            </a:extLst>
          </p:cNvPr>
          <p:cNvSpPr txBox="1"/>
          <p:nvPr/>
        </p:nvSpPr>
        <p:spPr>
          <a:xfrm>
            <a:off x="10785231" y="1303457"/>
            <a:ext cx="141849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Diagramme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E6A8C0-7D23-42BD-AB78-DCB0E56A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CD4F-DE9E-4FF5-860B-03BE69928482}" type="slidenum">
              <a:rPr lang="fr-FR" smtClean="0"/>
              <a:t>14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348F94E-0F61-429C-9128-6135AACCB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" y="0"/>
            <a:ext cx="6485792" cy="6858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D0FA85C-1855-4974-9098-DE1B0A1296A8}"/>
              </a:ext>
            </a:extLst>
          </p:cNvPr>
          <p:cNvSpPr txBox="1"/>
          <p:nvPr/>
        </p:nvSpPr>
        <p:spPr>
          <a:xfrm>
            <a:off x="8361484" y="615461"/>
            <a:ext cx="3830516" cy="707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4000" dirty="0"/>
              <a:t>CLASSES METIERS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7112E-840F-418E-BBBC-0098FE6C19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815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EC8CEF0-5488-481D-8681-2817E1AF9AF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495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Diagramme de classes métier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B41EA2-85C8-4DAD-979C-2553F69D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F0AD173-F883-48C5-9B8E-13691D56B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435" y="949570"/>
            <a:ext cx="8843357" cy="57905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47BECE-03A9-4801-8899-03EAA18FCA86}"/>
              </a:ext>
            </a:extLst>
          </p:cNvPr>
          <p:cNvSpPr/>
          <p:nvPr/>
        </p:nvSpPr>
        <p:spPr>
          <a:xfrm>
            <a:off x="0" y="949570"/>
            <a:ext cx="12192000" cy="59084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620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288D11F2-C504-42AF-A3B1-000564736584}"/>
              </a:ext>
            </a:extLst>
          </p:cNvPr>
          <p:cNvSpPr txBox="1"/>
          <p:nvPr/>
        </p:nvSpPr>
        <p:spPr>
          <a:xfrm>
            <a:off x="10785231" y="1303457"/>
            <a:ext cx="141849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Diagramme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F4E189-5425-44A6-ACBF-1B3B7C30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CD4F-DE9E-4FF5-860B-03BE69928482}" type="slidenum">
              <a:rPr lang="fr-FR" smtClean="0"/>
              <a:t>16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35EA05-C0D1-4432-90F5-68D1EE4AE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" y="0"/>
            <a:ext cx="6485792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57D314-D572-4EB8-93E9-87417A31CF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F7B3F94-6BD6-4011-9581-D9B557B04D0C}"/>
              </a:ext>
            </a:extLst>
          </p:cNvPr>
          <p:cNvSpPr txBox="1"/>
          <p:nvPr/>
        </p:nvSpPr>
        <p:spPr>
          <a:xfrm>
            <a:off x="9768253" y="595571"/>
            <a:ext cx="2423747" cy="707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4000" dirty="0"/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2831504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EC8CEF0-5488-481D-8681-2817E1AF9AF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495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Diagramme de Séquence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77CD30E-CD3C-4B70-9553-88EBF8B8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7</a:t>
            </a:r>
          </a:p>
        </p:txBody>
      </p:sp>
      <p:pic>
        <p:nvPicPr>
          <p:cNvPr id="5" name="Image 4" descr="Une image contenant carte&#10;&#10;Description générée automatiquement">
            <a:extLst>
              <a:ext uri="{FF2B5EF4-FFF2-40B4-BE49-F238E27FC236}">
                <a16:creationId xmlns:a16="http://schemas.microsoft.com/office/drawing/2014/main" id="{1F8AA0FE-EAAE-4DA5-A974-93CB46944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571"/>
            <a:ext cx="7834084" cy="59084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F74621-DE54-45B4-84F3-7C493118888C}"/>
              </a:ext>
            </a:extLst>
          </p:cNvPr>
          <p:cNvSpPr/>
          <p:nvPr/>
        </p:nvSpPr>
        <p:spPr>
          <a:xfrm>
            <a:off x="0" y="949570"/>
            <a:ext cx="12192000" cy="59084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3331A24-D55E-4F20-8F45-B3C696DC04CA}"/>
              </a:ext>
            </a:extLst>
          </p:cNvPr>
          <p:cNvSpPr txBox="1"/>
          <p:nvPr/>
        </p:nvSpPr>
        <p:spPr>
          <a:xfrm>
            <a:off x="8332177" y="1575974"/>
            <a:ext cx="385982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Diagramme de séquence « Définir un objectif »</a:t>
            </a:r>
          </a:p>
        </p:txBody>
      </p:sp>
    </p:spTree>
    <p:extLst>
      <p:ext uri="{BB962C8B-B14F-4D97-AF65-F5344CB8AC3E}">
        <p14:creationId xmlns:p14="http://schemas.microsoft.com/office/powerpoint/2010/main" val="3322557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EC8CEF0-5488-481D-8681-2817E1AF9AF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495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Diagramme de Séquence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5F93F42-0249-449F-8AE5-009CAA25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D9F617-57D6-423A-B3B3-E440845E63C5}"/>
              </a:ext>
            </a:extLst>
          </p:cNvPr>
          <p:cNvSpPr/>
          <p:nvPr/>
        </p:nvSpPr>
        <p:spPr>
          <a:xfrm>
            <a:off x="0" y="949570"/>
            <a:ext cx="12192000" cy="59084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DF498B0-79A7-48CC-B135-0E209BFD4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570"/>
            <a:ext cx="7974623" cy="590843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96394EF-3535-45A2-8A06-D1458AF427FD}"/>
              </a:ext>
            </a:extLst>
          </p:cNvPr>
          <p:cNvSpPr txBox="1"/>
          <p:nvPr/>
        </p:nvSpPr>
        <p:spPr>
          <a:xfrm>
            <a:off x="8332177" y="1575974"/>
            <a:ext cx="385982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Diagramme de séquence « Optimiser un BO »</a:t>
            </a:r>
          </a:p>
        </p:txBody>
      </p:sp>
    </p:spTree>
    <p:extLst>
      <p:ext uri="{BB962C8B-B14F-4D97-AF65-F5344CB8AC3E}">
        <p14:creationId xmlns:p14="http://schemas.microsoft.com/office/powerpoint/2010/main" val="1157636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F4E189-5425-44A6-ACBF-1B3B7C30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CD4F-DE9E-4FF5-860B-03BE69928482}" type="slidenum">
              <a:rPr lang="fr-FR" smtClean="0"/>
              <a:t>19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35EA05-C0D1-4432-90F5-68D1EE4AE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" y="0"/>
            <a:ext cx="6485792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57D314-D572-4EB8-93E9-87417A31CF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F7B3F94-6BD6-4011-9581-D9B557B04D0C}"/>
              </a:ext>
            </a:extLst>
          </p:cNvPr>
          <p:cNvSpPr txBox="1"/>
          <p:nvPr/>
        </p:nvSpPr>
        <p:spPr>
          <a:xfrm>
            <a:off x="7622931" y="595571"/>
            <a:ext cx="4569069" cy="707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4000" dirty="0"/>
              <a:t>TEST DE VALIDATION </a:t>
            </a:r>
          </a:p>
        </p:txBody>
      </p:sp>
    </p:spTree>
    <p:extLst>
      <p:ext uri="{BB962C8B-B14F-4D97-AF65-F5344CB8AC3E}">
        <p14:creationId xmlns:p14="http://schemas.microsoft.com/office/powerpoint/2010/main" val="251914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B523A2-8420-45B9-8B59-47B395B9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CD4F-DE9E-4FF5-860B-03BE69928482}" type="slidenum">
              <a:rPr lang="fr-FR" smtClean="0"/>
              <a:t>2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FE9B2E9-3DC3-4379-8D60-C348287232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495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Présentation de l’équipe</a:t>
            </a:r>
          </a:p>
        </p:txBody>
      </p:sp>
    </p:spTree>
    <p:extLst>
      <p:ext uri="{BB962C8B-B14F-4D97-AF65-F5344CB8AC3E}">
        <p14:creationId xmlns:p14="http://schemas.microsoft.com/office/powerpoint/2010/main" val="126083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B5E8EC7-A714-4877-ABD5-EAB82F225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2954"/>
            <a:ext cx="7462186" cy="4995046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CEC8CEF0-5488-481D-8681-2817E1AF9AF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495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Test de Validation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5BD3F3-0B91-47EA-B7ED-C7DE70043A2E}"/>
              </a:ext>
            </a:extLst>
          </p:cNvPr>
          <p:cNvSpPr/>
          <p:nvPr/>
        </p:nvSpPr>
        <p:spPr>
          <a:xfrm>
            <a:off x="0" y="949570"/>
            <a:ext cx="12191993" cy="59084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BD8A08C-7388-4979-B536-A9A55782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9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543B486-9967-43B2-BBA3-B95B129D8654}"/>
              </a:ext>
            </a:extLst>
          </p:cNvPr>
          <p:cNvSpPr txBox="1"/>
          <p:nvPr/>
        </p:nvSpPr>
        <p:spPr>
          <a:xfrm>
            <a:off x="1" y="1149184"/>
            <a:ext cx="226841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u="sng" dirty="0"/>
              <a:t>Test Objectif Avancé 2</a:t>
            </a:r>
          </a:p>
        </p:txBody>
      </p:sp>
    </p:spTree>
    <p:extLst>
      <p:ext uri="{BB962C8B-B14F-4D97-AF65-F5344CB8AC3E}">
        <p14:creationId xmlns:p14="http://schemas.microsoft.com/office/powerpoint/2010/main" val="1899036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DDB61B7-B914-46B9-B91E-2133CC954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5110"/>
            <a:ext cx="6699165" cy="512289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CEC8CEF0-5488-481D-8681-2817E1AF9AF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495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Test de Validation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0AEE7-A315-4B5A-934A-33407104E339}"/>
              </a:ext>
            </a:extLst>
          </p:cNvPr>
          <p:cNvSpPr/>
          <p:nvPr/>
        </p:nvSpPr>
        <p:spPr>
          <a:xfrm>
            <a:off x="0" y="949570"/>
            <a:ext cx="12191993" cy="59084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1285629-2148-44BE-B847-EFA5A553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F35A65E-BB27-4F42-9259-D6D3BC159E54}"/>
              </a:ext>
            </a:extLst>
          </p:cNvPr>
          <p:cNvSpPr txBox="1"/>
          <p:nvPr/>
        </p:nvSpPr>
        <p:spPr>
          <a:xfrm>
            <a:off x="0" y="1149184"/>
            <a:ext cx="304213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u="sng" dirty="0"/>
              <a:t>Test Soumission </a:t>
            </a:r>
            <a:r>
              <a:rPr lang="fr-FR" u="sng" dirty="0" err="1"/>
              <a:t>Build</a:t>
            </a:r>
            <a:r>
              <a:rPr lang="fr-FR" u="sng" dirty="0"/>
              <a:t> </a:t>
            </a:r>
            <a:r>
              <a:rPr lang="fr-FR" u="sng" dirty="0" err="1"/>
              <a:t>Order</a:t>
            </a:r>
            <a:r>
              <a:rPr lang="fr-FR" u="sng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992985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EF7B3F94-6BD6-4011-9581-D9B557B04D0C}"/>
              </a:ext>
            </a:extLst>
          </p:cNvPr>
          <p:cNvSpPr txBox="1"/>
          <p:nvPr/>
        </p:nvSpPr>
        <p:spPr>
          <a:xfrm>
            <a:off x="0" y="736249"/>
            <a:ext cx="4569069" cy="707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4000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F4E189-5425-44A6-ACBF-1B3B7C30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CD4F-DE9E-4FF5-860B-03BE69928482}" type="slidenum">
              <a:rPr lang="fr-FR" smtClean="0"/>
              <a:t>22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35EA05-C0D1-4432-90F5-68D1EE4AE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208" y="0"/>
            <a:ext cx="6485792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57D314-D572-4EB8-93E9-87417A31CF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39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7BF9A6E-DE30-47B7-BC58-01F40A2A868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495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Sommaire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4782C67-5FA8-40FD-8627-4AAABEE889D0}"/>
              </a:ext>
            </a:extLst>
          </p:cNvPr>
          <p:cNvSpPr txBox="1"/>
          <p:nvPr/>
        </p:nvSpPr>
        <p:spPr>
          <a:xfrm>
            <a:off x="1061448" y="5873115"/>
            <a:ext cx="88413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6. </a:t>
            </a:r>
            <a:r>
              <a:rPr lang="fr-FR" sz="3200" dirty="0"/>
              <a:t>Test de validation (Diapo 9-10)</a:t>
            </a:r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C0E7C62-5F3A-4755-9DB9-14B25EED6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23" y="1284717"/>
            <a:ext cx="556541" cy="55654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F5B2991-2DD6-4F68-B5CF-1AF4AD2C9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23" y="2176405"/>
            <a:ext cx="527233" cy="52723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7644A30-0694-472C-9352-CF6002701921}"/>
              </a:ext>
            </a:extLst>
          </p:cNvPr>
          <p:cNvSpPr txBox="1"/>
          <p:nvPr/>
        </p:nvSpPr>
        <p:spPr>
          <a:xfrm>
            <a:off x="1061448" y="1153031"/>
            <a:ext cx="655027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1. </a:t>
            </a:r>
            <a:r>
              <a:rPr lang="fr-FR" sz="3200" dirty="0"/>
              <a:t>Analyse de SUBOO (Diapo 1-2)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5AFA908-BD90-40C3-842D-A443848C1389}"/>
              </a:ext>
            </a:extLst>
          </p:cNvPr>
          <p:cNvSpPr txBox="1"/>
          <p:nvPr/>
        </p:nvSpPr>
        <p:spPr>
          <a:xfrm>
            <a:off x="1061448" y="2068006"/>
            <a:ext cx="764370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2. </a:t>
            </a:r>
            <a:r>
              <a:rPr lang="fr-FR" sz="3200" dirty="0"/>
              <a:t>Diagramme de cas d’utilisation (Diapo 3)</a:t>
            </a:r>
          </a:p>
          <a:p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F42CD4A-F64F-479D-812E-5A0F266DE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38" y="3053963"/>
            <a:ext cx="593418" cy="59341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0EBB510-54E7-4D13-B5E0-306058A60562}"/>
              </a:ext>
            </a:extLst>
          </p:cNvPr>
          <p:cNvSpPr txBox="1"/>
          <p:nvPr/>
        </p:nvSpPr>
        <p:spPr>
          <a:xfrm>
            <a:off x="1061448" y="2953355"/>
            <a:ext cx="10955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3. </a:t>
            </a:r>
            <a:r>
              <a:rPr lang="fr-FR" sz="3200" dirty="0"/>
              <a:t>Fiches détaillées des cas d’utilisations (Diapo 4-5)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815ECD6-082B-45C3-A4A1-F5031E7F7BAC}"/>
              </a:ext>
            </a:extLst>
          </p:cNvPr>
          <p:cNvSpPr txBox="1"/>
          <p:nvPr/>
        </p:nvSpPr>
        <p:spPr>
          <a:xfrm>
            <a:off x="1061448" y="3868330"/>
            <a:ext cx="74248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4. </a:t>
            </a:r>
            <a:r>
              <a:rPr lang="fr-FR" sz="3200" dirty="0"/>
              <a:t>Diagramme de classe métier (Diapo 6)</a:t>
            </a:r>
          </a:p>
          <a:p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E793802-641D-427F-BA67-3C40A2D7F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6" y="4903360"/>
            <a:ext cx="582918" cy="58291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8D34EB7-CDBD-47FD-8897-9959B8BDC709}"/>
              </a:ext>
            </a:extLst>
          </p:cNvPr>
          <p:cNvSpPr txBox="1"/>
          <p:nvPr/>
        </p:nvSpPr>
        <p:spPr>
          <a:xfrm>
            <a:off x="1061448" y="4842864"/>
            <a:ext cx="852853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5. </a:t>
            </a:r>
            <a:r>
              <a:rPr lang="fr-FR" sz="3200" dirty="0"/>
              <a:t>Diagramme de séquence(Diapo 7-8)</a:t>
            </a:r>
          </a:p>
          <a:p>
            <a:endParaRPr lang="fr-FR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904D76D8-676B-48CD-9007-A9808E6BFB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25" y="5914071"/>
            <a:ext cx="588444" cy="58844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F51CC7D0-CC58-4A30-B7DC-AD42D8DD7F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4" y="4008038"/>
            <a:ext cx="536026" cy="53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3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E5128D-7761-48AB-B952-93EF1B4F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CD4F-DE9E-4FF5-860B-03BE69928482}" type="slidenum">
              <a:rPr lang="fr-FR" smtClean="0"/>
              <a:t>4</a:t>
            </a:fld>
            <a:endParaRPr lang="fr-FR"/>
          </a:p>
        </p:txBody>
      </p:sp>
      <p:pic>
        <p:nvPicPr>
          <p:cNvPr id="8" name="Image 7" descr="Une image contenant jeu&#10;&#10;Description générée automatiquement">
            <a:extLst>
              <a:ext uri="{FF2B5EF4-FFF2-40B4-BE49-F238E27FC236}">
                <a16:creationId xmlns:a16="http://schemas.microsoft.com/office/drawing/2014/main" id="{462B53DC-7D36-4706-93C8-2A1CBE261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18585" cy="6858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4E116C3-8ADE-4C43-AE06-1A0F0BCF5CAC}"/>
              </a:ext>
            </a:extLst>
          </p:cNvPr>
          <p:cNvSpPr txBox="1"/>
          <p:nvPr/>
        </p:nvSpPr>
        <p:spPr>
          <a:xfrm>
            <a:off x="8291146" y="879230"/>
            <a:ext cx="390085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600" dirty="0"/>
              <a:t>ANALYSE DE SUBOO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D6D6EF-DB34-48B3-B9C3-4996D0657A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58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869E3-164B-482A-B2C3-EB1A05481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49570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fr-FR" dirty="0"/>
              <a:t>Analyse de SUBOO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27942391-66EC-4FF1-B8ED-C0537B7DD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024955"/>
              </p:ext>
            </p:extLst>
          </p:nvPr>
        </p:nvGraphicFramePr>
        <p:xfrm>
          <a:off x="838200" y="2917229"/>
          <a:ext cx="10515600" cy="1374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307852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46980490"/>
                    </a:ext>
                  </a:extLst>
                </a:gridCol>
              </a:tblGrid>
              <a:tr h="379885">
                <a:tc>
                  <a:txBody>
                    <a:bodyPr/>
                    <a:lstStyle/>
                    <a:p>
                      <a:r>
                        <a:rPr lang="fr-FR" dirty="0"/>
                        <a:t>Désignation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Sens métier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212809"/>
                  </a:ext>
                </a:extLst>
              </a:tr>
              <a:tr h="415746">
                <a:tc>
                  <a:txBody>
                    <a:bodyPr/>
                    <a:lstStyle/>
                    <a:p>
                      <a:r>
                        <a:rPr lang="fr-FR" dirty="0"/>
                        <a:t>Usager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La personne qui utilise le logiciel de </a:t>
                      </a:r>
                      <a:r>
                        <a:rPr lang="fr-FR" sz="1600" dirty="0" err="1"/>
                        <a:t>Build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Order</a:t>
                      </a:r>
                      <a:r>
                        <a:rPr lang="fr-FR" sz="1600" dirty="0"/>
                        <a:t> (BO).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0011083"/>
                  </a:ext>
                </a:extLst>
              </a:tr>
              <a:tr h="444948">
                <a:tc>
                  <a:txBody>
                    <a:bodyPr/>
                    <a:lstStyle/>
                    <a:p>
                      <a:r>
                        <a:rPr lang="fr-FR" dirty="0"/>
                        <a:t>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Le composant fourni par le logiciel qui interagit avec le jeu est présenté comme un acteur.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0232113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C952C805-833C-480E-9E7A-E55A8ADC9113}"/>
              </a:ext>
            </a:extLst>
          </p:cNvPr>
          <p:cNvSpPr txBox="1"/>
          <p:nvPr/>
        </p:nvSpPr>
        <p:spPr>
          <a:xfrm>
            <a:off x="838200" y="2386175"/>
            <a:ext cx="189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Acteurs :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F936D2D-CA80-4B7C-A825-799ED58B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D4F205-E8A7-4988-AD71-810C48726A46}"/>
              </a:ext>
            </a:extLst>
          </p:cNvPr>
          <p:cNvSpPr/>
          <p:nvPr/>
        </p:nvSpPr>
        <p:spPr>
          <a:xfrm>
            <a:off x="0" y="949570"/>
            <a:ext cx="12192000" cy="59084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43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EC5EFDAD-3BD3-43A8-8A2A-5A5FF8F41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959700"/>
              </p:ext>
            </p:extLst>
          </p:nvPr>
        </p:nvGraphicFramePr>
        <p:xfrm>
          <a:off x="458149" y="1653181"/>
          <a:ext cx="10486292" cy="4703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61014133"/>
                    </a:ext>
                  </a:extLst>
                </a:gridCol>
                <a:gridCol w="2827215">
                  <a:extLst>
                    <a:ext uri="{9D8B030D-6E8A-4147-A177-3AD203B41FA5}">
                      <a16:colId xmlns:a16="http://schemas.microsoft.com/office/drawing/2014/main" val="3185299245"/>
                    </a:ext>
                  </a:extLst>
                </a:gridCol>
                <a:gridCol w="1679331">
                  <a:extLst>
                    <a:ext uri="{9D8B030D-6E8A-4147-A177-3AD203B41FA5}">
                      <a16:colId xmlns:a16="http://schemas.microsoft.com/office/drawing/2014/main" val="367666202"/>
                    </a:ext>
                  </a:extLst>
                </a:gridCol>
                <a:gridCol w="3947746">
                  <a:extLst>
                    <a:ext uri="{9D8B030D-6E8A-4147-A177-3AD203B41FA5}">
                      <a16:colId xmlns:a16="http://schemas.microsoft.com/office/drawing/2014/main" val="1972128301"/>
                    </a:ext>
                  </a:extLst>
                </a:gridCol>
              </a:tblGrid>
              <a:tr h="31372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Désignation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Acteurs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994819"/>
                  </a:ext>
                </a:extLst>
              </a:tr>
              <a:tr h="650371">
                <a:tc>
                  <a:txBody>
                    <a:bodyPr/>
                    <a:lstStyle/>
                    <a:p>
                      <a:r>
                        <a:rPr lang="fr-FR" sz="1600" dirty="0"/>
                        <a:t>UC01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Définir un objectif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Usager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L’usager définit un objectif de BO (Nombre d’unités, bâtiments, ressources..)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887887"/>
                  </a:ext>
                </a:extLst>
              </a:tr>
              <a:tr h="738294">
                <a:tc>
                  <a:txBody>
                    <a:bodyPr/>
                    <a:lstStyle/>
                    <a:p>
                      <a:r>
                        <a:rPr lang="fr-FR" sz="1600" dirty="0"/>
                        <a:t>UC02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Soumettre un </a:t>
                      </a:r>
                      <a:r>
                        <a:rPr lang="fr-FR" sz="1600" dirty="0" err="1"/>
                        <a:t>Build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Order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Usager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L’usager soumet son BO afin de vérifier sa correction éventuelle et son temps de réalisation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3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UC03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Optimiser un </a:t>
                      </a:r>
                      <a:r>
                        <a:rPr lang="fr-FR" sz="1600" dirty="0" err="1"/>
                        <a:t>Build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Order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Usager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L’usager demande l'optimisation d’un BO qui a été soumis au préalable ou définit selon un objectif.</a:t>
                      </a:r>
                      <a:endParaRPr lang="fr-FR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352282"/>
                  </a:ext>
                </a:extLst>
              </a:tr>
              <a:tr h="448539">
                <a:tc>
                  <a:txBody>
                    <a:bodyPr/>
                    <a:lstStyle/>
                    <a:p>
                      <a:r>
                        <a:rPr lang="fr-FR" sz="1600" dirty="0"/>
                        <a:t>UC04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Configurer la version du jeu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Usager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L’usager configure la version du jeu s’il ne souhaite pas celle par défaut (version courante).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432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UCO5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Configurer Objectif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L’IA configure un objectif qu’il faut optimiser rapidement.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731023"/>
                  </a:ext>
                </a:extLst>
              </a:tr>
              <a:tr h="639038">
                <a:tc>
                  <a:txBody>
                    <a:bodyPr/>
                    <a:lstStyle/>
                    <a:p>
                      <a:r>
                        <a:rPr lang="fr-FR" sz="1600" dirty="0"/>
                        <a:t>UCO6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Fournir Etat du jeu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L’IA fournit régulièrement pendant la partie une observation de l’état actuel du jeu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243756"/>
                  </a:ext>
                </a:extLst>
              </a:tr>
            </a:tbl>
          </a:graphicData>
        </a:graphic>
      </p:graphicFrame>
      <p:sp>
        <p:nvSpPr>
          <p:cNvPr id="8" name="Titre 1">
            <a:extLst>
              <a:ext uri="{FF2B5EF4-FFF2-40B4-BE49-F238E27FC236}">
                <a16:creationId xmlns:a16="http://schemas.microsoft.com/office/drawing/2014/main" id="{096DF3CA-9C59-4C03-AD9D-22537743322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495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Analyse de SUBOO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C634A1B-0055-436B-A2A4-520F26D99CE5}"/>
              </a:ext>
            </a:extLst>
          </p:cNvPr>
          <p:cNvSpPr txBox="1"/>
          <p:nvPr/>
        </p:nvSpPr>
        <p:spPr>
          <a:xfrm>
            <a:off x="458149" y="1191516"/>
            <a:ext cx="3455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 d’utilisation: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804796F-50C2-4154-AB80-715D90F3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F32F6B-461C-491B-9833-E0ADF89E9665}"/>
              </a:ext>
            </a:extLst>
          </p:cNvPr>
          <p:cNvSpPr/>
          <p:nvPr/>
        </p:nvSpPr>
        <p:spPr>
          <a:xfrm>
            <a:off x="0" y="949570"/>
            <a:ext cx="12192000" cy="59084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21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526873F8-7E20-443E-8A4B-5208D42AB58F}"/>
              </a:ext>
            </a:extLst>
          </p:cNvPr>
          <p:cNvSpPr txBox="1"/>
          <p:nvPr/>
        </p:nvSpPr>
        <p:spPr>
          <a:xfrm>
            <a:off x="10785231" y="1244216"/>
            <a:ext cx="141849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Diagramme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1E6418-CF75-48DB-8C7C-E773C596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CD4F-DE9E-4FF5-860B-03BE69928482}" type="slidenum">
              <a:rPr lang="fr-FR" smtClean="0"/>
              <a:t>7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4CED50B-60EE-414B-9A5B-9AED5D1E5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" y="0"/>
            <a:ext cx="6485792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84514E-7BB9-458F-B26F-F8476A5714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D2C98E-03D2-489E-9D55-8F6B8C21F3E1}"/>
              </a:ext>
            </a:extLst>
          </p:cNvPr>
          <p:cNvSpPr txBox="1"/>
          <p:nvPr/>
        </p:nvSpPr>
        <p:spPr>
          <a:xfrm>
            <a:off x="8044962" y="536330"/>
            <a:ext cx="4147038" cy="707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4000" dirty="0"/>
              <a:t>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324750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7C32BE9-D507-465D-9855-4C324C70FA3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495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Diagramme de cas d’utilisation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15D06D3-E5C4-4B02-A103-4247D694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3</a:t>
            </a:r>
          </a:p>
        </p:txBody>
      </p:sp>
      <p:pic>
        <p:nvPicPr>
          <p:cNvPr id="5" name="Image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5469D09F-BADE-4D75-8BB2-46B823468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34" y="1135127"/>
            <a:ext cx="7394332" cy="54037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02BE53-F9AE-45AD-929F-766EA1F11E3B}"/>
              </a:ext>
            </a:extLst>
          </p:cNvPr>
          <p:cNvSpPr/>
          <p:nvPr/>
        </p:nvSpPr>
        <p:spPr>
          <a:xfrm>
            <a:off x="0" y="949570"/>
            <a:ext cx="12192000" cy="59084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07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F028D318-1061-4517-B206-76B08031CEA5}"/>
              </a:ext>
            </a:extLst>
          </p:cNvPr>
          <p:cNvSpPr txBox="1"/>
          <p:nvPr/>
        </p:nvSpPr>
        <p:spPr>
          <a:xfrm>
            <a:off x="8056685" y="518745"/>
            <a:ext cx="4147038" cy="707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4000" dirty="0"/>
              <a:t>FICHES DETAILLES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24142B-306F-4348-97A5-1DAFE449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CD4F-DE9E-4FF5-860B-03BE69928482}" type="slidenum">
              <a:rPr lang="fr-FR" smtClean="0"/>
              <a:t>9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81252FA-12A5-49CA-8912-E9017D6DD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" y="0"/>
            <a:ext cx="6485792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268417-C75F-4313-8364-5B76F58CDC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11EF684-C4AF-4828-BBFD-7E7CEC931B56}"/>
              </a:ext>
            </a:extLst>
          </p:cNvPr>
          <p:cNvSpPr txBox="1"/>
          <p:nvPr/>
        </p:nvSpPr>
        <p:spPr>
          <a:xfrm>
            <a:off x="10524392" y="1226631"/>
            <a:ext cx="166760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1655305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547</Words>
  <Application>Microsoft Office PowerPoint</Application>
  <PresentationFormat>Grand écran</PresentationFormat>
  <Paragraphs>154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Thème Office</vt:lpstr>
      <vt:lpstr>Présentation SUBOO</vt:lpstr>
      <vt:lpstr>Présentation PowerPoint</vt:lpstr>
      <vt:lpstr>Présentation PowerPoint</vt:lpstr>
      <vt:lpstr>Présentation PowerPoint</vt:lpstr>
      <vt:lpstr>Analyse de SUBOO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Maxence</dc:creator>
  <cp:lastModifiedBy>Maxence</cp:lastModifiedBy>
  <cp:revision>49</cp:revision>
  <dcterms:created xsi:type="dcterms:W3CDTF">2019-10-19T11:27:15Z</dcterms:created>
  <dcterms:modified xsi:type="dcterms:W3CDTF">2019-10-21T14:35:31Z</dcterms:modified>
</cp:coreProperties>
</file>