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1" r:id="rId2"/>
    <p:sldId id="283" r:id="rId3"/>
    <p:sldId id="256" r:id="rId4"/>
    <p:sldId id="270" r:id="rId5"/>
    <p:sldId id="298" r:id="rId6"/>
    <p:sldId id="271" r:id="rId7"/>
    <p:sldId id="299" r:id="rId8"/>
    <p:sldId id="272" r:id="rId9"/>
    <p:sldId id="289" r:id="rId10"/>
    <p:sldId id="284" r:id="rId11"/>
    <p:sldId id="301" r:id="rId12"/>
    <p:sldId id="302" r:id="rId13"/>
    <p:sldId id="303" r:id="rId14"/>
    <p:sldId id="304" r:id="rId15"/>
    <p:sldId id="308" r:id="rId16"/>
    <p:sldId id="306" r:id="rId17"/>
    <p:sldId id="307" r:id="rId18"/>
    <p:sldId id="282" r:id="rId19"/>
    <p:sldId id="264" r:id="rId2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Orta Stil 3 - Vurgu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9841" autoAdjust="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5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BA841-9DC9-4C3C-827F-61CC1DF8B342}" type="datetimeFigureOut">
              <a:rPr lang="tr-TR" smtClean="0"/>
              <a:t>24.03.2021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CFC-EEEA-4CA0-94A2-70B47BF640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843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9FF73-F307-4FC6-A8A0-6D5A65F533FC}" type="datetimeFigureOut">
              <a:rPr lang="tr-TR" smtClean="0"/>
              <a:t>24.03.2021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04781-5E81-4AC0-8898-A87686983C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611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04781-5E81-4AC0-8898-A87686983C51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5016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04781-5E81-4AC0-8898-A87686983C51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392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04781-5E81-4AC0-8898-A87686983C51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0387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Giri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Рисунок 15">
            <a:extLst>
              <a:ext uri="{FF2B5EF4-FFF2-40B4-BE49-F238E27FC236}">
                <a16:creationId xmlns:a16="http://schemas.microsoft.com/office/drawing/2014/main" id="{81DA0B93-21B2-43B1-A6EA-DCF174270DB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179556" y="2426437"/>
            <a:ext cx="2283457" cy="2283105"/>
          </a:xfrm>
          <a:custGeom>
            <a:avLst/>
            <a:gdLst>
              <a:gd name="connsiteX0" fmla="*/ 2552728 w 5105455"/>
              <a:gd name="connsiteY0" fmla="*/ 0 h 5105454"/>
              <a:gd name="connsiteX1" fmla="*/ 3024225 w 5105455"/>
              <a:gd name="connsiteY1" fmla="*/ 195300 h 5105454"/>
              <a:gd name="connsiteX2" fmla="*/ 4910155 w 5105455"/>
              <a:gd name="connsiteY2" fmla="*/ 2081231 h 5105454"/>
              <a:gd name="connsiteX3" fmla="*/ 4910155 w 5105455"/>
              <a:gd name="connsiteY3" fmla="*/ 3024224 h 5105454"/>
              <a:gd name="connsiteX4" fmla="*/ 3024225 w 5105455"/>
              <a:gd name="connsiteY4" fmla="*/ 4910154 h 5105454"/>
              <a:gd name="connsiteX5" fmla="*/ 2081232 w 5105455"/>
              <a:gd name="connsiteY5" fmla="*/ 4910154 h 5105454"/>
              <a:gd name="connsiteX6" fmla="*/ 195301 w 5105455"/>
              <a:gd name="connsiteY6" fmla="*/ 3024224 h 5105454"/>
              <a:gd name="connsiteX7" fmla="*/ 195301 w 5105455"/>
              <a:gd name="connsiteY7" fmla="*/ 2081231 h 5105454"/>
              <a:gd name="connsiteX8" fmla="*/ 2081232 w 5105455"/>
              <a:gd name="connsiteY8" fmla="*/ 195300 h 5105454"/>
              <a:gd name="connsiteX9" fmla="*/ 2552728 w 5105455"/>
              <a:gd name="connsiteY9" fmla="*/ 0 h 5105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05455" h="5105454">
                <a:moveTo>
                  <a:pt x="2552728" y="0"/>
                </a:moveTo>
                <a:cubicBezTo>
                  <a:pt x="2723376" y="0"/>
                  <a:pt x="2894025" y="65100"/>
                  <a:pt x="3024225" y="195300"/>
                </a:cubicBezTo>
                <a:lnTo>
                  <a:pt x="4910155" y="2081231"/>
                </a:lnTo>
                <a:cubicBezTo>
                  <a:pt x="5170556" y="2341631"/>
                  <a:pt x="5170556" y="2763823"/>
                  <a:pt x="4910155" y="3024224"/>
                </a:cubicBezTo>
                <a:lnTo>
                  <a:pt x="3024225" y="4910154"/>
                </a:lnTo>
                <a:cubicBezTo>
                  <a:pt x="2763824" y="5170555"/>
                  <a:pt x="2341632" y="5170555"/>
                  <a:pt x="2081232" y="4910154"/>
                </a:cubicBezTo>
                <a:lnTo>
                  <a:pt x="195301" y="3024224"/>
                </a:lnTo>
                <a:cubicBezTo>
                  <a:pt x="-65100" y="2763823"/>
                  <a:pt x="-65100" y="2341631"/>
                  <a:pt x="195301" y="2081231"/>
                </a:cubicBezTo>
                <a:lnTo>
                  <a:pt x="2081232" y="195300"/>
                </a:lnTo>
                <a:cubicBezTo>
                  <a:pt x="2211432" y="65100"/>
                  <a:pt x="2382080" y="0"/>
                  <a:pt x="25527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CF0C4823-B8A4-406E-88D0-015E6F170ED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517908" y="2426437"/>
            <a:ext cx="2283457" cy="2283105"/>
          </a:xfrm>
          <a:custGeom>
            <a:avLst/>
            <a:gdLst>
              <a:gd name="connsiteX0" fmla="*/ 2552728 w 5105455"/>
              <a:gd name="connsiteY0" fmla="*/ 0 h 5105454"/>
              <a:gd name="connsiteX1" fmla="*/ 3024225 w 5105455"/>
              <a:gd name="connsiteY1" fmla="*/ 195300 h 5105454"/>
              <a:gd name="connsiteX2" fmla="*/ 4910155 w 5105455"/>
              <a:gd name="connsiteY2" fmla="*/ 2081231 h 5105454"/>
              <a:gd name="connsiteX3" fmla="*/ 4910155 w 5105455"/>
              <a:gd name="connsiteY3" fmla="*/ 3024224 h 5105454"/>
              <a:gd name="connsiteX4" fmla="*/ 3024225 w 5105455"/>
              <a:gd name="connsiteY4" fmla="*/ 4910154 h 5105454"/>
              <a:gd name="connsiteX5" fmla="*/ 2081232 w 5105455"/>
              <a:gd name="connsiteY5" fmla="*/ 4910154 h 5105454"/>
              <a:gd name="connsiteX6" fmla="*/ 195301 w 5105455"/>
              <a:gd name="connsiteY6" fmla="*/ 3024224 h 5105454"/>
              <a:gd name="connsiteX7" fmla="*/ 195301 w 5105455"/>
              <a:gd name="connsiteY7" fmla="*/ 2081231 h 5105454"/>
              <a:gd name="connsiteX8" fmla="*/ 2081232 w 5105455"/>
              <a:gd name="connsiteY8" fmla="*/ 195300 h 5105454"/>
              <a:gd name="connsiteX9" fmla="*/ 2552728 w 5105455"/>
              <a:gd name="connsiteY9" fmla="*/ 0 h 5105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05455" h="5105454">
                <a:moveTo>
                  <a:pt x="2552728" y="0"/>
                </a:moveTo>
                <a:cubicBezTo>
                  <a:pt x="2723376" y="0"/>
                  <a:pt x="2894025" y="65100"/>
                  <a:pt x="3024225" y="195300"/>
                </a:cubicBezTo>
                <a:lnTo>
                  <a:pt x="4910155" y="2081231"/>
                </a:lnTo>
                <a:cubicBezTo>
                  <a:pt x="5170556" y="2341631"/>
                  <a:pt x="5170556" y="2763823"/>
                  <a:pt x="4910155" y="3024224"/>
                </a:cubicBezTo>
                <a:lnTo>
                  <a:pt x="3024225" y="4910154"/>
                </a:lnTo>
                <a:cubicBezTo>
                  <a:pt x="2763824" y="5170555"/>
                  <a:pt x="2341632" y="5170555"/>
                  <a:pt x="2081232" y="4910154"/>
                </a:cubicBezTo>
                <a:lnTo>
                  <a:pt x="195301" y="3024224"/>
                </a:lnTo>
                <a:cubicBezTo>
                  <a:pt x="-65100" y="2763823"/>
                  <a:pt x="-65100" y="2341631"/>
                  <a:pt x="195301" y="2081231"/>
                </a:cubicBezTo>
                <a:lnTo>
                  <a:pt x="2081232" y="195300"/>
                </a:lnTo>
                <a:cubicBezTo>
                  <a:pt x="2211432" y="65100"/>
                  <a:pt x="2382080" y="0"/>
                  <a:pt x="25527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E81AEBFD-E20E-4CA3-B9BB-B3EB19A097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46256" y="1169086"/>
            <a:ext cx="4499489" cy="4498795"/>
          </a:xfrm>
          <a:custGeom>
            <a:avLst/>
            <a:gdLst>
              <a:gd name="connsiteX0" fmla="*/ 3859899 w 7719797"/>
              <a:gd name="connsiteY0" fmla="*/ 0 h 7719796"/>
              <a:gd name="connsiteX1" fmla="*/ 4572834 w 7719797"/>
              <a:gd name="connsiteY1" fmla="*/ 295307 h 7719796"/>
              <a:gd name="connsiteX2" fmla="*/ 7424490 w 7719797"/>
              <a:gd name="connsiteY2" fmla="*/ 3146963 h 7719796"/>
              <a:gd name="connsiteX3" fmla="*/ 7424490 w 7719797"/>
              <a:gd name="connsiteY3" fmla="*/ 4572834 h 7719796"/>
              <a:gd name="connsiteX4" fmla="*/ 4572834 w 7719797"/>
              <a:gd name="connsiteY4" fmla="*/ 7424489 h 7719796"/>
              <a:gd name="connsiteX5" fmla="*/ 3146964 w 7719797"/>
              <a:gd name="connsiteY5" fmla="*/ 7424489 h 7719796"/>
              <a:gd name="connsiteX6" fmla="*/ 295308 w 7719797"/>
              <a:gd name="connsiteY6" fmla="*/ 4572834 h 7719796"/>
              <a:gd name="connsiteX7" fmla="*/ 295308 w 7719797"/>
              <a:gd name="connsiteY7" fmla="*/ 3146963 h 7719796"/>
              <a:gd name="connsiteX8" fmla="*/ 3146964 w 7719797"/>
              <a:gd name="connsiteY8" fmla="*/ 295307 h 7719796"/>
              <a:gd name="connsiteX9" fmla="*/ 3859899 w 7719797"/>
              <a:gd name="connsiteY9" fmla="*/ 0 h 7719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19797" h="7719796">
                <a:moveTo>
                  <a:pt x="3859899" y="0"/>
                </a:moveTo>
                <a:cubicBezTo>
                  <a:pt x="4117931" y="0"/>
                  <a:pt x="4375963" y="98436"/>
                  <a:pt x="4572834" y="295307"/>
                </a:cubicBezTo>
                <a:lnTo>
                  <a:pt x="7424490" y="3146963"/>
                </a:lnTo>
                <a:cubicBezTo>
                  <a:pt x="7818233" y="3540706"/>
                  <a:pt x="7818233" y="4179090"/>
                  <a:pt x="7424490" y="4572834"/>
                </a:cubicBezTo>
                <a:lnTo>
                  <a:pt x="4572834" y="7424489"/>
                </a:lnTo>
                <a:cubicBezTo>
                  <a:pt x="4179091" y="7818232"/>
                  <a:pt x="3540707" y="7818232"/>
                  <a:pt x="3146964" y="7424489"/>
                </a:cubicBezTo>
                <a:lnTo>
                  <a:pt x="295308" y="4572834"/>
                </a:lnTo>
                <a:cubicBezTo>
                  <a:pt x="-98436" y="4179090"/>
                  <a:pt x="-98436" y="3540706"/>
                  <a:pt x="295308" y="3146963"/>
                </a:cubicBezTo>
                <a:lnTo>
                  <a:pt x="3146964" y="295307"/>
                </a:lnTo>
                <a:cubicBezTo>
                  <a:pt x="3343836" y="98436"/>
                  <a:pt x="3601867" y="0"/>
                  <a:pt x="385989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39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F110-BBBC-48A9-B83C-F328B714D385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Oval 9"/>
          <p:cNvSpPr/>
          <p:nvPr userDrawn="1"/>
        </p:nvSpPr>
        <p:spPr>
          <a:xfrm>
            <a:off x="11421317" y="365125"/>
            <a:ext cx="420547" cy="4205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76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F110-BBBC-48A9-B83C-F328B714D385}" type="slidenum">
              <a:rPr lang="tr-TR" smtClean="0"/>
              <a:t>‹#›</a:t>
            </a:fld>
            <a:endParaRPr lang="tr-TR"/>
          </a:p>
        </p:txBody>
      </p:sp>
      <p:sp>
        <p:nvSpPr>
          <p:cNvPr id="6" name="Oval 5"/>
          <p:cNvSpPr/>
          <p:nvPr userDrawn="1"/>
        </p:nvSpPr>
        <p:spPr>
          <a:xfrm>
            <a:off x="11421317" y="365125"/>
            <a:ext cx="420547" cy="4205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978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F110-BBBC-48A9-B83C-F328B714D385}" type="slidenum">
              <a:rPr lang="tr-TR" smtClean="0"/>
              <a:t>‹#›</a:t>
            </a:fld>
            <a:endParaRPr lang="tr-TR"/>
          </a:p>
        </p:txBody>
      </p:sp>
      <p:sp>
        <p:nvSpPr>
          <p:cNvPr id="5" name="Oval 4"/>
          <p:cNvSpPr/>
          <p:nvPr userDrawn="1"/>
        </p:nvSpPr>
        <p:spPr>
          <a:xfrm>
            <a:off x="11421317" y="365125"/>
            <a:ext cx="420547" cy="4205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496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F110-BBBC-48A9-B83C-F328B714D385}" type="slidenum">
              <a:rPr lang="tr-TR" smtClean="0"/>
              <a:t>‹#›</a:t>
            </a:fld>
            <a:endParaRPr lang="tr-TR"/>
          </a:p>
        </p:txBody>
      </p:sp>
      <p:sp>
        <p:nvSpPr>
          <p:cNvPr id="8" name="Oval 7"/>
          <p:cNvSpPr/>
          <p:nvPr userDrawn="1"/>
        </p:nvSpPr>
        <p:spPr>
          <a:xfrm>
            <a:off x="11421317" y="365125"/>
            <a:ext cx="420547" cy="4205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230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F110-BBBC-48A9-B83C-F328B714D385}" type="slidenum">
              <a:rPr lang="tr-TR" smtClean="0"/>
              <a:t>‹#›</a:t>
            </a:fld>
            <a:endParaRPr lang="tr-TR"/>
          </a:p>
        </p:txBody>
      </p:sp>
      <p:sp>
        <p:nvSpPr>
          <p:cNvPr id="8" name="Oval 7"/>
          <p:cNvSpPr/>
          <p:nvPr userDrawn="1"/>
        </p:nvSpPr>
        <p:spPr>
          <a:xfrm>
            <a:off x="11421317" y="365125"/>
            <a:ext cx="420547" cy="4205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656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F110-BBBC-48A9-B83C-F328B714D385}" type="slidenum">
              <a:rPr lang="tr-TR" smtClean="0"/>
              <a:t>‹#›</a:t>
            </a:fld>
            <a:endParaRPr lang="tr-TR"/>
          </a:p>
        </p:txBody>
      </p:sp>
      <p:sp>
        <p:nvSpPr>
          <p:cNvPr id="7" name="Oval 6"/>
          <p:cNvSpPr/>
          <p:nvPr userDrawn="1"/>
        </p:nvSpPr>
        <p:spPr>
          <a:xfrm>
            <a:off x="11421317" y="365125"/>
            <a:ext cx="420547" cy="4205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651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17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m Sayfa Resim Çerçev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sim Yer Tutucusu 6">
            <a:extLst>
              <a:ext uri="{FF2B5EF4-FFF2-40B4-BE49-F238E27FC236}">
                <a16:creationId xmlns:a16="http://schemas.microsoft.com/office/drawing/2014/main" id="{8AEFA34D-A3A8-4B8A-8EC0-BDE14847CE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tr-TR"/>
          </a:p>
        </p:txBody>
      </p:sp>
      <p:pic>
        <p:nvPicPr>
          <p:cNvPr id="3" name="Resim 6" descr="ekran, elektronik eşyalar, iç mekan, televizyon içeren bir resim&#10;&#10;Açıklama otomatik olarak oluşturuldu">
            <a:extLst>
              <a:ext uri="{FF2B5EF4-FFF2-40B4-BE49-F238E27FC236}">
                <a16:creationId xmlns:a16="http://schemas.microsoft.com/office/drawing/2014/main" id="{EF208A9F-6B9F-45C2-9F39-5F5056EE71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99" y="2235429"/>
            <a:ext cx="4440757" cy="2377709"/>
          </a:xfrm>
          <a:prstGeom prst="rect">
            <a:avLst/>
          </a:prstGeom>
        </p:spPr>
      </p:pic>
      <p:sp>
        <p:nvSpPr>
          <p:cNvPr id="4" name="Resim Yer Tutucusu 8">
            <a:extLst>
              <a:ext uri="{FF2B5EF4-FFF2-40B4-BE49-F238E27FC236}">
                <a16:creationId xmlns:a16="http://schemas.microsoft.com/office/drawing/2014/main" id="{3AD48188-8324-4847-84FE-2DB9ABC7377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61308" y="2361063"/>
            <a:ext cx="3101761" cy="1936617"/>
          </a:xfrm>
          <a:custGeom>
            <a:avLst/>
            <a:gdLst>
              <a:gd name="connsiteX0" fmla="*/ 0 w 3600450"/>
              <a:gd name="connsiteY0" fmla="*/ 0 h 2282507"/>
              <a:gd name="connsiteX1" fmla="*/ 3600450 w 3600450"/>
              <a:gd name="connsiteY1" fmla="*/ 0 h 2282507"/>
              <a:gd name="connsiteX2" fmla="*/ 3600450 w 3600450"/>
              <a:gd name="connsiteY2" fmla="*/ 2282507 h 2282507"/>
              <a:gd name="connsiteX3" fmla="*/ 0 w 3600450"/>
              <a:gd name="connsiteY3" fmla="*/ 2282507 h 2282507"/>
              <a:gd name="connsiteX4" fmla="*/ 0 w 3600450"/>
              <a:gd name="connsiteY4" fmla="*/ 0 h 2282507"/>
              <a:gd name="connsiteX0" fmla="*/ 34290 w 3634740"/>
              <a:gd name="connsiteY0" fmla="*/ 0 h 2282507"/>
              <a:gd name="connsiteX1" fmla="*/ 3634740 w 3634740"/>
              <a:gd name="connsiteY1" fmla="*/ 0 h 2282507"/>
              <a:gd name="connsiteX2" fmla="*/ 3634740 w 3634740"/>
              <a:gd name="connsiteY2" fmla="*/ 2282507 h 2282507"/>
              <a:gd name="connsiteX3" fmla="*/ 0 w 3634740"/>
              <a:gd name="connsiteY3" fmla="*/ 2282507 h 2282507"/>
              <a:gd name="connsiteX4" fmla="*/ 34290 w 3634740"/>
              <a:gd name="connsiteY4" fmla="*/ 0 h 2282507"/>
              <a:gd name="connsiteX0" fmla="*/ 34290 w 3657600"/>
              <a:gd name="connsiteY0" fmla="*/ 0 h 2282507"/>
              <a:gd name="connsiteX1" fmla="*/ 3634740 w 3657600"/>
              <a:gd name="connsiteY1" fmla="*/ 0 h 2282507"/>
              <a:gd name="connsiteX2" fmla="*/ 3657600 w 3657600"/>
              <a:gd name="connsiteY2" fmla="*/ 2278697 h 2282507"/>
              <a:gd name="connsiteX3" fmla="*/ 0 w 3657600"/>
              <a:gd name="connsiteY3" fmla="*/ 2282507 h 2282507"/>
              <a:gd name="connsiteX4" fmla="*/ 34290 w 3657600"/>
              <a:gd name="connsiteY4" fmla="*/ 0 h 228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2282507">
                <a:moveTo>
                  <a:pt x="34290" y="0"/>
                </a:moveTo>
                <a:lnTo>
                  <a:pt x="3634740" y="0"/>
                </a:lnTo>
                <a:lnTo>
                  <a:pt x="3657600" y="2278697"/>
                </a:lnTo>
                <a:lnTo>
                  <a:pt x="0" y="2282507"/>
                </a:lnTo>
                <a:lnTo>
                  <a:pt x="34290" y="0"/>
                </a:lnTo>
                <a:close/>
              </a:path>
            </a:pathLst>
          </a:custGeo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9939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üyü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>
            <a:extLst>
              <a:ext uri="{FF2B5EF4-FFF2-40B4-BE49-F238E27FC236}">
                <a16:creationId xmlns:a16="http://schemas.microsoft.com/office/drawing/2014/main" id="{9ABEE261-EFB2-4B02-A335-51A1F00C0B4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3900" y="551329"/>
            <a:ext cx="10744200" cy="4195482"/>
          </a:xfrm>
          <a:custGeom>
            <a:avLst/>
            <a:gdLst>
              <a:gd name="connsiteX0" fmla="*/ 990620 w 16116300"/>
              <a:gd name="connsiteY0" fmla="*/ 0 h 5943599"/>
              <a:gd name="connsiteX1" fmla="*/ 15125680 w 16116300"/>
              <a:gd name="connsiteY1" fmla="*/ 0 h 5943599"/>
              <a:gd name="connsiteX2" fmla="*/ 16116300 w 16116300"/>
              <a:gd name="connsiteY2" fmla="*/ 990620 h 5943599"/>
              <a:gd name="connsiteX3" fmla="*/ 16116300 w 16116300"/>
              <a:gd name="connsiteY3" fmla="*/ 4952980 h 5943599"/>
              <a:gd name="connsiteX4" fmla="*/ 15226965 w 16116300"/>
              <a:gd name="connsiteY4" fmla="*/ 5938486 h 5943599"/>
              <a:gd name="connsiteX5" fmla="*/ 15125699 w 16116300"/>
              <a:gd name="connsiteY5" fmla="*/ 5943599 h 5943599"/>
              <a:gd name="connsiteX6" fmla="*/ 990601 w 16116300"/>
              <a:gd name="connsiteY6" fmla="*/ 5943599 h 5943599"/>
              <a:gd name="connsiteX7" fmla="*/ 889335 w 16116300"/>
              <a:gd name="connsiteY7" fmla="*/ 5938486 h 5943599"/>
              <a:gd name="connsiteX8" fmla="*/ 0 w 16116300"/>
              <a:gd name="connsiteY8" fmla="*/ 4952980 h 5943599"/>
              <a:gd name="connsiteX9" fmla="*/ 0 w 16116300"/>
              <a:gd name="connsiteY9" fmla="*/ 990620 h 5943599"/>
              <a:gd name="connsiteX10" fmla="*/ 990620 w 16116300"/>
              <a:gd name="connsiteY10" fmla="*/ 0 h 594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116300" h="5943599">
                <a:moveTo>
                  <a:pt x="990620" y="0"/>
                </a:moveTo>
                <a:lnTo>
                  <a:pt x="15125680" y="0"/>
                </a:lnTo>
                <a:cubicBezTo>
                  <a:pt x="15672784" y="0"/>
                  <a:pt x="16116300" y="443516"/>
                  <a:pt x="16116300" y="990620"/>
                </a:cubicBezTo>
                <a:lnTo>
                  <a:pt x="16116300" y="4952980"/>
                </a:lnTo>
                <a:cubicBezTo>
                  <a:pt x="16116300" y="5465890"/>
                  <a:pt x="15726490" y="5887756"/>
                  <a:pt x="15226965" y="5938486"/>
                </a:cubicBezTo>
                <a:lnTo>
                  <a:pt x="15125699" y="5943599"/>
                </a:lnTo>
                <a:lnTo>
                  <a:pt x="990601" y="5943599"/>
                </a:lnTo>
                <a:lnTo>
                  <a:pt x="889335" y="5938486"/>
                </a:lnTo>
                <a:cubicBezTo>
                  <a:pt x="389809" y="5887756"/>
                  <a:pt x="0" y="5465890"/>
                  <a:pt x="0" y="4952980"/>
                </a:cubicBezTo>
                <a:lnTo>
                  <a:pt x="0" y="990620"/>
                </a:lnTo>
                <a:cubicBezTo>
                  <a:pt x="0" y="443516"/>
                  <a:pt x="443516" y="0"/>
                  <a:pt x="99062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3832412" y="560331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7203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oto ve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792" y="365125"/>
            <a:ext cx="6504007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55141" y="484131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F110-BBBC-48A9-B83C-F328B714D385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782272" cy="6858000"/>
          </a:xfrm>
        </p:spPr>
        <p:txBody>
          <a:bodyPr/>
          <a:lstStyle/>
          <a:p>
            <a:endParaRPr lang="tr-TR"/>
          </a:p>
        </p:txBody>
      </p:sp>
      <p:sp>
        <p:nvSpPr>
          <p:cNvPr id="8" name="Oval 7"/>
          <p:cNvSpPr/>
          <p:nvPr userDrawn="1"/>
        </p:nvSpPr>
        <p:spPr>
          <a:xfrm>
            <a:off x="11421317" y="365125"/>
            <a:ext cx="420547" cy="4205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245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tr-TR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F110-BBBC-48A9-B83C-F328B714D385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16" name="Oval 15"/>
          <p:cNvSpPr/>
          <p:nvPr userDrawn="1"/>
        </p:nvSpPr>
        <p:spPr>
          <a:xfrm>
            <a:off x="11421317" y="365125"/>
            <a:ext cx="420547" cy="4205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421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adece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28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F110-BBBC-48A9-B83C-F328B714D385}" type="slidenum">
              <a:rPr lang="tr-TR" smtClean="0"/>
              <a:t>‹#›</a:t>
            </a:fld>
            <a:endParaRPr lang="tr-TR"/>
          </a:p>
        </p:txBody>
      </p:sp>
      <p:sp>
        <p:nvSpPr>
          <p:cNvPr id="7" name="Oval 6"/>
          <p:cNvSpPr/>
          <p:nvPr userDrawn="1"/>
        </p:nvSpPr>
        <p:spPr>
          <a:xfrm>
            <a:off x="11421317" y="365125"/>
            <a:ext cx="420547" cy="4205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920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F110-BBBC-48A9-B83C-F328B714D385}" type="slidenum">
              <a:rPr lang="tr-TR" smtClean="0"/>
              <a:t>‹#›</a:t>
            </a:fld>
            <a:endParaRPr lang="tr-TR"/>
          </a:p>
        </p:txBody>
      </p:sp>
      <p:sp>
        <p:nvSpPr>
          <p:cNvPr id="7" name="Oval 6"/>
          <p:cNvSpPr/>
          <p:nvPr userDrawn="1"/>
        </p:nvSpPr>
        <p:spPr>
          <a:xfrm>
            <a:off x="11421317" y="365125"/>
            <a:ext cx="420547" cy="4205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552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F110-BBBC-48A9-B83C-F328B714D385}" type="slidenum">
              <a:rPr lang="tr-TR" smtClean="0"/>
              <a:t>‹#›</a:t>
            </a:fld>
            <a:endParaRPr lang="tr-TR"/>
          </a:p>
        </p:txBody>
      </p:sp>
      <p:sp>
        <p:nvSpPr>
          <p:cNvPr id="7" name="Oval 6"/>
          <p:cNvSpPr/>
          <p:nvPr userDrawn="1"/>
        </p:nvSpPr>
        <p:spPr>
          <a:xfrm>
            <a:off x="11421317" y="365125"/>
            <a:ext cx="420547" cy="4205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002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F110-BBBC-48A9-B83C-F328B714D385}" type="slidenum">
              <a:rPr lang="tr-TR" smtClean="0"/>
              <a:t>‹#›</a:t>
            </a:fld>
            <a:endParaRPr lang="tr-TR"/>
          </a:p>
        </p:txBody>
      </p:sp>
      <p:sp>
        <p:nvSpPr>
          <p:cNvPr id="8" name="Oval 7"/>
          <p:cNvSpPr/>
          <p:nvPr userDrawn="1"/>
        </p:nvSpPr>
        <p:spPr>
          <a:xfrm>
            <a:off x="11421317" y="365125"/>
            <a:ext cx="420547" cy="4205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039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365125"/>
            <a:ext cx="555585" cy="3756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8429F110-BBBC-48A9-B83C-F328B714D385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5648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66" r:id="rId3"/>
    <p:sldLayoutId id="2147483663" r:id="rId4"/>
    <p:sldLayoutId id="2147483667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8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haroni" panose="02010803020104030203" pitchFamily="2" charset="-79"/>
          <a:ea typeface="+mj-ea"/>
          <a:cs typeface="Aharoni" panose="02010803020104030203" pitchFamily="2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7B09F7C3-E785-45CA-AE00-059E65DC70A8}"/>
              </a:ext>
            </a:extLst>
          </p:cNvPr>
          <p:cNvSpPr txBox="1"/>
          <p:nvPr/>
        </p:nvSpPr>
        <p:spPr>
          <a:xfrm>
            <a:off x="4193256" y="3028952"/>
            <a:ext cx="3872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spc="400" dirty="0">
                <a:solidFill>
                  <a:schemeClr val="bg1"/>
                </a:solidFill>
                <a:latin typeface="Porter" pitchFamily="2" charset="0"/>
              </a:rPr>
              <a:t>TASLAK</a:t>
            </a:r>
            <a:endParaRPr lang="ru-RU" sz="4800" spc="400" dirty="0">
              <a:solidFill>
                <a:schemeClr val="bg1"/>
              </a:solidFill>
            </a:endParaRPr>
          </a:p>
        </p:txBody>
      </p:sp>
      <p:pic>
        <p:nvPicPr>
          <p:cNvPr id="7" name="Resim Yer Tutucusu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1" r="10641"/>
          <a:stretch>
            <a:fillRect/>
          </a:stretch>
        </p:blipFill>
        <p:spPr/>
      </p:pic>
      <p:sp>
        <p:nvSpPr>
          <p:cNvPr id="8" name="Metin kutusu 7"/>
          <p:cNvSpPr txBox="1"/>
          <p:nvPr/>
        </p:nvSpPr>
        <p:spPr>
          <a:xfrm>
            <a:off x="1215416" y="114300"/>
            <a:ext cx="9761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</a:t>
            </a:r>
            <a:r>
              <a:rPr lang="tr-T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HIGHT </a:t>
            </a:r>
            <a:r>
              <a:rPr lang="tr-TR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tr-T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Cipher</a:t>
            </a:r>
            <a:endParaRPr lang="tr-T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38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 txBox="1">
            <a:spLocks/>
          </p:cNvSpPr>
          <p:nvPr/>
        </p:nvSpPr>
        <p:spPr>
          <a:xfrm>
            <a:off x="2843996" y="850900"/>
            <a:ext cx="6504007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defRPr>
            </a:lvl1pPr>
          </a:lstStyle>
          <a:p>
            <a:r>
              <a:rPr lang="tr-TR" dirty="0" err="1" smtClean="0"/>
              <a:t>Initial</a:t>
            </a:r>
            <a:r>
              <a:rPr lang="tr-TR" dirty="0" smtClean="0"/>
              <a:t> </a:t>
            </a:r>
            <a:r>
              <a:rPr lang="tr-TR" dirty="0" err="1" smtClean="0"/>
              <a:t>Transformation</a:t>
            </a:r>
            <a:r>
              <a:rPr lang="tr-TR" dirty="0" smtClean="0"/>
              <a:t> </a:t>
            </a:r>
            <a:r>
              <a:rPr lang="tr-TR" dirty="0" err="1" smtClean="0"/>
              <a:t>Pseudo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386" y="2455669"/>
            <a:ext cx="44672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Round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F110-BBBC-48A9-B83C-F328B714D385}" type="slidenum">
              <a:rPr lang="tr-TR" smtClean="0"/>
              <a:pPr/>
              <a:t>11</a:t>
            </a:fld>
            <a:endParaRPr lang="tr-TR" dirty="0"/>
          </a:p>
        </p:txBody>
      </p:sp>
      <p:pic>
        <p:nvPicPr>
          <p:cNvPr id="10" name="Resim Yer Tutucusu 9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96" r="33896"/>
          <a:stretch>
            <a:fillRect/>
          </a:stretch>
        </p:blipFill>
        <p:spPr/>
      </p:pic>
      <p:sp>
        <p:nvSpPr>
          <p:cNvPr id="6" name="Metin kutusu 5"/>
          <p:cNvSpPr txBox="1"/>
          <p:nvPr/>
        </p:nvSpPr>
        <p:spPr>
          <a:xfrm>
            <a:off x="5187297" y="3244334"/>
            <a:ext cx="6041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Round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 </a:t>
            </a:r>
            <a:r>
              <a:rPr lang="tr-TR" dirty="0" err="1" smtClean="0"/>
              <a:t>uses</a:t>
            </a:r>
            <a:r>
              <a:rPr lang="tr-TR" dirty="0" smtClean="0"/>
              <a:t> </a:t>
            </a:r>
            <a:r>
              <a:rPr lang="tr-TR" dirty="0" err="1" smtClean="0"/>
              <a:t>two</a:t>
            </a:r>
            <a:r>
              <a:rPr lang="tr-TR" dirty="0" smtClean="0"/>
              <a:t> </a:t>
            </a:r>
            <a:r>
              <a:rPr lang="tr-TR" dirty="0" err="1" smtClean="0"/>
              <a:t>auxiliary</a:t>
            </a:r>
            <a:r>
              <a:rPr lang="tr-TR" dirty="0" smtClean="0"/>
              <a:t> </a:t>
            </a:r>
            <a:r>
              <a:rPr lang="tr-TR" dirty="0" err="1" smtClean="0"/>
              <a:t>functions</a:t>
            </a:r>
            <a:r>
              <a:rPr lang="tr-TR" dirty="0" smtClean="0"/>
              <a:t> F</a:t>
            </a:r>
            <a:r>
              <a:rPr lang="tr-TR" sz="1200" dirty="0" smtClean="0"/>
              <a:t>0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F</a:t>
            </a:r>
            <a:r>
              <a:rPr lang="tr-TR" sz="1200" dirty="0" smtClean="0"/>
              <a:t>1</a:t>
            </a:r>
            <a:r>
              <a:rPr lang="tr-TR" dirty="0" smtClean="0"/>
              <a:t>: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9798" y="1454209"/>
            <a:ext cx="5476875" cy="16764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8946" y="3755610"/>
            <a:ext cx="3589813" cy="928165"/>
          </a:xfrm>
          <a:prstGeom prst="rect">
            <a:avLst/>
          </a:prstGeom>
        </p:spPr>
      </p:pic>
      <p:sp>
        <p:nvSpPr>
          <p:cNvPr id="9" name="Metin kutusu 8"/>
          <p:cNvSpPr txBox="1"/>
          <p:nvPr/>
        </p:nvSpPr>
        <p:spPr>
          <a:xfrm>
            <a:off x="5187297" y="5001839"/>
            <a:ext cx="7093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	</a:t>
            </a:r>
            <a:r>
              <a:rPr lang="tr-TR" dirty="0" err="1" smtClean="0"/>
              <a:t>For</a:t>
            </a:r>
            <a:r>
              <a:rPr lang="tr-TR" dirty="0" smtClean="0"/>
              <a:t> i = 0, …. , 31, </a:t>
            </a:r>
            <a:r>
              <a:rPr lang="tr-TR" dirty="0" err="1" smtClean="0"/>
              <a:t>Round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 </a:t>
            </a:r>
            <a:r>
              <a:rPr lang="tr-TR" dirty="0" err="1" smtClean="0"/>
              <a:t>transforms</a:t>
            </a:r>
            <a:r>
              <a:rPr lang="tr-TR" dirty="0" smtClean="0"/>
              <a:t> </a:t>
            </a:r>
            <a:r>
              <a:rPr lang="tr-TR" dirty="0" err="1" smtClean="0"/>
              <a:t>X</a:t>
            </a:r>
            <a:r>
              <a:rPr lang="tr-TR" sz="1100" dirty="0" err="1" smtClean="0"/>
              <a:t>i</a:t>
            </a:r>
            <a:r>
              <a:rPr lang="tr-TR" dirty="0" smtClean="0"/>
              <a:t> =X</a:t>
            </a:r>
            <a:r>
              <a:rPr lang="tr-TR" sz="1100" dirty="0"/>
              <a:t>i</a:t>
            </a:r>
            <a:r>
              <a:rPr lang="tr-TR" sz="1100" dirty="0" smtClean="0"/>
              <a:t>,7</a:t>
            </a:r>
            <a:r>
              <a:rPr lang="tr-TR" dirty="0"/>
              <a:t>||</a:t>
            </a:r>
            <a:r>
              <a:rPr lang="tr-TR" dirty="0" smtClean="0"/>
              <a:t>X</a:t>
            </a:r>
            <a:r>
              <a:rPr lang="tr-TR" sz="1100" dirty="0" smtClean="0"/>
              <a:t>i,6</a:t>
            </a:r>
            <a:r>
              <a:rPr lang="tr-TR" dirty="0"/>
              <a:t>||</a:t>
            </a:r>
            <a:r>
              <a:rPr lang="tr-TR" dirty="0" smtClean="0"/>
              <a:t>X</a:t>
            </a:r>
            <a:r>
              <a:rPr lang="tr-TR" sz="1100" dirty="0" smtClean="0"/>
              <a:t>i,5</a:t>
            </a:r>
            <a:r>
              <a:rPr lang="tr-TR" dirty="0"/>
              <a:t>|… |</a:t>
            </a:r>
            <a:r>
              <a:rPr lang="tr-TR" dirty="0" smtClean="0"/>
              <a:t>X</a:t>
            </a:r>
            <a:r>
              <a:rPr lang="tr-TR" sz="1100" dirty="0" smtClean="0"/>
              <a:t>i,1</a:t>
            </a:r>
            <a:r>
              <a:rPr lang="tr-TR" dirty="0"/>
              <a:t>||</a:t>
            </a:r>
            <a:r>
              <a:rPr lang="tr-TR" dirty="0" smtClean="0"/>
              <a:t>X</a:t>
            </a:r>
            <a:r>
              <a:rPr lang="tr-TR" sz="1100" dirty="0" smtClean="0"/>
              <a:t>i,0</a:t>
            </a:r>
            <a:r>
              <a:rPr lang="tr-TR" dirty="0"/>
              <a:t>|| </a:t>
            </a:r>
            <a:r>
              <a:rPr lang="tr-TR" dirty="0" err="1" smtClean="0"/>
              <a:t>into</a:t>
            </a:r>
            <a:r>
              <a:rPr lang="tr-TR" dirty="0" smtClean="0"/>
              <a:t> X</a:t>
            </a:r>
            <a:r>
              <a:rPr lang="tr-TR" sz="1100" dirty="0" smtClean="0"/>
              <a:t>i+1</a:t>
            </a:r>
            <a:r>
              <a:rPr lang="tr-TR" dirty="0" smtClean="0"/>
              <a:t> </a:t>
            </a:r>
            <a:r>
              <a:rPr lang="tr-TR" dirty="0"/>
              <a:t>=</a:t>
            </a:r>
            <a:r>
              <a:rPr lang="tr-TR" dirty="0" smtClean="0"/>
              <a:t>X</a:t>
            </a:r>
            <a:r>
              <a:rPr lang="tr-TR" sz="1100" dirty="0" smtClean="0"/>
              <a:t>i+1,7</a:t>
            </a:r>
            <a:r>
              <a:rPr lang="tr-TR" dirty="0"/>
              <a:t>||</a:t>
            </a:r>
            <a:r>
              <a:rPr lang="tr-TR" dirty="0" smtClean="0"/>
              <a:t>X</a:t>
            </a:r>
            <a:r>
              <a:rPr lang="tr-TR" sz="1100" dirty="0" smtClean="0"/>
              <a:t>i+1,6</a:t>
            </a:r>
            <a:r>
              <a:rPr lang="tr-TR" dirty="0"/>
              <a:t>||</a:t>
            </a:r>
            <a:r>
              <a:rPr lang="tr-TR" dirty="0" smtClean="0"/>
              <a:t>X</a:t>
            </a:r>
            <a:r>
              <a:rPr lang="tr-TR" sz="1100" dirty="0" smtClean="0"/>
              <a:t>i+1,5</a:t>
            </a:r>
            <a:r>
              <a:rPr lang="tr-TR" dirty="0"/>
              <a:t>|… |</a:t>
            </a:r>
            <a:r>
              <a:rPr lang="tr-TR" dirty="0" smtClean="0"/>
              <a:t>X</a:t>
            </a:r>
            <a:r>
              <a:rPr lang="tr-TR" sz="1100" dirty="0" smtClean="0"/>
              <a:t>i+1,1</a:t>
            </a:r>
            <a:r>
              <a:rPr lang="tr-TR" dirty="0"/>
              <a:t>||</a:t>
            </a:r>
            <a:r>
              <a:rPr lang="tr-TR" dirty="0" smtClean="0"/>
              <a:t>X</a:t>
            </a:r>
            <a:r>
              <a:rPr lang="tr-TR" sz="1100" dirty="0" smtClean="0"/>
              <a:t>i+1,0</a:t>
            </a:r>
            <a:r>
              <a:rPr lang="tr-TR" dirty="0"/>
              <a:t>||</a:t>
            </a:r>
            <a:r>
              <a:rPr lang="tr-TR" dirty="0" smtClean="0"/>
              <a:t> as </a:t>
            </a:r>
            <a:r>
              <a:rPr lang="tr-TR" dirty="0" err="1" smtClean="0"/>
              <a:t>follows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6661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 txBox="1">
            <a:spLocks/>
          </p:cNvSpPr>
          <p:nvPr/>
        </p:nvSpPr>
        <p:spPr>
          <a:xfrm>
            <a:off x="2843996" y="457793"/>
            <a:ext cx="6504007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defRPr>
            </a:lvl1pPr>
          </a:lstStyle>
          <a:p>
            <a:r>
              <a:rPr lang="tr-TR" dirty="0" err="1" smtClean="0"/>
              <a:t>Round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 MATLAB </a:t>
            </a:r>
            <a:r>
              <a:rPr lang="tr-TR" dirty="0" err="1" smtClean="0"/>
              <a:t>Code</a:t>
            </a:r>
            <a:endParaRPr lang="tr-TR" dirty="0"/>
          </a:p>
        </p:txBody>
      </p:sp>
      <p:sp>
        <p:nvSpPr>
          <p:cNvPr id="2" name="Dikdörtgen 1"/>
          <p:cNvSpPr/>
          <p:nvPr/>
        </p:nvSpPr>
        <p:spPr>
          <a:xfrm>
            <a:off x="2924084" y="1302602"/>
            <a:ext cx="634382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res=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rotl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(bin, d)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%% Left rotation of d bits</a:t>
            </a:r>
          </a:p>
          <a:p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tr-TR" dirty="0" err="1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 d&gt;1</a:t>
            </a:r>
          </a:p>
          <a:p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rotl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([bin(2:end) bin(1)], d-1);</a:t>
            </a:r>
          </a:p>
          <a:p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tr-TR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=[bin(2:end) bin(1)];</a:t>
            </a:r>
          </a:p>
          <a:p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tr-TR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tr-TR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tr-TR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tr-TR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x=f0(s)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%% Function f0 of the round</a:t>
            </a:r>
          </a:p>
          <a:p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  bin=dec2bin(s,8);</a:t>
            </a:r>
          </a:p>
          <a:p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  x=</a:t>
            </a: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bitxor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bitxor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(bin2dec(</a:t>
            </a: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rotl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(bin,1)), bin2dec(</a:t>
            </a: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rotl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(bin,2))), bin2dec(</a:t>
            </a: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rotl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(bin,7)));</a:t>
            </a:r>
          </a:p>
          <a:p>
            <a:r>
              <a:rPr lang="tr-TR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tr-TR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x=f1(s)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%% Function f1 of the round</a:t>
            </a:r>
          </a:p>
          <a:p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  bin=dec2bin(s,8);</a:t>
            </a:r>
          </a:p>
          <a:p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  x=</a:t>
            </a: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bitxor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bitxor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(bin2dec(</a:t>
            </a: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rotl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(bin,3)), bin2dec(</a:t>
            </a: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rotl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(bin,4))), bin2dec(</a:t>
            </a: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rotl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(bin,6)));</a:t>
            </a:r>
          </a:p>
          <a:p>
            <a:r>
              <a:rPr lang="tr-TR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tr-TR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88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 txBox="1">
            <a:spLocks/>
          </p:cNvSpPr>
          <p:nvPr/>
        </p:nvSpPr>
        <p:spPr>
          <a:xfrm>
            <a:off x="2843996" y="457793"/>
            <a:ext cx="6504007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defRPr>
            </a:lvl1pPr>
          </a:lstStyle>
          <a:p>
            <a:r>
              <a:rPr lang="tr-TR" dirty="0" err="1" smtClean="0"/>
              <a:t>Round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 MATLAB </a:t>
            </a:r>
            <a:r>
              <a:rPr lang="tr-TR" dirty="0" err="1" smtClean="0"/>
              <a:t>Code</a:t>
            </a:r>
            <a:endParaRPr lang="tr-TR" dirty="0"/>
          </a:p>
        </p:txBody>
      </p:sp>
      <p:sp>
        <p:nvSpPr>
          <p:cNvPr id="3" name="Dikdörtgen 2"/>
          <p:cNvSpPr/>
          <p:nvPr/>
        </p:nvSpPr>
        <p:spPr>
          <a:xfrm>
            <a:off x="3047999" y="1783356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x=Round(state,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sk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%% Encryption</a:t>
            </a:r>
          </a:p>
          <a:p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  x(1)=</a:t>
            </a: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bitxor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state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(8), </a:t>
            </a: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(f0(</a:t>
            </a: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state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(7))+</a:t>
            </a: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sk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(4*i+4), 256));</a:t>
            </a:r>
          </a:p>
          <a:p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  x(2)=</a:t>
            </a: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state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(1);</a:t>
            </a:r>
          </a:p>
          <a:p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  x(3)=</a:t>
            </a: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state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(2)+</a:t>
            </a: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bitxor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(f1(</a:t>
            </a: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state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(1)),</a:t>
            </a: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sk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(4*i+1)), 256);</a:t>
            </a:r>
          </a:p>
          <a:p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  x(4)=</a:t>
            </a: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state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(3);</a:t>
            </a:r>
          </a:p>
          <a:p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  x(5)=</a:t>
            </a: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bitxor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state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(4), </a:t>
            </a: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(f0(</a:t>
            </a: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state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(3))+</a:t>
            </a: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sk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(4*i+2), 256));</a:t>
            </a:r>
          </a:p>
          <a:p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  x(6)=</a:t>
            </a: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state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(5);</a:t>
            </a:r>
          </a:p>
          <a:p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  x(7)=</a:t>
            </a: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state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(6)+</a:t>
            </a: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bitxor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(f1(</a:t>
            </a: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state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(5)),</a:t>
            </a: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sk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(4*i+3)), 256);</a:t>
            </a:r>
          </a:p>
          <a:p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  x(8)=</a:t>
            </a: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state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(7);</a:t>
            </a:r>
          </a:p>
          <a:p>
            <a:r>
              <a:rPr lang="tr-TR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tr-TR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76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 txBox="1">
            <a:spLocks/>
          </p:cNvSpPr>
          <p:nvPr/>
        </p:nvSpPr>
        <p:spPr>
          <a:xfrm>
            <a:off x="2843996" y="850900"/>
            <a:ext cx="6504007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defRPr>
            </a:lvl1pPr>
          </a:lstStyle>
          <a:p>
            <a:r>
              <a:rPr lang="tr-TR" dirty="0" err="1" smtClean="0"/>
              <a:t>Round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 </a:t>
            </a:r>
            <a:r>
              <a:rPr lang="tr-TR" dirty="0" err="1" smtClean="0"/>
              <a:t>Pseudo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99" y="2176463"/>
            <a:ext cx="80010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96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Final </a:t>
            </a:r>
            <a:r>
              <a:rPr lang="tr-TR" dirty="0" err="1" smtClean="0"/>
              <a:t>Transformation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F110-BBBC-48A9-B83C-F328B714D385}" type="slidenum">
              <a:rPr lang="tr-TR" smtClean="0"/>
              <a:pPr/>
              <a:t>15</a:t>
            </a:fld>
            <a:endParaRPr lang="tr-TR" dirty="0"/>
          </a:p>
        </p:txBody>
      </p:sp>
      <p:pic>
        <p:nvPicPr>
          <p:cNvPr id="10" name="Resim Yer Tutucusu 9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96" r="33896"/>
          <a:stretch>
            <a:fillRect/>
          </a:stretch>
        </p:blipFill>
        <p:spPr/>
      </p:pic>
      <p:sp>
        <p:nvSpPr>
          <p:cNvPr id="6" name="Metin kutusu 5"/>
          <p:cNvSpPr txBox="1"/>
          <p:nvPr/>
        </p:nvSpPr>
        <p:spPr>
          <a:xfrm>
            <a:off x="5122912" y="3221130"/>
            <a:ext cx="6041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	Final </a:t>
            </a:r>
            <a:r>
              <a:rPr lang="tr-TR" dirty="0" err="1" smtClean="0"/>
              <a:t>Transformation</a:t>
            </a:r>
            <a:r>
              <a:rPr lang="tr-TR" dirty="0" smtClean="0"/>
              <a:t> </a:t>
            </a:r>
            <a:r>
              <a:rPr lang="tr-TR" dirty="0" err="1" smtClean="0"/>
              <a:t>untwists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swap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last</a:t>
            </a:r>
            <a:r>
              <a:rPr lang="tr-TR" dirty="0" smtClean="0"/>
              <a:t> </a:t>
            </a:r>
            <a:r>
              <a:rPr lang="tr-TR" dirty="0" err="1" smtClean="0"/>
              <a:t>round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transforms</a:t>
            </a:r>
            <a:r>
              <a:rPr lang="tr-TR" dirty="0" smtClean="0"/>
              <a:t> </a:t>
            </a:r>
            <a:r>
              <a:rPr lang="tr-TR" dirty="0" err="1"/>
              <a:t>transforms</a:t>
            </a:r>
            <a:r>
              <a:rPr lang="tr-TR" dirty="0"/>
              <a:t> </a:t>
            </a:r>
            <a:r>
              <a:rPr lang="tr-TR" dirty="0" smtClean="0"/>
              <a:t>X</a:t>
            </a:r>
            <a:r>
              <a:rPr lang="tr-TR" sz="1100" dirty="0" smtClean="0"/>
              <a:t>32</a:t>
            </a:r>
            <a:r>
              <a:rPr lang="tr-TR" dirty="0" smtClean="0"/>
              <a:t> </a:t>
            </a:r>
            <a:r>
              <a:rPr lang="tr-TR" dirty="0"/>
              <a:t>=</a:t>
            </a:r>
            <a:r>
              <a:rPr lang="tr-TR" dirty="0" smtClean="0"/>
              <a:t>X</a:t>
            </a:r>
            <a:r>
              <a:rPr lang="tr-TR" sz="1100" dirty="0" smtClean="0"/>
              <a:t>32,7</a:t>
            </a:r>
            <a:r>
              <a:rPr lang="tr-TR" dirty="0"/>
              <a:t>||</a:t>
            </a:r>
            <a:r>
              <a:rPr lang="tr-TR" dirty="0" smtClean="0"/>
              <a:t>X</a:t>
            </a:r>
            <a:r>
              <a:rPr lang="tr-TR" sz="1100" dirty="0" smtClean="0"/>
              <a:t>32,6</a:t>
            </a:r>
            <a:r>
              <a:rPr lang="tr-TR" dirty="0"/>
              <a:t>||</a:t>
            </a:r>
            <a:r>
              <a:rPr lang="tr-TR" dirty="0" smtClean="0"/>
              <a:t>X</a:t>
            </a:r>
            <a:r>
              <a:rPr lang="tr-TR" sz="1100" dirty="0" smtClean="0"/>
              <a:t>32,5</a:t>
            </a:r>
            <a:r>
              <a:rPr lang="tr-TR" dirty="0"/>
              <a:t>|… |</a:t>
            </a:r>
            <a:r>
              <a:rPr lang="tr-TR" dirty="0" smtClean="0"/>
              <a:t>X</a:t>
            </a:r>
            <a:r>
              <a:rPr lang="tr-TR" sz="1100" dirty="0" smtClean="0"/>
              <a:t>32,1</a:t>
            </a:r>
            <a:r>
              <a:rPr lang="tr-TR" dirty="0"/>
              <a:t>||</a:t>
            </a:r>
            <a:r>
              <a:rPr lang="tr-TR" dirty="0" smtClean="0"/>
              <a:t>X</a:t>
            </a:r>
            <a:r>
              <a:rPr lang="tr-TR" sz="1100" dirty="0" smtClean="0"/>
              <a:t>32,0</a:t>
            </a:r>
            <a:r>
              <a:rPr lang="tr-TR" dirty="0"/>
              <a:t>|| </a:t>
            </a:r>
            <a:r>
              <a:rPr lang="tr-TR" dirty="0" err="1" smtClean="0"/>
              <a:t>into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cipher</a:t>
            </a:r>
            <a:r>
              <a:rPr lang="tr-TR" dirty="0" smtClean="0"/>
              <a:t> </a:t>
            </a:r>
            <a:r>
              <a:rPr lang="tr-TR" dirty="0" err="1" smtClean="0"/>
              <a:t>text</a:t>
            </a:r>
            <a:r>
              <a:rPr lang="tr-TR" dirty="0" smtClean="0"/>
              <a:t> C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four</a:t>
            </a:r>
            <a:r>
              <a:rPr lang="tr-TR" dirty="0" smtClean="0"/>
              <a:t> </a:t>
            </a:r>
            <a:r>
              <a:rPr lang="tr-TR" dirty="0" err="1" smtClean="0"/>
              <a:t>Whittening</a:t>
            </a:r>
            <a:r>
              <a:rPr lang="tr-TR" dirty="0" smtClean="0"/>
              <a:t> </a:t>
            </a:r>
            <a:r>
              <a:rPr lang="tr-TR" dirty="0" err="1" smtClean="0"/>
              <a:t>Key</a:t>
            </a:r>
            <a:r>
              <a:rPr lang="tr-TR" dirty="0" smtClean="0"/>
              <a:t> </a:t>
            </a:r>
            <a:r>
              <a:rPr lang="tr-TR" dirty="0" err="1" smtClean="0"/>
              <a:t>bytes</a:t>
            </a:r>
            <a:r>
              <a:rPr lang="tr-TR" dirty="0" smtClean="0"/>
              <a:t> WK</a:t>
            </a:r>
            <a:r>
              <a:rPr lang="tr-TR" sz="1100" dirty="0" smtClean="0"/>
              <a:t>4</a:t>
            </a:r>
            <a:r>
              <a:rPr lang="tr-TR" dirty="0" smtClean="0"/>
              <a:t>, WK</a:t>
            </a:r>
            <a:r>
              <a:rPr lang="tr-TR" sz="1100" dirty="0" smtClean="0"/>
              <a:t>5</a:t>
            </a:r>
            <a:r>
              <a:rPr lang="tr-TR" dirty="0" smtClean="0"/>
              <a:t>, WK</a:t>
            </a:r>
            <a:r>
              <a:rPr lang="tr-TR" sz="1100" dirty="0" smtClean="0"/>
              <a:t>6</a:t>
            </a:r>
            <a:r>
              <a:rPr lang="tr-TR" dirty="0" smtClean="0"/>
              <a:t>, WK</a:t>
            </a:r>
            <a:r>
              <a:rPr lang="tr-TR" sz="1100" dirty="0" smtClean="0"/>
              <a:t>7</a:t>
            </a:r>
            <a:r>
              <a:rPr lang="tr-TR" dirty="0" smtClean="0"/>
              <a:t>.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537" y="1951084"/>
            <a:ext cx="57626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1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 txBox="1">
            <a:spLocks/>
          </p:cNvSpPr>
          <p:nvPr/>
        </p:nvSpPr>
        <p:spPr>
          <a:xfrm>
            <a:off x="2843996" y="457793"/>
            <a:ext cx="6504007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defRPr>
            </a:lvl1pPr>
          </a:lstStyle>
          <a:p>
            <a:r>
              <a:rPr lang="tr-TR" dirty="0" smtClean="0"/>
              <a:t>Final </a:t>
            </a:r>
            <a:r>
              <a:rPr lang="tr-TR" dirty="0" err="1" smtClean="0"/>
              <a:t>Transformation</a:t>
            </a:r>
            <a:r>
              <a:rPr lang="tr-TR" dirty="0" smtClean="0"/>
              <a:t> MATLAB </a:t>
            </a:r>
            <a:r>
              <a:rPr lang="tr-TR" dirty="0" err="1" smtClean="0"/>
              <a:t>Code</a:t>
            </a:r>
            <a:endParaRPr lang="tr-TR" dirty="0"/>
          </a:p>
        </p:txBody>
      </p:sp>
      <p:sp>
        <p:nvSpPr>
          <p:cNvPr id="2" name="Dikdörtgen 1"/>
          <p:cNvSpPr/>
          <p:nvPr/>
        </p:nvSpPr>
        <p:spPr>
          <a:xfrm>
            <a:off x="3047999" y="160444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%%%%</a:t>
            </a:r>
            <a:endParaRPr lang="tr-TR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228B22"/>
                </a:solidFill>
                <a:latin typeface="Courier New" panose="02070309020205020404" pitchFamily="49" charset="0"/>
              </a:rPr>
              <a:t>%%  Final </a:t>
            </a:r>
            <a:r>
              <a:rPr lang="tr-TR" dirty="0" err="1">
                <a:solidFill>
                  <a:srgbClr val="228B22"/>
                </a:solidFill>
                <a:latin typeface="Courier New" panose="02070309020205020404" pitchFamily="49" charset="0"/>
              </a:rPr>
              <a:t>transformations</a:t>
            </a:r>
            <a:endParaRPr lang="tr-TR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228B22"/>
                </a:solidFill>
                <a:latin typeface="Courier New" panose="02070309020205020404" pitchFamily="49" charset="0"/>
              </a:rPr>
              <a:t>%%%%</a:t>
            </a:r>
          </a:p>
          <a:p>
            <a:r>
              <a:rPr lang="tr-TR" dirty="0" err="1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 c=</a:t>
            </a: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FinalTransformation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(x, </a:t>
            </a: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wk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tr-TR" dirty="0">
                <a:solidFill>
                  <a:srgbClr val="228B22"/>
                </a:solidFill>
                <a:latin typeface="Courier New" panose="02070309020205020404" pitchFamily="49" charset="0"/>
              </a:rPr>
              <a:t>%% </a:t>
            </a:r>
            <a:r>
              <a:rPr lang="tr-TR" dirty="0" err="1">
                <a:solidFill>
                  <a:srgbClr val="228B22"/>
                </a:solidFill>
                <a:latin typeface="Courier New" panose="02070309020205020404" pitchFamily="49" charset="0"/>
              </a:rPr>
              <a:t>Encryption</a:t>
            </a:r>
            <a:endParaRPr lang="tr-TR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  c(1)=</a:t>
            </a: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(x(2)+</a:t>
            </a: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wk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(5), 256);</a:t>
            </a:r>
          </a:p>
          <a:p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  c(2)=x(3);</a:t>
            </a:r>
          </a:p>
          <a:p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  c(3)=</a:t>
            </a: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bitxor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(x(4), </a:t>
            </a: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wk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(6));</a:t>
            </a:r>
          </a:p>
          <a:p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  c(4)=x(5);</a:t>
            </a:r>
          </a:p>
          <a:p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  c(5)=</a:t>
            </a: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(x(6)+</a:t>
            </a: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wk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(7), 256);</a:t>
            </a:r>
          </a:p>
          <a:p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  c(6)=x(7);</a:t>
            </a:r>
          </a:p>
          <a:p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  c(7)=</a:t>
            </a: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bitxor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(x(8), </a:t>
            </a: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wk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(8));</a:t>
            </a:r>
          </a:p>
          <a:p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  c(8)=x(1);</a:t>
            </a:r>
          </a:p>
          <a:p>
            <a:r>
              <a:rPr lang="tr-TR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tr-TR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74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 txBox="1">
            <a:spLocks/>
          </p:cNvSpPr>
          <p:nvPr/>
        </p:nvSpPr>
        <p:spPr>
          <a:xfrm>
            <a:off x="2843996" y="850900"/>
            <a:ext cx="6504007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defRPr>
            </a:lvl1pPr>
          </a:lstStyle>
          <a:p>
            <a:r>
              <a:rPr lang="tr-TR" dirty="0" smtClean="0"/>
              <a:t>Final </a:t>
            </a:r>
            <a:r>
              <a:rPr lang="tr-TR" dirty="0" err="1" smtClean="0"/>
              <a:t>Transformation</a:t>
            </a:r>
            <a:r>
              <a:rPr lang="tr-TR" dirty="0"/>
              <a:t> </a:t>
            </a:r>
            <a:r>
              <a:rPr lang="tr-TR" dirty="0" err="1" smtClean="0"/>
              <a:t>Pseudo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624" y="2176463"/>
            <a:ext cx="5316750" cy="279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6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REFERENCES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F110-BBBC-48A9-B83C-F328B714D385}" type="slidenum">
              <a:rPr lang="tr-TR" smtClean="0"/>
              <a:pPr/>
              <a:t>18</a:t>
            </a:fld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350982" y="1905712"/>
            <a:ext cx="1184101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Jang,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Kyoungbae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"Grover on Korean Block Ciphers." Applied Sciences 10.18 (2020): 6407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Wen,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Multidimensional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zero-correlation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attacks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lightweight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cipher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HIGHT: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improved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cryptanalysis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 ISO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." Information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Letters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114.6 (2014): 322-330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3]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Nascimento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Fernando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Melo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Fernando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Messias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Santos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Edward David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Moreno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"A VHDL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Lightweight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Cryptographic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HIGHT."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2.4 (2015): 5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Mohd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Bassam Jamil, et al. "Modeling and optimization of the lightweight HIGHT block cipher design with FPGA implementation." Security and Communication Networks 9.13 (2016): 2200-2216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Özen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"Lightweight block ciphers revisited: Cryptanalysis of reduced round PRESENT and HIGHT." Australasian Conference on Information Security and Privacy. Springer, Berlin, Heidelberg, 2009.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Kim,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Bohun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"Compact implementations of HIGHT block cipher 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platforms." Security and Communication Networks 2019 (2019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[7]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Hong,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Deukjo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"HIGHT: A new block cipher suitable for low-resource device." International Workshop on Cryptographic Hardware and Embedded Systems. Springer, Berlin, Heidelberg, 2006.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56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Yer Tutucusu 5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4530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OUTLINE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F110-BBBC-48A9-B83C-F328B714D385}" type="slidenum">
              <a:rPr lang="tr-TR" smtClean="0"/>
              <a:pPr/>
              <a:t>2</a:t>
            </a:fld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4288565" y="2257747"/>
            <a:ext cx="36148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tr-T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HIGHT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tr-T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HIGHT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  <a:endParaRPr lang="tr-T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tr-T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89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FC59CD6-2C93-4D16-81AF-EADFBE67FD62}"/>
              </a:ext>
            </a:extLst>
          </p:cNvPr>
          <p:cNvSpPr txBox="1"/>
          <p:nvPr/>
        </p:nvSpPr>
        <p:spPr>
          <a:xfrm>
            <a:off x="1407247" y="5208571"/>
            <a:ext cx="3568150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666" spc="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  <a:endParaRPr lang="ru-RU" sz="2666" spc="200" dirty="0">
              <a:cs typeface="Aharoni" panose="02010803020104030203" pitchFamily="2" charset="-79"/>
            </a:endParaRPr>
          </a:p>
        </p:txBody>
      </p:sp>
      <p:pic>
        <p:nvPicPr>
          <p:cNvPr id="7" name="Resim Yer Tutucusu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88" b="15288"/>
          <a:stretch>
            <a:fillRect/>
          </a:stretch>
        </p:blipFill>
        <p:spPr/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4650656" y="5353563"/>
            <a:ext cx="7287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tr-TR" alt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is 32 </a:t>
            </a:r>
            <a:r>
              <a:rPr lang="tr-TR" alt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tr-TR" alt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tr-TR" alt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cipher</a:t>
            </a:r>
            <a:r>
              <a:rPr lang="tr-TR" alt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alt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64 – bit </a:t>
            </a:r>
            <a:r>
              <a:rPr lang="tr-TR" alt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tr-TR" alt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size </a:t>
            </a:r>
            <a:r>
              <a:rPr lang="tr-TR" alt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alt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128 bit </a:t>
            </a:r>
            <a:r>
              <a:rPr lang="tr-TR" alt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tr-TR" alt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tr-TR" alt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tr-TR" alt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makes</a:t>
            </a:r>
            <a:r>
              <a:rPr lang="tr-TR" alt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tr-TR" alt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an </a:t>
            </a:r>
            <a:r>
              <a:rPr lang="tr-TR" alt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unbalanced</a:t>
            </a:r>
            <a:r>
              <a:rPr lang="tr-TR" alt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Feistel</a:t>
            </a:r>
            <a:r>
              <a:rPr lang="tr-TR" alt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Network.</a:t>
            </a:r>
          </a:p>
          <a:p>
            <a:pPr lvl="0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54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6115050" y="1690688"/>
            <a:ext cx="570166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 smtClean="0"/>
              <a:t>HIGHT, 32 adım olarak 64 bit metin ve 128 bitlik anahtar ile çalışmaktadır.</a:t>
            </a:r>
          </a:p>
          <a:p>
            <a:pPr algn="just"/>
            <a:endParaRPr lang="tr-TR" dirty="0" smtClean="0"/>
          </a:p>
          <a:p>
            <a:pPr algn="just"/>
            <a:r>
              <a:rPr lang="tr-TR" dirty="0" smtClean="0"/>
              <a:t>Kriptoloji işlemi </a:t>
            </a:r>
            <a:r>
              <a:rPr lang="tr-TR" dirty="0" err="1" smtClean="0"/>
              <a:t>key</a:t>
            </a:r>
            <a:r>
              <a:rPr lang="tr-TR" dirty="0" smtClean="0"/>
              <a:t> Schedule, </a:t>
            </a:r>
            <a:r>
              <a:rPr lang="tr-TR" dirty="0" err="1" smtClean="0"/>
              <a:t>initial</a:t>
            </a:r>
            <a:r>
              <a:rPr lang="tr-TR" dirty="0" smtClean="0"/>
              <a:t> </a:t>
            </a:r>
            <a:r>
              <a:rPr lang="tr-TR" dirty="0" err="1" smtClean="0"/>
              <a:t>transformation</a:t>
            </a:r>
            <a:r>
              <a:rPr lang="tr-TR" dirty="0" smtClean="0"/>
              <a:t>, </a:t>
            </a:r>
            <a:r>
              <a:rPr lang="tr-TR" dirty="0" err="1" smtClean="0"/>
              <a:t>round</a:t>
            </a:r>
            <a:r>
              <a:rPr lang="tr-TR" dirty="0" smtClean="0"/>
              <a:t> </a:t>
            </a:r>
            <a:r>
              <a:rPr lang="tr-TR" dirty="0" err="1" smtClean="0"/>
              <a:t>fuction</a:t>
            </a:r>
            <a:r>
              <a:rPr lang="tr-TR" dirty="0" smtClean="0"/>
              <a:t> ve final </a:t>
            </a:r>
            <a:r>
              <a:rPr lang="tr-TR" dirty="0" err="1" smtClean="0"/>
              <a:t>transformation</a:t>
            </a:r>
            <a:r>
              <a:rPr lang="tr-TR" dirty="0"/>
              <a:t> </a:t>
            </a:r>
            <a:r>
              <a:rPr lang="tr-TR" dirty="0" smtClean="0"/>
              <a:t>adımlarından oluşmaktadır.</a:t>
            </a:r>
          </a:p>
          <a:p>
            <a:pPr algn="just"/>
            <a:endParaRPr lang="tr-TR" dirty="0"/>
          </a:p>
          <a:p>
            <a:pPr algn="just"/>
            <a:r>
              <a:rPr lang="tr-TR" dirty="0" smtClean="0"/>
              <a:t>Şifreleme fonksiyonu </a:t>
            </a:r>
            <a:r>
              <a:rPr lang="tr-TR" dirty="0" err="1" smtClean="0"/>
              <a:t>Initial</a:t>
            </a:r>
            <a:r>
              <a:rPr lang="tr-TR" dirty="0" smtClean="0"/>
              <a:t> </a:t>
            </a:r>
            <a:r>
              <a:rPr lang="tr-TR" dirty="0" err="1" smtClean="0"/>
              <a:t>Transformation</a:t>
            </a:r>
            <a:r>
              <a:rPr lang="tr-TR" dirty="0" smtClean="0"/>
              <a:t> adımının </a:t>
            </a:r>
            <a:r>
              <a:rPr lang="tr-TR" dirty="0" err="1" smtClean="0"/>
              <a:t>plaintext</a:t>
            </a:r>
            <a:r>
              <a:rPr lang="tr-TR" dirty="0" smtClean="0"/>
              <a:t> ve WK(</a:t>
            </a:r>
            <a:r>
              <a:rPr lang="tr-TR" dirty="0" err="1" smtClean="0"/>
              <a:t>Whitening</a:t>
            </a:r>
            <a:r>
              <a:rPr lang="tr-TR" dirty="0" smtClean="0"/>
              <a:t> </a:t>
            </a:r>
            <a:r>
              <a:rPr lang="tr-TR" dirty="0" err="1" smtClean="0"/>
              <a:t>Keys</a:t>
            </a:r>
            <a:r>
              <a:rPr lang="tr-TR" dirty="0" smtClean="0"/>
              <a:t>) kullanması ile başlamaktadır.</a:t>
            </a:r>
          </a:p>
          <a:p>
            <a:pPr algn="just"/>
            <a:endParaRPr lang="tr-TR" dirty="0"/>
          </a:p>
          <a:p>
            <a:pPr algn="just"/>
            <a:r>
              <a:rPr lang="tr-TR" dirty="0" smtClean="0"/>
              <a:t>32 </a:t>
            </a:r>
            <a:r>
              <a:rPr lang="tr-TR" dirty="0" err="1" smtClean="0"/>
              <a:t>round</a:t>
            </a:r>
            <a:r>
              <a:rPr lang="tr-TR" dirty="0" smtClean="0"/>
              <a:t> sonunda </a:t>
            </a:r>
            <a:r>
              <a:rPr lang="tr-TR" dirty="0" err="1" smtClean="0"/>
              <a:t>ciphertext</a:t>
            </a:r>
            <a:r>
              <a:rPr lang="tr-TR" dirty="0" smtClean="0"/>
              <a:t> ‘in elde edilmesi için Final </a:t>
            </a:r>
            <a:r>
              <a:rPr lang="tr-TR" dirty="0" err="1" smtClean="0"/>
              <a:t>Transformation</a:t>
            </a:r>
            <a:r>
              <a:rPr lang="tr-TR" dirty="0" smtClean="0"/>
              <a:t> işlemi gerçekleştirilir.</a:t>
            </a:r>
          </a:p>
          <a:p>
            <a:pPr algn="just"/>
            <a:endParaRPr lang="tr-TR" dirty="0"/>
          </a:p>
        </p:txBody>
      </p:sp>
      <p:sp>
        <p:nvSpPr>
          <p:cNvPr id="4" name="Unvan 1"/>
          <p:cNvSpPr txBox="1">
            <a:spLocks/>
          </p:cNvSpPr>
          <p:nvPr/>
        </p:nvSpPr>
        <p:spPr>
          <a:xfrm>
            <a:off x="5713879" y="365125"/>
            <a:ext cx="6504007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defRPr>
            </a:lvl1pPr>
          </a:lstStyle>
          <a:p>
            <a:r>
              <a:rPr lang="tr-TR" b="1" dirty="0" smtClean="0"/>
              <a:t>HIGHT General </a:t>
            </a:r>
            <a:r>
              <a:rPr lang="tr-TR" b="1" dirty="0" err="1" smtClean="0"/>
              <a:t>Process</a:t>
            </a:r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81" y="954143"/>
            <a:ext cx="5805269" cy="4998982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7" y="5553075"/>
            <a:ext cx="39338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2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3" y="1900238"/>
            <a:ext cx="65817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9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5857874" y="2140306"/>
            <a:ext cx="6162676" cy="646331"/>
            <a:chOff x="5451950" y="2420112"/>
            <a:chExt cx="5406550" cy="646331"/>
          </a:xfrm>
        </p:grpSpPr>
        <p:sp>
          <p:nvSpPr>
            <p:cNvPr id="7" name="Pentagon 4"/>
            <p:cNvSpPr/>
            <p:nvPr/>
          </p:nvSpPr>
          <p:spPr>
            <a:xfrm>
              <a:off x="5451950" y="2467356"/>
              <a:ext cx="291625" cy="27484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TextBox 6"/>
            <p:cNvSpPr txBox="1"/>
            <p:nvPr/>
          </p:nvSpPr>
          <p:spPr>
            <a:xfrm>
              <a:off x="5937504" y="2420112"/>
              <a:ext cx="49209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HIGHT, First Conversion, </a:t>
              </a:r>
              <a:r>
                <a:rPr lang="tr-TR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Round</a:t>
              </a:r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ve Final Conversion adımlarından oluşmaktadır.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16"/>
          <p:cNvGrpSpPr/>
          <p:nvPr/>
        </p:nvGrpSpPr>
        <p:grpSpPr>
          <a:xfrm>
            <a:off x="5857874" y="3033272"/>
            <a:ext cx="6162676" cy="1200329"/>
            <a:chOff x="5451950" y="2420112"/>
            <a:chExt cx="6162676" cy="1200329"/>
          </a:xfrm>
        </p:grpSpPr>
        <p:sp>
          <p:nvSpPr>
            <p:cNvPr id="10" name="Pentagon 17"/>
            <p:cNvSpPr/>
            <p:nvPr/>
          </p:nvSpPr>
          <p:spPr>
            <a:xfrm>
              <a:off x="5451950" y="2467356"/>
              <a:ext cx="291625" cy="274844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TextBox 18"/>
            <p:cNvSpPr txBox="1"/>
            <p:nvPr/>
          </p:nvSpPr>
          <p:spPr>
            <a:xfrm>
              <a:off x="5937504" y="2420112"/>
              <a:ext cx="567712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First </a:t>
              </a:r>
              <a:r>
                <a:rPr lang="tr-TR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Conversion’da</a:t>
              </a:r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tr-TR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Whittening</a:t>
              </a:r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tr-TR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key’in</a:t>
              </a:r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ilk 4 </a:t>
              </a:r>
              <a:r>
                <a:rPr lang="tr-TR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byte</a:t>
              </a:r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tr-TR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larını</a:t>
              </a:r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kullanıyor.</a:t>
              </a:r>
            </a:p>
            <a:p>
              <a:pPr algn="just"/>
              <a:r>
                <a:rPr lang="tr-TR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Round</a:t>
              </a:r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adımlarında elde edilmiş olan 128 tane </a:t>
              </a:r>
              <a:r>
                <a:rPr lang="tr-TR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Subkey</a:t>
              </a:r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tr-TR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bytelarını</a:t>
              </a:r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kullanıyor.</a:t>
              </a:r>
            </a:p>
          </p:txBody>
        </p:sp>
      </p:grp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0345"/>
            <a:ext cx="5857874" cy="3820353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5857874" y="4528557"/>
            <a:ext cx="6162676" cy="646331"/>
            <a:chOff x="5451950" y="2420112"/>
            <a:chExt cx="6162676" cy="646331"/>
          </a:xfrm>
        </p:grpSpPr>
        <p:sp>
          <p:nvSpPr>
            <p:cNvPr id="17" name="Pentagon 17"/>
            <p:cNvSpPr/>
            <p:nvPr/>
          </p:nvSpPr>
          <p:spPr>
            <a:xfrm>
              <a:off x="5451950" y="2467356"/>
              <a:ext cx="291625" cy="274844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TextBox 18"/>
            <p:cNvSpPr txBox="1"/>
            <p:nvPr/>
          </p:nvSpPr>
          <p:spPr>
            <a:xfrm>
              <a:off x="5937504" y="2420112"/>
              <a:ext cx="56771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Final </a:t>
              </a:r>
              <a:r>
                <a:rPr lang="tr-TR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Conversion’da</a:t>
              </a:r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tr-TR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Whittening</a:t>
              </a:r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tr-TR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key’in</a:t>
              </a:r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son 4 </a:t>
              </a:r>
              <a:r>
                <a:rPr lang="tr-TR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byte</a:t>
              </a:r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tr-TR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larını</a:t>
              </a:r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kullanıyor.</a:t>
              </a:r>
            </a:p>
          </p:txBody>
        </p:sp>
      </p:grpSp>
      <p:sp>
        <p:nvSpPr>
          <p:cNvPr id="13" name="Unvan 1"/>
          <p:cNvSpPr txBox="1">
            <a:spLocks/>
          </p:cNvSpPr>
          <p:nvPr/>
        </p:nvSpPr>
        <p:spPr>
          <a:xfrm>
            <a:off x="5528291" y="131079"/>
            <a:ext cx="6504007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defRPr>
            </a:lvl1pPr>
          </a:lstStyle>
          <a:p>
            <a:r>
              <a:rPr lang="tr-TR" b="1" dirty="0" smtClean="0"/>
              <a:t>HIGHT </a:t>
            </a:r>
            <a:r>
              <a:rPr lang="tr-TR" b="1" dirty="0" err="1" smtClean="0"/>
              <a:t>Encryption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378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Unvan 1"/>
          <p:cNvSpPr txBox="1">
            <a:spLocks/>
          </p:cNvSpPr>
          <p:nvPr/>
        </p:nvSpPr>
        <p:spPr>
          <a:xfrm>
            <a:off x="2751680" y="456887"/>
            <a:ext cx="6504007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defRPr>
            </a:lvl1pPr>
          </a:lstStyle>
          <a:p>
            <a:r>
              <a:rPr lang="tr-TR" b="1" dirty="0" smtClean="0"/>
              <a:t>HIGHT </a:t>
            </a:r>
            <a:r>
              <a:rPr lang="tr-TR" b="1" dirty="0" err="1" smtClean="0"/>
              <a:t>Encryption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988" y="1782450"/>
            <a:ext cx="4953393" cy="409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2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Initial</a:t>
            </a:r>
            <a:r>
              <a:rPr lang="tr-TR" dirty="0" smtClean="0"/>
              <a:t> </a:t>
            </a:r>
            <a:r>
              <a:rPr lang="tr-TR" dirty="0" err="1" smtClean="0"/>
              <a:t>Transformation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F110-BBBC-48A9-B83C-F328B714D385}" type="slidenum">
              <a:rPr lang="tr-TR" smtClean="0"/>
              <a:pPr/>
              <a:t>8</a:t>
            </a:fld>
            <a:endParaRPr lang="tr-TR" dirty="0"/>
          </a:p>
        </p:txBody>
      </p:sp>
      <p:pic>
        <p:nvPicPr>
          <p:cNvPr id="10" name="Resim Yer Tutucusu 9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96" r="33896"/>
          <a:stretch>
            <a:fillRect/>
          </a:stretch>
        </p:blipFill>
        <p:spPr/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173" y="1798934"/>
            <a:ext cx="5419725" cy="1038225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5187298" y="3281584"/>
            <a:ext cx="6041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	</a:t>
            </a:r>
            <a:r>
              <a:rPr lang="tr-TR" dirty="0" err="1" smtClean="0"/>
              <a:t>Initial</a:t>
            </a:r>
            <a:r>
              <a:rPr lang="tr-TR" dirty="0" smtClean="0"/>
              <a:t> </a:t>
            </a:r>
            <a:r>
              <a:rPr lang="tr-TR" dirty="0" err="1" smtClean="0"/>
              <a:t>Transformation</a:t>
            </a:r>
            <a:r>
              <a:rPr lang="tr-TR" dirty="0" smtClean="0"/>
              <a:t> </a:t>
            </a:r>
            <a:r>
              <a:rPr lang="tr-TR" dirty="0" err="1" smtClean="0"/>
              <a:t>transforms</a:t>
            </a:r>
            <a:r>
              <a:rPr lang="tr-TR" dirty="0" smtClean="0"/>
              <a:t> a </a:t>
            </a:r>
            <a:r>
              <a:rPr lang="tr-TR" dirty="0" err="1" smtClean="0"/>
              <a:t>plaintext</a:t>
            </a:r>
            <a:r>
              <a:rPr lang="tr-TR" dirty="0" smtClean="0"/>
              <a:t> P </a:t>
            </a:r>
            <a:r>
              <a:rPr lang="tr-TR" dirty="0" err="1" smtClean="0"/>
              <a:t>into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input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first</a:t>
            </a:r>
            <a:r>
              <a:rPr lang="tr-TR" dirty="0" smtClean="0"/>
              <a:t> </a:t>
            </a:r>
            <a:r>
              <a:rPr lang="tr-TR" dirty="0" err="1" smtClean="0"/>
              <a:t>RoundFunction</a:t>
            </a:r>
            <a:r>
              <a:rPr lang="tr-TR" dirty="0" smtClean="0"/>
              <a:t> X</a:t>
            </a:r>
            <a:r>
              <a:rPr lang="tr-TR" sz="1100" dirty="0" smtClean="0"/>
              <a:t>0</a:t>
            </a:r>
            <a:r>
              <a:rPr lang="tr-TR" dirty="0" smtClean="0"/>
              <a:t> = X</a:t>
            </a:r>
            <a:r>
              <a:rPr lang="tr-TR" sz="1100" dirty="0" smtClean="0"/>
              <a:t>0,7</a:t>
            </a:r>
            <a:r>
              <a:rPr lang="tr-TR" dirty="0" smtClean="0"/>
              <a:t>||X</a:t>
            </a:r>
            <a:r>
              <a:rPr lang="tr-TR" sz="1100" dirty="0" smtClean="0"/>
              <a:t>0,6</a:t>
            </a:r>
            <a:r>
              <a:rPr lang="tr-TR" dirty="0" smtClean="0"/>
              <a:t>||X</a:t>
            </a:r>
            <a:r>
              <a:rPr lang="tr-TR" sz="1100" dirty="0" smtClean="0"/>
              <a:t>0,5</a:t>
            </a:r>
            <a:r>
              <a:rPr lang="tr-TR" dirty="0" smtClean="0"/>
              <a:t>|… |X</a:t>
            </a:r>
            <a:r>
              <a:rPr lang="tr-TR" sz="1100" dirty="0" smtClean="0"/>
              <a:t>0,1</a:t>
            </a:r>
            <a:r>
              <a:rPr lang="tr-TR" dirty="0" smtClean="0"/>
              <a:t>||X</a:t>
            </a:r>
            <a:r>
              <a:rPr lang="tr-TR" sz="1100" dirty="0" smtClean="0"/>
              <a:t>0,0</a:t>
            </a:r>
            <a:r>
              <a:rPr lang="tr-TR" dirty="0" smtClean="0"/>
              <a:t>||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four</a:t>
            </a:r>
            <a:r>
              <a:rPr lang="tr-TR" dirty="0" smtClean="0"/>
              <a:t> </a:t>
            </a:r>
            <a:r>
              <a:rPr lang="tr-TR" dirty="0" err="1" smtClean="0"/>
              <a:t>whittening-key</a:t>
            </a:r>
            <a:r>
              <a:rPr lang="tr-TR" dirty="0" smtClean="0"/>
              <a:t> </a:t>
            </a:r>
            <a:r>
              <a:rPr lang="tr-TR" dirty="0" err="1" smtClean="0"/>
              <a:t>bytes</a:t>
            </a:r>
            <a:r>
              <a:rPr lang="tr-TR" dirty="0" smtClean="0"/>
              <a:t>, WK</a:t>
            </a:r>
            <a:r>
              <a:rPr lang="tr-TR" sz="1100" dirty="0" smtClean="0"/>
              <a:t>0</a:t>
            </a:r>
            <a:r>
              <a:rPr lang="tr-TR" dirty="0" smtClean="0"/>
              <a:t>, WK</a:t>
            </a:r>
            <a:r>
              <a:rPr lang="tr-TR" sz="1100" dirty="0" smtClean="0"/>
              <a:t>1</a:t>
            </a:r>
            <a:r>
              <a:rPr lang="tr-TR" dirty="0" smtClean="0"/>
              <a:t>, WK</a:t>
            </a:r>
            <a:r>
              <a:rPr lang="tr-TR" sz="1100" dirty="0" smtClean="0"/>
              <a:t>2</a:t>
            </a:r>
            <a:r>
              <a:rPr lang="tr-TR" dirty="0" smtClean="0"/>
              <a:t>, WK</a:t>
            </a:r>
            <a:r>
              <a:rPr lang="tr-TR" sz="1100" dirty="0" smtClean="0"/>
              <a:t>3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6853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 txBox="1">
            <a:spLocks/>
          </p:cNvSpPr>
          <p:nvPr/>
        </p:nvSpPr>
        <p:spPr>
          <a:xfrm>
            <a:off x="2843996" y="457793"/>
            <a:ext cx="6504007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defRPr>
            </a:lvl1pPr>
          </a:lstStyle>
          <a:p>
            <a:r>
              <a:rPr lang="tr-TR" dirty="0" err="1" smtClean="0"/>
              <a:t>Initial</a:t>
            </a:r>
            <a:r>
              <a:rPr lang="tr-TR" dirty="0" smtClean="0"/>
              <a:t> </a:t>
            </a:r>
            <a:r>
              <a:rPr lang="tr-TR" dirty="0" err="1" smtClean="0"/>
              <a:t>Transformation</a:t>
            </a:r>
            <a:r>
              <a:rPr lang="tr-TR" dirty="0" smtClean="0"/>
              <a:t> MATLAB </a:t>
            </a:r>
            <a:r>
              <a:rPr lang="tr-TR" dirty="0" err="1" smtClean="0"/>
              <a:t>Code</a:t>
            </a:r>
            <a:endParaRPr lang="tr-TR" dirty="0"/>
          </a:p>
        </p:txBody>
      </p:sp>
      <p:sp>
        <p:nvSpPr>
          <p:cNvPr id="3" name="Dikdörtgen 2"/>
          <p:cNvSpPr/>
          <p:nvPr/>
        </p:nvSpPr>
        <p:spPr>
          <a:xfrm>
            <a:off x="3047999" y="1783356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solidFill>
                  <a:srgbClr val="228B22"/>
                </a:solidFill>
                <a:latin typeface="Courier New" panose="02070309020205020404" pitchFamily="49" charset="0"/>
              </a:rPr>
              <a:t>%%%%</a:t>
            </a:r>
          </a:p>
          <a:p>
            <a:r>
              <a:rPr lang="tr-TR" dirty="0">
                <a:solidFill>
                  <a:srgbClr val="228B22"/>
                </a:solidFill>
                <a:latin typeface="Courier New" panose="02070309020205020404" pitchFamily="49" charset="0"/>
              </a:rPr>
              <a:t>%%  </a:t>
            </a:r>
            <a:r>
              <a:rPr lang="tr-TR" dirty="0" err="1">
                <a:solidFill>
                  <a:srgbClr val="228B22"/>
                </a:solidFill>
                <a:latin typeface="Courier New" panose="02070309020205020404" pitchFamily="49" charset="0"/>
              </a:rPr>
              <a:t>Initial</a:t>
            </a:r>
            <a:r>
              <a:rPr lang="tr-TR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tr-TR" dirty="0" err="1">
                <a:solidFill>
                  <a:srgbClr val="228B22"/>
                </a:solidFill>
                <a:latin typeface="Courier New" panose="02070309020205020404" pitchFamily="49" charset="0"/>
              </a:rPr>
              <a:t>transformations</a:t>
            </a:r>
            <a:endParaRPr lang="tr-TR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228B22"/>
                </a:solidFill>
                <a:latin typeface="Courier New" panose="02070309020205020404" pitchFamily="49" charset="0"/>
              </a:rPr>
              <a:t>%%%%</a:t>
            </a:r>
          </a:p>
          <a:p>
            <a:r>
              <a:rPr lang="tr-TR" dirty="0" err="1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 x=</a:t>
            </a: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initialTransformation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(P, </a:t>
            </a: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wk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  x(1)=</a:t>
            </a: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(P(1)+</a:t>
            </a: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wk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(1), 256);</a:t>
            </a:r>
          </a:p>
          <a:p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  x(2)=P(2);</a:t>
            </a:r>
          </a:p>
          <a:p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  x(3)=</a:t>
            </a: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bitxor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(P(3), </a:t>
            </a: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wk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(2));</a:t>
            </a:r>
          </a:p>
          <a:p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  x(4)=P(4);</a:t>
            </a:r>
          </a:p>
          <a:p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  x(5)=</a:t>
            </a: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(P(5)+</a:t>
            </a: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wk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(3), 256);</a:t>
            </a:r>
          </a:p>
          <a:p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  x(6)=P(6);</a:t>
            </a:r>
          </a:p>
          <a:p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  x(7)=</a:t>
            </a: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bitxor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(P(7), </a:t>
            </a: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wk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(4));</a:t>
            </a:r>
          </a:p>
          <a:p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  x(8)=P(8);</a:t>
            </a:r>
          </a:p>
          <a:p>
            <a:r>
              <a:rPr lang="tr-TR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tr-TR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20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2E7F2"/>
      </a:accent1>
      <a:accent2>
        <a:srgbClr val="F1F0E2"/>
      </a:accent2>
      <a:accent3>
        <a:srgbClr val="D9BB93"/>
      </a:accent3>
      <a:accent4>
        <a:srgbClr val="F25652"/>
      </a:accent4>
      <a:accent5>
        <a:srgbClr val="3E4E59"/>
      </a:accent5>
      <a:accent6>
        <a:srgbClr val="43728C"/>
      </a:accent6>
      <a:hlink>
        <a:srgbClr val="F1F0E2"/>
      </a:hlink>
      <a:folHlink>
        <a:srgbClr val="C2E7F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1938</TotalTime>
  <Words>721</Words>
  <Application>Microsoft Office PowerPoint</Application>
  <PresentationFormat>Geniş ekran</PresentationFormat>
  <Paragraphs>105</Paragraphs>
  <Slides>19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7" baseType="lpstr">
      <vt:lpstr>Aharoni</vt:lpstr>
      <vt:lpstr>Arial</vt:lpstr>
      <vt:lpstr>Calibri</vt:lpstr>
      <vt:lpstr>Courier New</vt:lpstr>
      <vt:lpstr>Porter</vt:lpstr>
      <vt:lpstr>Times New Roman</vt:lpstr>
      <vt:lpstr>Wingdings</vt:lpstr>
      <vt:lpstr>Office Theme</vt:lpstr>
      <vt:lpstr>PowerPoint Sunusu</vt:lpstr>
      <vt:lpstr>OUTLINE</vt:lpstr>
      <vt:lpstr>PowerPoint Sunusu</vt:lpstr>
      <vt:lpstr>PowerPoint Sunusu</vt:lpstr>
      <vt:lpstr>PowerPoint Sunusu</vt:lpstr>
      <vt:lpstr>PowerPoint Sunusu</vt:lpstr>
      <vt:lpstr>PowerPoint Sunusu</vt:lpstr>
      <vt:lpstr>Initial Transformation</vt:lpstr>
      <vt:lpstr>PowerPoint Sunusu</vt:lpstr>
      <vt:lpstr>PowerPoint Sunusu</vt:lpstr>
      <vt:lpstr>Round Function</vt:lpstr>
      <vt:lpstr>PowerPoint Sunusu</vt:lpstr>
      <vt:lpstr>PowerPoint Sunusu</vt:lpstr>
      <vt:lpstr>PowerPoint Sunusu</vt:lpstr>
      <vt:lpstr>Final Transformation</vt:lpstr>
      <vt:lpstr>PowerPoint Sunusu</vt:lpstr>
      <vt:lpstr>PowerPoint Sunusu</vt:lpstr>
      <vt:lpstr>REFERENCES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Tarık Saydıran</dc:creator>
  <cp:lastModifiedBy>Veysel Aksoy</cp:lastModifiedBy>
  <cp:revision>133</cp:revision>
  <dcterms:created xsi:type="dcterms:W3CDTF">2019-09-03T05:58:09Z</dcterms:created>
  <dcterms:modified xsi:type="dcterms:W3CDTF">2021-03-24T10:07:31Z</dcterms:modified>
</cp:coreProperties>
</file>