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1" r:id="rId2"/>
    <p:sldId id="283" r:id="rId3"/>
    <p:sldId id="256" r:id="rId4"/>
    <p:sldId id="268" r:id="rId5"/>
    <p:sldId id="270" r:id="rId6"/>
    <p:sldId id="298" r:id="rId7"/>
    <p:sldId id="271" r:id="rId8"/>
    <p:sldId id="272" r:id="rId9"/>
    <p:sldId id="289" r:id="rId10"/>
    <p:sldId id="284" r:id="rId11"/>
    <p:sldId id="285" r:id="rId12"/>
    <p:sldId id="287" r:id="rId13"/>
    <p:sldId id="290" r:id="rId14"/>
    <p:sldId id="291" r:id="rId15"/>
    <p:sldId id="286" r:id="rId16"/>
    <p:sldId id="288" r:id="rId17"/>
    <p:sldId id="292" r:id="rId18"/>
    <p:sldId id="293" r:id="rId19"/>
    <p:sldId id="294" r:id="rId20"/>
    <p:sldId id="295" r:id="rId21"/>
    <p:sldId id="296" r:id="rId22"/>
    <p:sldId id="297" r:id="rId23"/>
    <p:sldId id="282" r:id="rId24"/>
    <p:sldId id="264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Orta Stil 3 - 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841" autoAdjust="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5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ecep\Desktop\Encryption_HIGHT\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81962067654056"/>
          <c:y val="6.5512834585169266E-2"/>
          <c:w val="0.8144213943142895"/>
          <c:h val="0.8416746864975212"/>
        </c:manualLayout>
      </c:layout>
      <c:barChart>
        <c:barDir val="bar"/>
        <c:grouping val="stacked"/>
        <c:varyColors val="0"/>
        <c:ser>
          <c:idx val="0"/>
          <c:order val="0"/>
          <c:tx>
            <c:v>StartDate</c:v>
          </c:tx>
          <c:spPr>
            <a:noFill/>
            <a:ln>
              <a:noFill/>
            </a:ln>
            <a:effectLst/>
          </c:spPr>
          <c:invertIfNegative val="0"/>
          <c:cat>
            <c:strRef>
              <c:f>Sayfa1!$D$4:$D$9</c:f>
              <c:strCache>
                <c:ptCount val="6"/>
                <c:pt idx="0">
                  <c:v>Preparing Software for Key Schedule in C</c:v>
                </c:pt>
                <c:pt idx="1">
                  <c:v>Designing Key Schedule in VHDL</c:v>
                </c:pt>
                <c:pt idx="2">
                  <c:v>Designing Key Schedule Test Bench</c:v>
                </c:pt>
                <c:pt idx="3">
                  <c:v>Preparing Software for Encryption in C</c:v>
                </c:pt>
                <c:pt idx="4">
                  <c:v>Designing Encryption Process in VHDL</c:v>
                </c:pt>
                <c:pt idx="5">
                  <c:v>Designing General Test Bench</c:v>
                </c:pt>
              </c:strCache>
            </c:strRef>
          </c:cat>
          <c:val>
            <c:numRef>
              <c:f>Sayfa1!$E$4:$E$9</c:f>
              <c:numCache>
                <c:formatCode>dd/mm</c:formatCode>
                <c:ptCount val="6"/>
                <c:pt idx="0">
                  <c:v>44271</c:v>
                </c:pt>
                <c:pt idx="1">
                  <c:v>44278</c:v>
                </c:pt>
                <c:pt idx="2">
                  <c:v>44285</c:v>
                </c:pt>
                <c:pt idx="3">
                  <c:v>44292</c:v>
                </c:pt>
                <c:pt idx="4">
                  <c:v>44299</c:v>
                </c:pt>
                <c:pt idx="5">
                  <c:v>44306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B5-4EA6-B4F3-D06AEB66FE2C}"/>
            </c:ext>
          </c:extLst>
        </c:ser>
        <c:ser>
          <c:idx val="1"/>
          <c:order val="1"/>
          <c:tx>
            <c:v>Duration</c:v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Sayfa1!$D$4:$D$9</c:f>
              <c:strCache>
                <c:ptCount val="6"/>
                <c:pt idx="0">
                  <c:v>Preparing Software for Key Schedule in C</c:v>
                </c:pt>
                <c:pt idx="1">
                  <c:v>Designing Key Schedule in VHDL</c:v>
                </c:pt>
                <c:pt idx="2">
                  <c:v>Designing Key Schedule Test Bench</c:v>
                </c:pt>
                <c:pt idx="3">
                  <c:v>Preparing Software for Encryption in C</c:v>
                </c:pt>
                <c:pt idx="4">
                  <c:v>Designing Encryption Process in VHDL</c:v>
                </c:pt>
                <c:pt idx="5">
                  <c:v>Designing General Test Bench</c:v>
                </c:pt>
              </c:strCache>
            </c:strRef>
          </c:cat>
          <c:val>
            <c:numRef>
              <c:f>Sayfa1!$G$4:$G$9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B5-4EA6-B4F3-D06AEB66FE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88167711"/>
        <c:axId val="788168543"/>
      </c:barChart>
      <c:catAx>
        <c:axId val="7881677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788168543"/>
        <c:crosses val="autoZero"/>
        <c:auto val="1"/>
        <c:lblAlgn val="ctr"/>
        <c:lblOffset val="100"/>
        <c:noMultiLvlLbl val="0"/>
      </c:catAx>
      <c:valAx>
        <c:axId val="788168543"/>
        <c:scaling>
          <c:orientation val="minMax"/>
        </c:scaling>
        <c:delete val="0"/>
        <c:axPos val="b"/>
        <c:majorGridlines>
          <c:spPr>
            <a:ln w="12700" cap="flat" cmpd="dbl" algn="ctr">
              <a:solidFill>
                <a:schemeClr val="accent1"/>
              </a:solidFill>
              <a:prstDash val="lgDashDotDot"/>
              <a:round/>
            </a:ln>
            <a:effectLst/>
          </c:spPr>
        </c:majorGridlines>
        <c:numFmt formatCode="dd/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788167711"/>
        <c:crosses val="autoZero"/>
        <c:crossBetween val="between"/>
      </c:valAx>
      <c:spPr>
        <a:noFill/>
        <a:ln w="15875" cmpd="dbl">
          <a:noFill/>
          <a:prstDash val="lgDashDot"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BA841-9DC9-4C3C-827F-61CC1DF8B342}" type="datetimeFigureOut">
              <a:rPr lang="tr-TR" smtClean="0"/>
              <a:t>24.03.2021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CFC-EEEA-4CA0-94A2-70B47BF640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843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9FF73-F307-4FC6-A8A0-6D5A65F533FC}" type="datetimeFigureOut">
              <a:rPr lang="tr-TR" smtClean="0"/>
              <a:t>24.03.2021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04781-5E81-4AC0-8898-A87686983C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611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04781-5E81-4AC0-8898-A87686983C51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501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04781-5E81-4AC0-8898-A87686983C51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063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iri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81DA0B93-21B2-43B1-A6EA-DCF174270D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79556" y="2426437"/>
            <a:ext cx="2283457" cy="2283105"/>
          </a:xfrm>
          <a:custGeom>
            <a:avLst/>
            <a:gdLst>
              <a:gd name="connsiteX0" fmla="*/ 2552728 w 5105455"/>
              <a:gd name="connsiteY0" fmla="*/ 0 h 5105454"/>
              <a:gd name="connsiteX1" fmla="*/ 3024225 w 5105455"/>
              <a:gd name="connsiteY1" fmla="*/ 195300 h 5105454"/>
              <a:gd name="connsiteX2" fmla="*/ 4910155 w 5105455"/>
              <a:gd name="connsiteY2" fmla="*/ 2081231 h 5105454"/>
              <a:gd name="connsiteX3" fmla="*/ 4910155 w 5105455"/>
              <a:gd name="connsiteY3" fmla="*/ 3024224 h 5105454"/>
              <a:gd name="connsiteX4" fmla="*/ 3024225 w 5105455"/>
              <a:gd name="connsiteY4" fmla="*/ 4910154 h 5105454"/>
              <a:gd name="connsiteX5" fmla="*/ 2081232 w 5105455"/>
              <a:gd name="connsiteY5" fmla="*/ 4910154 h 5105454"/>
              <a:gd name="connsiteX6" fmla="*/ 195301 w 5105455"/>
              <a:gd name="connsiteY6" fmla="*/ 3024224 h 5105454"/>
              <a:gd name="connsiteX7" fmla="*/ 195301 w 5105455"/>
              <a:gd name="connsiteY7" fmla="*/ 2081231 h 5105454"/>
              <a:gd name="connsiteX8" fmla="*/ 2081232 w 5105455"/>
              <a:gd name="connsiteY8" fmla="*/ 195300 h 5105454"/>
              <a:gd name="connsiteX9" fmla="*/ 2552728 w 5105455"/>
              <a:gd name="connsiteY9" fmla="*/ 0 h 5105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05455" h="5105454">
                <a:moveTo>
                  <a:pt x="2552728" y="0"/>
                </a:moveTo>
                <a:cubicBezTo>
                  <a:pt x="2723376" y="0"/>
                  <a:pt x="2894025" y="65100"/>
                  <a:pt x="3024225" y="195300"/>
                </a:cubicBezTo>
                <a:lnTo>
                  <a:pt x="4910155" y="2081231"/>
                </a:lnTo>
                <a:cubicBezTo>
                  <a:pt x="5170556" y="2341631"/>
                  <a:pt x="5170556" y="2763823"/>
                  <a:pt x="4910155" y="3024224"/>
                </a:cubicBezTo>
                <a:lnTo>
                  <a:pt x="3024225" y="4910154"/>
                </a:lnTo>
                <a:cubicBezTo>
                  <a:pt x="2763824" y="5170555"/>
                  <a:pt x="2341632" y="5170555"/>
                  <a:pt x="2081232" y="4910154"/>
                </a:cubicBezTo>
                <a:lnTo>
                  <a:pt x="195301" y="3024224"/>
                </a:lnTo>
                <a:cubicBezTo>
                  <a:pt x="-65100" y="2763823"/>
                  <a:pt x="-65100" y="2341631"/>
                  <a:pt x="195301" y="2081231"/>
                </a:cubicBezTo>
                <a:lnTo>
                  <a:pt x="2081232" y="195300"/>
                </a:lnTo>
                <a:cubicBezTo>
                  <a:pt x="2211432" y="65100"/>
                  <a:pt x="2382080" y="0"/>
                  <a:pt x="25527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CF0C4823-B8A4-406E-88D0-015E6F170E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17908" y="2426437"/>
            <a:ext cx="2283457" cy="2283105"/>
          </a:xfrm>
          <a:custGeom>
            <a:avLst/>
            <a:gdLst>
              <a:gd name="connsiteX0" fmla="*/ 2552728 w 5105455"/>
              <a:gd name="connsiteY0" fmla="*/ 0 h 5105454"/>
              <a:gd name="connsiteX1" fmla="*/ 3024225 w 5105455"/>
              <a:gd name="connsiteY1" fmla="*/ 195300 h 5105454"/>
              <a:gd name="connsiteX2" fmla="*/ 4910155 w 5105455"/>
              <a:gd name="connsiteY2" fmla="*/ 2081231 h 5105454"/>
              <a:gd name="connsiteX3" fmla="*/ 4910155 w 5105455"/>
              <a:gd name="connsiteY3" fmla="*/ 3024224 h 5105454"/>
              <a:gd name="connsiteX4" fmla="*/ 3024225 w 5105455"/>
              <a:gd name="connsiteY4" fmla="*/ 4910154 h 5105454"/>
              <a:gd name="connsiteX5" fmla="*/ 2081232 w 5105455"/>
              <a:gd name="connsiteY5" fmla="*/ 4910154 h 5105454"/>
              <a:gd name="connsiteX6" fmla="*/ 195301 w 5105455"/>
              <a:gd name="connsiteY6" fmla="*/ 3024224 h 5105454"/>
              <a:gd name="connsiteX7" fmla="*/ 195301 w 5105455"/>
              <a:gd name="connsiteY7" fmla="*/ 2081231 h 5105454"/>
              <a:gd name="connsiteX8" fmla="*/ 2081232 w 5105455"/>
              <a:gd name="connsiteY8" fmla="*/ 195300 h 5105454"/>
              <a:gd name="connsiteX9" fmla="*/ 2552728 w 5105455"/>
              <a:gd name="connsiteY9" fmla="*/ 0 h 5105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05455" h="5105454">
                <a:moveTo>
                  <a:pt x="2552728" y="0"/>
                </a:moveTo>
                <a:cubicBezTo>
                  <a:pt x="2723376" y="0"/>
                  <a:pt x="2894025" y="65100"/>
                  <a:pt x="3024225" y="195300"/>
                </a:cubicBezTo>
                <a:lnTo>
                  <a:pt x="4910155" y="2081231"/>
                </a:lnTo>
                <a:cubicBezTo>
                  <a:pt x="5170556" y="2341631"/>
                  <a:pt x="5170556" y="2763823"/>
                  <a:pt x="4910155" y="3024224"/>
                </a:cubicBezTo>
                <a:lnTo>
                  <a:pt x="3024225" y="4910154"/>
                </a:lnTo>
                <a:cubicBezTo>
                  <a:pt x="2763824" y="5170555"/>
                  <a:pt x="2341632" y="5170555"/>
                  <a:pt x="2081232" y="4910154"/>
                </a:cubicBezTo>
                <a:lnTo>
                  <a:pt x="195301" y="3024224"/>
                </a:lnTo>
                <a:cubicBezTo>
                  <a:pt x="-65100" y="2763823"/>
                  <a:pt x="-65100" y="2341631"/>
                  <a:pt x="195301" y="2081231"/>
                </a:cubicBezTo>
                <a:lnTo>
                  <a:pt x="2081232" y="195300"/>
                </a:lnTo>
                <a:cubicBezTo>
                  <a:pt x="2211432" y="65100"/>
                  <a:pt x="2382080" y="0"/>
                  <a:pt x="25527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E81AEBFD-E20E-4CA3-B9BB-B3EB19A097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46256" y="1169086"/>
            <a:ext cx="4499489" cy="4498795"/>
          </a:xfrm>
          <a:custGeom>
            <a:avLst/>
            <a:gdLst>
              <a:gd name="connsiteX0" fmla="*/ 3859899 w 7719797"/>
              <a:gd name="connsiteY0" fmla="*/ 0 h 7719796"/>
              <a:gd name="connsiteX1" fmla="*/ 4572834 w 7719797"/>
              <a:gd name="connsiteY1" fmla="*/ 295307 h 7719796"/>
              <a:gd name="connsiteX2" fmla="*/ 7424490 w 7719797"/>
              <a:gd name="connsiteY2" fmla="*/ 3146963 h 7719796"/>
              <a:gd name="connsiteX3" fmla="*/ 7424490 w 7719797"/>
              <a:gd name="connsiteY3" fmla="*/ 4572834 h 7719796"/>
              <a:gd name="connsiteX4" fmla="*/ 4572834 w 7719797"/>
              <a:gd name="connsiteY4" fmla="*/ 7424489 h 7719796"/>
              <a:gd name="connsiteX5" fmla="*/ 3146964 w 7719797"/>
              <a:gd name="connsiteY5" fmla="*/ 7424489 h 7719796"/>
              <a:gd name="connsiteX6" fmla="*/ 295308 w 7719797"/>
              <a:gd name="connsiteY6" fmla="*/ 4572834 h 7719796"/>
              <a:gd name="connsiteX7" fmla="*/ 295308 w 7719797"/>
              <a:gd name="connsiteY7" fmla="*/ 3146963 h 7719796"/>
              <a:gd name="connsiteX8" fmla="*/ 3146964 w 7719797"/>
              <a:gd name="connsiteY8" fmla="*/ 295307 h 7719796"/>
              <a:gd name="connsiteX9" fmla="*/ 3859899 w 7719797"/>
              <a:gd name="connsiteY9" fmla="*/ 0 h 771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19797" h="7719796">
                <a:moveTo>
                  <a:pt x="3859899" y="0"/>
                </a:moveTo>
                <a:cubicBezTo>
                  <a:pt x="4117931" y="0"/>
                  <a:pt x="4375963" y="98436"/>
                  <a:pt x="4572834" y="295307"/>
                </a:cubicBezTo>
                <a:lnTo>
                  <a:pt x="7424490" y="3146963"/>
                </a:lnTo>
                <a:cubicBezTo>
                  <a:pt x="7818233" y="3540706"/>
                  <a:pt x="7818233" y="4179090"/>
                  <a:pt x="7424490" y="4572834"/>
                </a:cubicBezTo>
                <a:lnTo>
                  <a:pt x="4572834" y="7424489"/>
                </a:lnTo>
                <a:cubicBezTo>
                  <a:pt x="4179091" y="7818232"/>
                  <a:pt x="3540707" y="7818232"/>
                  <a:pt x="3146964" y="7424489"/>
                </a:cubicBezTo>
                <a:lnTo>
                  <a:pt x="295308" y="4572834"/>
                </a:lnTo>
                <a:cubicBezTo>
                  <a:pt x="-98436" y="4179090"/>
                  <a:pt x="-98436" y="3540706"/>
                  <a:pt x="295308" y="3146963"/>
                </a:cubicBezTo>
                <a:lnTo>
                  <a:pt x="3146964" y="295307"/>
                </a:lnTo>
                <a:cubicBezTo>
                  <a:pt x="3343836" y="98436"/>
                  <a:pt x="3601867" y="0"/>
                  <a:pt x="38598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39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Oval 9"/>
          <p:cNvSpPr/>
          <p:nvPr userDrawn="1"/>
        </p:nvSpPr>
        <p:spPr>
          <a:xfrm>
            <a:off x="11421317" y="365125"/>
            <a:ext cx="420547" cy="42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76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t>‹#›</a:t>
            </a:fld>
            <a:endParaRPr lang="tr-TR"/>
          </a:p>
        </p:txBody>
      </p:sp>
      <p:sp>
        <p:nvSpPr>
          <p:cNvPr id="6" name="Oval 5"/>
          <p:cNvSpPr/>
          <p:nvPr userDrawn="1"/>
        </p:nvSpPr>
        <p:spPr>
          <a:xfrm>
            <a:off x="11421317" y="365125"/>
            <a:ext cx="420547" cy="42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978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t>‹#›</a:t>
            </a:fld>
            <a:endParaRPr lang="tr-TR"/>
          </a:p>
        </p:txBody>
      </p:sp>
      <p:sp>
        <p:nvSpPr>
          <p:cNvPr id="5" name="Oval 4"/>
          <p:cNvSpPr/>
          <p:nvPr userDrawn="1"/>
        </p:nvSpPr>
        <p:spPr>
          <a:xfrm>
            <a:off x="11421317" y="365125"/>
            <a:ext cx="420547" cy="42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496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t>‹#›</a:t>
            </a:fld>
            <a:endParaRPr lang="tr-TR"/>
          </a:p>
        </p:txBody>
      </p:sp>
      <p:sp>
        <p:nvSpPr>
          <p:cNvPr id="8" name="Oval 7"/>
          <p:cNvSpPr/>
          <p:nvPr userDrawn="1"/>
        </p:nvSpPr>
        <p:spPr>
          <a:xfrm>
            <a:off x="11421317" y="365125"/>
            <a:ext cx="420547" cy="42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230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t>‹#›</a:t>
            </a:fld>
            <a:endParaRPr lang="tr-TR"/>
          </a:p>
        </p:txBody>
      </p:sp>
      <p:sp>
        <p:nvSpPr>
          <p:cNvPr id="8" name="Oval 7"/>
          <p:cNvSpPr/>
          <p:nvPr userDrawn="1"/>
        </p:nvSpPr>
        <p:spPr>
          <a:xfrm>
            <a:off x="11421317" y="365125"/>
            <a:ext cx="420547" cy="42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656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 userDrawn="1"/>
        </p:nvSpPr>
        <p:spPr>
          <a:xfrm>
            <a:off x="11421317" y="365125"/>
            <a:ext cx="420547" cy="42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651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7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m Sayfa Resim Çerçev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sim Yer Tutucusu 6">
            <a:extLst>
              <a:ext uri="{FF2B5EF4-FFF2-40B4-BE49-F238E27FC236}">
                <a16:creationId xmlns:a16="http://schemas.microsoft.com/office/drawing/2014/main" id="{8AEFA34D-A3A8-4B8A-8EC0-BDE14847CE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tr-TR"/>
          </a:p>
        </p:txBody>
      </p:sp>
      <p:pic>
        <p:nvPicPr>
          <p:cNvPr id="3" name="Resim 6" descr="ekran, elektronik eşyalar, iç mekan, televizyon içeren bir resim&#10;&#10;Açıklama otomatik olarak oluşturuldu">
            <a:extLst>
              <a:ext uri="{FF2B5EF4-FFF2-40B4-BE49-F238E27FC236}">
                <a16:creationId xmlns:a16="http://schemas.microsoft.com/office/drawing/2014/main" id="{EF208A9F-6B9F-45C2-9F39-5F5056EE71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99" y="2235429"/>
            <a:ext cx="4440757" cy="2377709"/>
          </a:xfrm>
          <a:prstGeom prst="rect">
            <a:avLst/>
          </a:prstGeom>
        </p:spPr>
      </p:pic>
      <p:sp>
        <p:nvSpPr>
          <p:cNvPr id="4" name="Resim Yer Tutucusu 8">
            <a:extLst>
              <a:ext uri="{FF2B5EF4-FFF2-40B4-BE49-F238E27FC236}">
                <a16:creationId xmlns:a16="http://schemas.microsoft.com/office/drawing/2014/main" id="{3AD48188-8324-4847-84FE-2DB9ABC737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61308" y="2361063"/>
            <a:ext cx="3101761" cy="1936617"/>
          </a:xfrm>
          <a:custGeom>
            <a:avLst/>
            <a:gdLst>
              <a:gd name="connsiteX0" fmla="*/ 0 w 3600450"/>
              <a:gd name="connsiteY0" fmla="*/ 0 h 2282507"/>
              <a:gd name="connsiteX1" fmla="*/ 3600450 w 3600450"/>
              <a:gd name="connsiteY1" fmla="*/ 0 h 2282507"/>
              <a:gd name="connsiteX2" fmla="*/ 3600450 w 3600450"/>
              <a:gd name="connsiteY2" fmla="*/ 2282507 h 2282507"/>
              <a:gd name="connsiteX3" fmla="*/ 0 w 3600450"/>
              <a:gd name="connsiteY3" fmla="*/ 2282507 h 2282507"/>
              <a:gd name="connsiteX4" fmla="*/ 0 w 3600450"/>
              <a:gd name="connsiteY4" fmla="*/ 0 h 2282507"/>
              <a:gd name="connsiteX0" fmla="*/ 34290 w 3634740"/>
              <a:gd name="connsiteY0" fmla="*/ 0 h 2282507"/>
              <a:gd name="connsiteX1" fmla="*/ 3634740 w 3634740"/>
              <a:gd name="connsiteY1" fmla="*/ 0 h 2282507"/>
              <a:gd name="connsiteX2" fmla="*/ 3634740 w 3634740"/>
              <a:gd name="connsiteY2" fmla="*/ 2282507 h 2282507"/>
              <a:gd name="connsiteX3" fmla="*/ 0 w 3634740"/>
              <a:gd name="connsiteY3" fmla="*/ 2282507 h 2282507"/>
              <a:gd name="connsiteX4" fmla="*/ 34290 w 3634740"/>
              <a:gd name="connsiteY4" fmla="*/ 0 h 2282507"/>
              <a:gd name="connsiteX0" fmla="*/ 34290 w 3657600"/>
              <a:gd name="connsiteY0" fmla="*/ 0 h 2282507"/>
              <a:gd name="connsiteX1" fmla="*/ 3634740 w 3657600"/>
              <a:gd name="connsiteY1" fmla="*/ 0 h 2282507"/>
              <a:gd name="connsiteX2" fmla="*/ 3657600 w 3657600"/>
              <a:gd name="connsiteY2" fmla="*/ 2278697 h 2282507"/>
              <a:gd name="connsiteX3" fmla="*/ 0 w 3657600"/>
              <a:gd name="connsiteY3" fmla="*/ 2282507 h 2282507"/>
              <a:gd name="connsiteX4" fmla="*/ 34290 w 3657600"/>
              <a:gd name="connsiteY4" fmla="*/ 0 h 228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2282507">
                <a:moveTo>
                  <a:pt x="34290" y="0"/>
                </a:moveTo>
                <a:lnTo>
                  <a:pt x="3634740" y="0"/>
                </a:lnTo>
                <a:lnTo>
                  <a:pt x="3657600" y="2278697"/>
                </a:lnTo>
                <a:lnTo>
                  <a:pt x="0" y="2282507"/>
                </a:lnTo>
                <a:lnTo>
                  <a:pt x="34290" y="0"/>
                </a:lnTo>
                <a:close/>
              </a:path>
            </a:pathLst>
          </a:custGeo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9939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üyü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9ABEE261-EFB2-4B02-A335-51A1F00C0B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900" y="551329"/>
            <a:ext cx="10744200" cy="4195482"/>
          </a:xfrm>
          <a:custGeom>
            <a:avLst/>
            <a:gdLst>
              <a:gd name="connsiteX0" fmla="*/ 990620 w 16116300"/>
              <a:gd name="connsiteY0" fmla="*/ 0 h 5943599"/>
              <a:gd name="connsiteX1" fmla="*/ 15125680 w 16116300"/>
              <a:gd name="connsiteY1" fmla="*/ 0 h 5943599"/>
              <a:gd name="connsiteX2" fmla="*/ 16116300 w 16116300"/>
              <a:gd name="connsiteY2" fmla="*/ 990620 h 5943599"/>
              <a:gd name="connsiteX3" fmla="*/ 16116300 w 16116300"/>
              <a:gd name="connsiteY3" fmla="*/ 4952980 h 5943599"/>
              <a:gd name="connsiteX4" fmla="*/ 15226965 w 16116300"/>
              <a:gd name="connsiteY4" fmla="*/ 5938486 h 5943599"/>
              <a:gd name="connsiteX5" fmla="*/ 15125699 w 16116300"/>
              <a:gd name="connsiteY5" fmla="*/ 5943599 h 5943599"/>
              <a:gd name="connsiteX6" fmla="*/ 990601 w 16116300"/>
              <a:gd name="connsiteY6" fmla="*/ 5943599 h 5943599"/>
              <a:gd name="connsiteX7" fmla="*/ 889335 w 16116300"/>
              <a:gd name="connsiteY7" fmla="*/ 5938486 h 5943599"/>
              <a:gd name="connsiteX8" fmla="*/ 0 w 16116300"/>
              <a:gd name="connsiteY8" fmla="*/ 4952980 h 5943599"/>
              <a:gd name="connsiteX9" fmla="*/ 0 w 16116300"/>
              <a:gd name="connsiteY9" fmla="*/ 990620 h 5943599"/>
              <a:gd name="connsiteX10" fmla="*/ 990620 w 16116300"/>
              <a:gd name="connsiteY10" fmla="*/ 0 h 594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116300" h="5943599">
                <a:moveTo>
                  <a:pt x="990620" y="0"/>
                </a:moveTo>
                <a:lnTo>
                  <a:pt x="15125680" y="0"/>
                </a:lnTo>
                <a:cubicBezTo>
                  <a:pt x="15672784" y="0"/>
                  <a:pt x="16116300" y="443516"/>
                  <a:pt x="16116300" y="990620"/>
                </a:cubicBezTo>
                <a:lnTo>
                  <a:pt x="16116300" y="4952980"/>
                </a:lnTo>
                <a:cubicBezTo>
                  <a:pt x="16116300" y="5465890"/>
                  <a:pt x="15726490" y="5887756"/>
                  <a:pt x="15226965" y="5938486"/>
                </a:cubicBezTo>
                <a:lnTo>
                  <a:pt x="15125699" y="5943599"/>
                </a:lnTo>
                <a:lnTo>
                  <a:pt x="990601" y="5943599"/>
                </a:lnTo>
                <a:lnTo>
                  <a:pt x="889335" y="5938486"/>
                </a:lnTo>
                <a:cubicBezTo>
                  <a:pt x="389809" y="5887756"/>
                  <a:pt x="0" y="5465890"/>
                  <a:pt x="0" y="4952980"/>
                </a:cubicBezTo>
                <a:lnTo>
                  <a:pt x="0" y="990620"/>
                </a:lnTo>
                <a:cubicBezTo>
                  <a:pt x="0" y="443516"/>
                  <a:pt x="443516" y="0"/>
                  <a:pt x="9906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832412" y="560331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203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to ve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792" y="365125"/>
            <a:ext cx="6504007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55141" y="484131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782272" cy="6858000"/>
          </a:xfrm>
        </p:spPr>
        <p:txBody>
          <a:bodyPr/>
          <a:lstStyle/>
          <a:p>
            <a:endParaRPr lang="tr-TR"/>
          </a:p>
        </p:txBody>
      </p:sp>
      <p:sp>
        <p:nvSpPr>
          <p:cNvPr id="8" name="Oval 7"/>
          <p:cNvSpPr/>
          <p:nvPr userDrawn="1"/>
        </p:nvSpPr>
        <p:spPr>
          <a:xfrm>
            <a:off x="11421317" y="365125"/>
            <a:ext cx="420547" cy="42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245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tr-TR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6" name="Oval 15"/>
          <p:cNvSpPr/>
          <p:nvPr userDrawn="1"/>
        </p:nvSpPr>
        <p:spPr>
          <a:xfrm>
            <a:off x="11421317" y="365125"/>
            <a:ext cx="420547" cy="42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42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adece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28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 userDrawn="1"/>
        </p:nvSpPr>
        <p:spPr>
          <a:xfrm>
            <a:off x="11421317" y="365125"/>
            <a:ext cx="420547" cy="42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20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 userDrawn="1"/>
        </p:nvSpPr>
        <p:spPr>
          <a:xfrm>
            <a:off x="11421317" y="365125"/>
            <a:ext cx="420547" cy="42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552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 userDrawn="1"/>
        </p:nvSpPr>
        <p:spPr>
          <a:xfrm>
            <a:off x="11421317" y="365125"/>
            <a:ext cx="420547" cy="42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002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t>‹#›</a:t>
            </a:fld>
            <a:endParaRPr lang="tr-TR"/>
          </a:p>
        </p:txBody>
      </p:sp>
      <p:sp>
        <p:nvSpPr>
          <p:cNvPr id="8" name="Oval 7"/>
          <p:cNvSpPr/>
          <p:nvPr userDrawn="1"/>
        </p:nvSpPr>
        <p:spPr>
          <a:xfrm>
            <a:off x="11421317" y="365125"/>
            <a:ext cx="420547" cy="420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039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365125"/>
            <a:ext cx="555585" cy="3756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8429F110-BBBC-48A9-B83C-F328B714D38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648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66" r:id="rId3"/>
    <p:sldLayoutId id="2147483663" r:id="rId4"/>
    <p:sldLayoutId id="2147483667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B09F7C3-E785-45CA-AE00-059E65DC70A8}"/>
              </a:ext>
            </a:extLst>
          </p:cNvPr>
          <p:cNvSpPr txBox="1"/>
          <p:nvPr/>
        </p:nvSpPr>
        <p:spPr>
          <a:xfrm>
            <a:off x="4193256" y="3028952"/>
            <a:ext cx="387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spc="400" dirty="0">
                <a:solidFill>
                  <a:schemeClr val="bg1"/>
                </a:solidFill>
                <a:latin typeface="Porter" pitchFamily="2" charset="0"/>
              </a:rPr>
              <a:t>TASLAK</a:t>
            </a:r>
            <a:endParaRPr lang="ru-RU" sz="4800" spc="400" dirty="0">
              <a:solidFill>
                <a:schemeClr val="bg1"/>
              </a:solidFill>
            </a:endParaRPr>
          </a:p>
        </p:txBody>
      </p:sp>
      <p:pic>
        <p:nvPicPr>
          <p:cNvPr id="7" name="Resim Yer Tutucusu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1" r="10641"/>
          <a:stretch>
            <a:fillRect/>
          </a:stretch>
        </p:blipFill>
        <p:spPr/>
      </p:pic>
      <p:sp>
        <p:nvSpPr>
          <p:cNvPr id="8" name="Metin kutusu 7"/>
          <p:cNvSpPr txBox="1"/>
          <p:nvPr/>
        </p:nvSpPr>
        <p:spPr>
          <a:xfrm>
            <a:off x="1215416" y="114300"/>
            <a:ext cx="976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</a:t>
            </a:r>
            <a:r>
              <a:rPr lang="tr-T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HIGHT </a:t>
            </a:r>
            <a:r>
              <a:rPr lang="tr-T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tr-T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Cipher</a:t>
            </a:r>
            <a:endParaRPr lang="tr-T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8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543958" y="2247205"/>
            <a:ext cx="71040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{%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whitening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</a:p>
          <a:p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wk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whiteningKey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(K) </a:t>
            </a:r>
          </a:p>
          <a:p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i=1:8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i&lt;=4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wk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(i)=K(i+12);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wk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(i)=K(i-4);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2843996" y="850900"/>
            <a:ext cx="6504007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tr-TR" dirty="0" err="1" smtClean="0"/>
              <a:t>Whitening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MATLAB </a:t>
            </a:r>
            <a:r>
              <a:rPr lang="tr-TR" dirty="0" err="1" smtClean="0"/>
              <a:t>Code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0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2843996" y="850900"/>
            <a:ext cx="6504007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tr-TR" dirty="0" err="1" smtClean="0"/>
              <a:t>Whitening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</a:t>
            </a:r>
            <a:r>
              <a:rPr lang="tr-TR" dirty="0" err="1" smtClean="0"/>
              <a:t>Pseudo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085" y="2909887"/>
            <a:ext cx="7489827" cy="16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4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917312" y="-109830"/>
            <a:ext cx="6504007" cy="1325563"/>
          </a:xfrm>
        </p:spPr>
        <p:txBody>
          <a:bodyPr/>
          <a:lstStyle/>
          <a:p>
            <a:r>
              <a:rPr lang="tr-TR" dirty="0" err="1" smtClean="0"/>
              <a:t>Subkey</a:t>
            </a:r>
            <a:r>
              <a:rPr lang="tr-TR" dirty="0" smtClean="0"/>
              <a:t> </a:t>
            </a:r>
            <a:r>
              <a:rPr lang="tr-TR" dirty="0" err="1" smtClean="0"/>
              <a:t>Generation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pPr/>
              <a:t>12</a:t>
            </a:fld>
            <a:endParaRPr lang="tr-TR" dirty="0"/>
          </a:p>
        </p:txBody>
      </p:sp>
      <p:pic>
        <p:nvPicPr>
          <p:cNvPr id="10" name="Resim Yer Tutucusu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6" r="33896"/>
          <a:stretch>
            <a:fillRect/>
          </a:stretch>
        </p:blipFill>
        <p:spPr/>
      </p:pic>
      <p:sp>
        <p:nvSpPr>
          <p:cNvPr id="5" name="Metin kutusu 4"/>
          <p:cNvSpPr txBox="1"/>
          <p:nvPr/>
        </p:nvSpPr>
        <p:spPr>
          <a:xfrm>
            <a:off x="5086594" y="1215733"/>
            <a:ext cx="64697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128 bit </a:t>
            </a:r>
            <a:r>
              <a:rPr lang="tr-TR" dirty="0" err="1" smtClean="0"/>
              <a:t>subkeys</a:t>
            </a:r>
            <a:r>
              <a:rPr lang="tr-TR" dirty="0" smtClean="0"/>
              <a:t> </a:t>
            </a:r>
            <a:r>
              <a:rPr lang="tr-TR" dirty="0" err="1" smtClean="0"/>
              <a:t>ler</a:t>
            </a:r>
            <a:r>
              <a:rPr lang="tr-TR" dirty="0" smtClean="0"/>
              <a:t> 1 HIGHT şifrelemesinde kullanılıyor.</a:t>
            </a:r>
          </a:p>
          <a:p>
            <a:endParaRPr lang="tr-TR" dirty="0" smtClean="0"/>
          </a:p>
          <a:p>
            <a:r>
              <a:rPr lang="tr-TR" dirty="0" smtClean="0"/>
              <a:t>Her bir </a:t>
            </a:r>
            <a:r>
              <a:rPr lang="tr-TR" dirty="0" err="1" smtClean="0"/>
              <a:t>raundda</a:t>
            </a:r>
            <a:r>
              <a:rPr lang="tr-TR" dirty="0" smtClean="0"/>
              <a:t> 4 </a:t>
            </a:r>
            <a:r>
              <a:rPr lang="tr-TR" dirty="0" err="1" smtClean="0"/>
              <a:t>subkey</a:t>
            </a:r>
            <a:r>
              <a:rPr lang="tr-TR" dirty="0" smtClean="0"/>
              <a:t> kullanılır.</a:t>
            </a:r>
          </a:p>
          <a:p>
            <a:endParaRPr lang="tr-TR" dirty="0" smtClean="0"/>
          </a:p>
          <a:p>
            <a:r>
              <a:rPr lang="tr-TR" dirty="0" err="1" smtClean="0"/>
              <a:t>Subkey</a:t>
            </a:r>
            <a:r>
              <a:rPr lang="tr-TR" dirty="0" smtClean="0"/>
              <a:t> üretim algoritması </a:t>
            </a:r>
            <a:r>
              <a:rPr lang="tr-TR" dirty="0" err="1" smtClean="0"/>
              <a:t>ConstantGeneration</a:t>
            </a:r>
            <a:r>
              <a:rPr lang="tr-TR" dirty="0" smtClean="0"/>
              <a:t> alt algoritmasını kullanır.</a:t>
            </a:r>
          </a:p>
          <a:p>
            <a:endParaRPr lang="tr-TR" dirty="0" smtClean="0"/>
          </a:p>
          <a:p>
            <a:r>
              <a:rPr lang="tr-TR" dirty="0" smtClean="0"/>
              <a:t>7 bit sabitliğinde olan 128 bitlik </a:t>
            </a:r>
            <a:r>
              <a:rPr lang="el-GR" dirty="0" smtClean="0"/>
              <a:t>δ</a:t>
            </a:r>
            <a:r>
              <a:rPr lang="tr-TR" sz="1100" dirty="0" smtClean="0"/>
              <a:t>0</a:t>
            </a:r>
            <a:r>
              <a:rPr lang="tr-TR" dirty="0" smtClean="0"/>
              <a:t>, </a:t>
            </a:r>
            <a:r>
              <a:rPr lang="el-GR" dirty="0" smtClean="0"/>
              <a:t>δ</a:t>
            </a:r>
            <a:r>
              <a:rPr lang="tr-TR" sz="1100" dirty="0" smtClean="0"/>
              <a:t>1</a:t>
            </a:r>
            <a:r>
              <a:rPr lang="tr-TR" dirty="0" smtClean="0"/>
              <a:t>, … , </a:t>
            </a:r>
            <a:r>
              <a:rPr lang="el-GR" dirty="0" smtClean="0"/>
              <a:t>δ</a:t>
            </a:r>
            <a:r>
              <a:rPr lang="tr-TR" sz="1100" dirty="0" smtClean="0"/>
              <a:t>127</a:t>
            </a:r>
            <a:r>
              <a:rPr lang="tr-TR" dirty="0" smtClean="0"/>
              <a:t> üretilir ve bu sabitler ile SK</a:t>
            </a:r>
            <a:r>
              <a:rPr lang="tr-TR" sz="1200" dirty="0" smtClean="0"/>
              <a:t>0</a:t>
            </a:r>
            <a:r>
              <a:rPr lang="tr-TR" dirty="0" smtClean="0"/>
              <a:t>, SK</a:t>
            </a:r>
            <a:r>
              <a:rPr lang="tr-TR" sz="1200" dirty="0" smtClean="0"/>
              <a:t>1</a:t>
            </a:r>
            <a:r>
              <a:rPr lang="tr-TR" dirty="0" smtClean="0"/>
              <a:t>, … SK</a:t>
            </a:r>
            <a:r>
              <a:rPr lang="tr-TR" sz="1200" dirty="0" smtClean="0"/>
              <a:t>127 </a:t>
            </a:r>
            <a:r>
              <a:rPr lang="tr-TR" dirty="0" smtClean="0"/>
              <a:t>üretilir.</a:t>
            </a:r>
          </a:p>
          <a:p>
            <a:endParaRPr lang="tr-TR" dirty="0" smtClean="0"/>
          </a:p>
          <a:p>
            <a:r>
              <a:rPr lang="el-GR" dirty="0"/>
              <a:t>δ</a:t>
            </a:r>
            <a:r>
              <a:rPr lang="tr-TR" sz="1100" dirty="0"/>
              <a:t>0</a:t>
            </a:r>
            <a:r>
              <a:rPr lang="tr-TR" dirty="0" smtClean="0"/>
              <a:t>, 2 tabanında 1011010 ile sabitlenmiştir. Bu 7 bitlik LSFR h ‘in başlangıç </a:t>
            </a:r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dirty="0" err="1" smtClean="0"/>
              <a:t>idir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H ‘</a:t>
            </a:r>
            <a:r>
              <a:rPr lang="tr-TR" dirty="0" err="1" smtClean="0"/>
              <a:t>ın</a:t>
            </a:r>
            <a:r>
              <a:rPr lang="tr-TR" dirty="0" smtClean="0"/>
              <a:t> iletim </a:t>
            </a:r>
            <a:r>
              <a:rPr lang="tr-TR" dirty="0" err="1" smtClean="0"/>
              <a:t>polinomu</a:t>
            </a:r>
            <a:r>
              <a:rPr lang="tr-TR" dirty="0" smtClean="0"/>
              <a:t> x^7 + x^3 +1 </a:t>
            </a:r>
            <a:r>
              <a:rPr lang="tr-TR" dirty="0" err="1" smtClean="0"/>
              <a:t>dir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Constant</a:t>
            </a:r>
            <a:r>
              <a:rPr lang="tr-TR" dirty="0" smtClean="0"/>
              <a:t> </a:t>
            </a:r>
            <a:r>
              <a:rPr lang="tr-TR" dirty="0" err="1" smtClean="0"/>
              <a:t>Generation</a:t>
            </a:r>
            <a:r>
              <a:rPr lang="tr-TR" dirty="0" smtClean="0"/>
              <a:t> </a:t>
            </a:r>
            <a:r>
              <a:rPr lang="el-GR" dirty="0"/>
              <a:t>δ</a:t>
            </a:r>
            <a:r>
              <a:rPr lang="tr-TR" sz="1100" dirty="0" smtClean="0"/>
              <a:t>0</a:t>
            </a:r>
            <a:r>
              <a:rPr lang="tr-TR" dirty="0" smtClean="0"/>
              <a:t> dan </a:t>
            </a:r>
            <a:r>
              <a:rPr lang="el-GR" dirty="0"/>
              <a:t>δ</a:t>
            </a:r>
            <a:r>
              <a:rPr lang="tr-TR" sz="1100" dirty="0"/>
              <a:t>0</a:t>
            </a:r>
            <a:r>
              <a:rPr lang="tr-TR" dirty="0"/>
              <a:t>, </a:t>
            </a:r>
            <a:r>
              <a:rPr lang="el-GR" dirty="0"/>
              <a:t>δ</a:t>
            </a:r>
            <a:r>
              <a:rPr lang="tr-TR" sz="1100" dirty="0"/>
              <a:t>1</a:t>
            </a:r>
            <a:r>
              <a:rPr lang="tr-TR" dirty="0"/>
              <a:t>, … , </a:t>
            </a:r>
            <a:r>
              <a:rPr lang="el-GR" dirty="0"/>
              <a:t>δ</a:t>
            </a:r>
            <a:r>
              <a:rPr lang="tr-TR" sz="1100" dirty="0"/>
              <a:t>127</a:t>
            </a:r>
            <a:r>
              <a:rPr lang="tr-TR" dirty="0" smtClean="0"/>
              <a:t> üretmek için LFSR h ı kullanır.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188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2843997" y="188118"/>
            <a:ext cx="6504007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tr-TR" dirty="0" err="1" smtClean="0"/>
              <a:t>Subkey</a:t>
            </a:r>
            <a:r>
              <a:rPr lang="tr-TR" dirty="0" smtClean="0"/>
              <a:t> MATLAB </a:t>
            </a:r>
            <a:r>
              <a:rPr lang="tr-TR" dirty="0" err="1" smtClean="0"/>
              <a:t>Code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500312"/>
            <a:ext cx="112014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2843997" y="188118"/>
            <a:ext cx="6504007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tr-TR" dirty="0" err="1" smtClean="0"/>
              <a:t>Subkey</a:t>
            </a:r>
            <a:r>
              <a:rPr lang="tr-TR" dirty="0" smtClean="0"/>
              <a:t> MATLAB </a:t>
            </a:r>
            <a:r>
              <a:rPr lang="tr-TR" dirty="0" err="1" smtClean="0"/>
              <a:t>Code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157412"/>
            <a:ext cx="111061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0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2843997" y="188118"/>
            <a:ext cx="6504007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tr-TR" dirty="0" err="1" smtClean="0"/>
              <a:t>Subkey</a:t>
            </a:r>
            <a:r>
              <a:rPr lang="tr-TR" dirty="0" smtClean="0"/>
              <a:t> MATLAB </a:t>
            </a:r>
            <a:r>
              <a:rPr lang="tr-TR" dirty="0" err="1" smtClean="0"/>
              <a:t>Code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1133837" y="850899"/>
            <a:ext cx="783907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cst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constantGen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endParaRPr lang="tr-T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cst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='0101101';</a:t>
            </a:r>
          </a:p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i=1:127</a:t>
            </a:r>
          </a:p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cst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(7+i)=dec2bin(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bitxor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(bin2dec(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cst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(i+3)), bin2dec(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cst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(i))), 1);</a:t>
            </a:r>
          </a:p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tr-T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tr-T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c=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extract_const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cst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i)</a:t>
            </a:r>
          </a:p>
          <a:p>
            <a:r>
              <a:rPr lang="tr-T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 </a:t>
            </a:r>
            <a:r>
              <a:rPr lang="tr-T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tr-T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tr-T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tr-T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tr-T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tr-T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tr-T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cst</a:t>
            </a:r>
            <a:r>
              <a:rPr lang="tr-T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tr-T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tr-T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constantGen</a:t>
            </a:r>
            <a:endParaRPr lang="tr-T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tr-T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=‘ ';</a:t>
            </a:r>
            <a:endParaRPr lang="tr-T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j=i : i+6</a:t>
            </a:r>
            <a:endParaRPr lang="tr-T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c=[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cst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(j+1</a:t>
            </a:r>
            <a:r>
              <a:rPr lang="tr-T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c];</a:t>
            </a:r>
          </a:p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tr-T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tr-T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subkey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(K,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cst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subkey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endParaRPr lang="tr-T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i=0:7</a:t>
            </a:r>
          </a:p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j=0:7</a:t>
            </a:r>
          </a:p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c=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extract_const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cst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16*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(16*i+j+1)=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(K(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(j-i, 8)+1)+ bin2dec(c), 256);</a:t>
            </a:r>
          </a:p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c=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extract_const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cst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16*i+j+8);</a:t>
            </a:r>
          </a:p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(16*i+j+9)=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(K(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(j-i, 8)+9)+ bin2dec(c), 256);</a:t>
            </a:r>
          </a:p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tr-T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tr-T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tr-T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86" y="995791"/>
            <a:ext cx="4418878" cy="280976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5" y="4092459"/>
            <a:ext cx="434303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5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94" y="1296379"/>
            <a:ext cx="9567812" cy="3943350"/>
          </a:xfrm>
          <a:prstGeom prst="rect">
            <a:avLst/>
          </a:prstGeom>
        </p:spPr>
      </p:pic>
      <p:sp>
        <p:nvSpPr>
          <p:cNvPr id="4" name="Unvan 1"/>
          <p:cNvSpPr txBox="1">
            <a:spLocks/>
          </p:cNvSpPr>
          <p:nvPr/>
        </p:nvSpPr>
        <p:spPr>
          <a:xfrm>
            <a:off x="2843996" y="365125"/>
            <a:ext cx="6504007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tr-TR" dirty="0" err="1" smtClean="0"/>
              <a:t>Subkey</a:t>
            </a:r>
            <a:r>
              <a:rPr lang="tr-TR" dirty="0" smtClean="0"/>
              <a:t> </a:t>
            </a:r>
            <a:r>
              <a:rPr lang="tr-TR" dirty="0" err="1" smtClean="0"/>
              <a:t>Pseudo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632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2843996" y="365125"/>
            <a:ext cx="6504007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tr-TR" dirty="0" err="1" smtClean="0"/>
              <a:t>Algorithm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405063"/>
            <a:ext cx="109918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4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13" y="1202203"/>
            <a:ext cx="9872575" cy="5235584"/>
          </a:xfrm>
          <a:prstGeom prst="rect">
            <a:avLst/>
          </a:prstGeom>
        </p:spPr>
      </p:pic>
      <p:sp>
        <p:nvSpPr>
          <p:cNvPr id="4" name="Unvan 1"/>
          <p:cNvSpPr txBox="1">
            <a:spLocks/>
          </p:cNvSpPr>
          <p:nvPr/>
        </p:nvSpPr>
        <p:spPr>
          <a:xfrm>
            <a:off x="2843996" y="365125"/>
            <a:ext cx="6504007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tr-TR" dirty="0" err="1" smtClean="0"/>
              <a:t>Algorithm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370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Yer Tutucusu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3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078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OUTLINE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pPr/>
              <a:t>2</a:t>
            </a:fld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4288565" y="2257747"/>
            <a:ext cx="3614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HIGHT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HIGHT General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HIGHT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Schedule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tr-T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89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pPr/>
              <a:t>20</a:t>
            </a:fld>
            <a:endParaRPr lang="tr-TR" dirty="0"/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2843997" y="365125"/>
            <a:ext cx="6504007" cy="1325563"/>
          </a:xfrm>
        </p:spPr>
        <p:txBody>
          <a:bodyPr/>
          <a:lstStyle/>
          <a:p>
            <a:r>
              <a:rPr lang="tr-TR" dirty="0" err="1"/>
              <a:t>Work</a:t>
            </a:r>
            <a:r>
              <a:rPr lang="tr-TR" dirty="0"/>
              <a:t> </a:t>
            </a:r>
            <a:r>
              <a:rPr lang="tr-TR" dirty="0" err="1"/>
              <a:t>Packages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3048000" y="2602203"/>
            <a:ext cx="6096000" cy="24633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tr-TR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Preparing</a:t>
            </a:r>
            <a:r>
              <a:rPr lang="tr-TR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Software </a:t>
            </a:r>
            <a:r>
              <a:rPr lang="tr-TR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</a:t>
            </a:r>
            <a:r>
              <a:rPr lang="tr-TR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Key</a:t>
            </a:r>
            <a:r>
              <a:rPr lang="tr-TR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Schedule in C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tr-TR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Designing</a:t>
            </a:r>
            <a:r>
              <a:rPr lang="tr-TR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Key</a:t>
            </a:r>
            <a:r>
              <a:rPr lang="tr-TR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Schedule in VHDL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tr-TR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Designing</a:t>
            </a:r>
            <a:r>
              <a:rPr lang="tr-TR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Key</a:t>
            </a:r>
            <a:r>
              <a:rPr lang="tr-TR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Schedule </a:t>
            </a:r>
            <a:r>
              <a:rPr lang="tr-TR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Test </a:t>
            </a:r>
            <a:r>
              <a:rPr lang="tr-TR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Bench</a:t>
            </a:r>
            <a:endParaRPr lang="tr-TR" sz="24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tr-TR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Preparing</a:t>
            </a:r>
            <a:r>
              <a:rPr lang="tr-TR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Software </a:t>
            </a:r>
            <a:r>
              <a:rPr lang="tr-TR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</a:t>
            </a:r>
            <a:r>
              <a:rPr lang="tr-TR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Encryption</a:t>
            </a:r>
            <a:r>
              <a:rPr lang="tr-TR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in C</a:t>
            </a:r>
            <a:endParaRPr lang="tr-TR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tr-TR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Designing</a:t>
            </a:r>
            <a:r>
              <a:rPr lang="tr-TR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Encryption</a:t>
            </a:r>
            <a:r>
              <a:rPr lang="tr-TR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Process</a:t>
            </a:r>
            <a:r>
              <a:rPr lang="tr-TR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in VHDL</a:t>
            </a:r>
            <a:endParaRPr lang="tr-TR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tr-TR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Designing</a:t>
            </a:r>
            <a:r>
              <a:rPr lang="tr-TR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General Test </a:t>
            </a:r>
            <a:r>
              <a:rPr lang="tr-TR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Bench</a:t>
            </a:r>
            <a:endParaRPr lang="tr-TR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pPr/>
              <a:t>21</a:t>
            </a:fld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4839055" y="126414"/>
            <a:ext cx="6514744" cy="6731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tr-TR" sz="1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</a:t>
            </a:r>
            <a:r>
              <a:rPr lang="tr-TR" sz="15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Preparing</a:t>
            </a:r>
            <a:r>
              <a:rPr lang="tr-TR" sz="1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1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Software </a:t>
            </a:r>
            <a:r>
              <a:rPr lang="tr-TR" sz="1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</a:t>
            </a:r>
            <a:r>
              <a:rPr lang="tr-TR" sz="1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1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Key</a:t>
            </a:r>
            <a:r>
              <a:rPr lang="tr-TR" sz="1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Schedule in </a:t>
            </a:r>
            <a:r>
              <a:rPr lang="tr-TR" sz="1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  <a:r>
              <a:rPr lang="tr-TR" sz="15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717550">
              <a:lnSpc>
                <a:spcPct val="107000"/>
              </a:lnSpc>
              <a:tabLst>
                <a:tab pos="717550" algn="l"/>
              </a:tabLst>
            </a:pPr>
            <a:r>
              <a:rPr lang="tr-TR" altLang="tr-TR" sz="1500" dirty="0" err="1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tr-TR" altLang="tr-TR" sz="1500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HIGHT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cryptology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C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alt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15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</a:t>
            </a:r>
            <a:r>
              <a:rPr lang="tr-TR" sz="15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Designing</a:t>
            </a:r>
            <a:r>
              <a:rPr lang="tr-TR" sz="1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1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Key</a:t>
            </a:r>
            <a:r>
              <a:rPr lang="tr-TR" sz="1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Schedule in </a:t>
            </a:r>
            <a:r>
              <a:rPr lang="tr-TR" sz="1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VHDL</a:t>
            </a:r>
            <a:r>
              <a:rPr lang="tr-TR" sz="15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717550"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500" dirty="0" err="1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tr-TR" altLang="tr-TR" sz="1500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HIGHT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cryptology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VHDL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alt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15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tr-TR" sz="15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15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Designing </a:t>
            </a:r>
            <a:r>
              <a:rPr lang="en-US" sz="1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Schedule Test </a:t>
            </a:r>
            <a:r>
              <a:rPr lang="en-US" sz="15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Bench</a:t>
            </a:r>
            <a:r>
              <a:rPr lang="tr-TR" sz="15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717550">
              <a:lnSpc>
                <a:spcPct val="107000"/>
              </a:lnSpc>
            </a:pPr>
            <a:r>
              <a:rPr lang="tr-TR" altLang="tr-TR" sz="1500" dirty="0" err="1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tr-TR" altLang="tr-TR" sz="1500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VHDL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progressed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determined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alt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15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tr-TR" sz="1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4. </a:t>
            </a:r>
            <a:r>
              <a:rPr lang="tr-TR" sz="15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Preparing</a:t>
            </a:r>
            <a:r>
              <a:rPr lang="tr-TR" sz="1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1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Software </a:t>
            </a:r>
            <a:r>
              <a:rPr lang="tr-TR" sz="1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</a:t>
            </a:r>
            <a:r>
              <a:rPr lang="tr-TR" sz="1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1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Encryption</a:t>
            </a:r>
            <a:r>
              <a:rPr lang="tr-TR" sz="1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in </a:t>
            </a:r>
            <a:r>
              <a:rPr lang="tr-TR" sz="1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  <a:r>
              <a:rPr lang="tr-TR" sz="15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717550" lvl="0">
              <a:lnSpc>
                <a:spcPct val="107000"/>
              </a:lnSpc>
              <a:spcAft>
                <a:spcPts val="800"/>
              </a:spcAft>
              <a:tabLst>
                <a:tab pos="717550" algn="l"/>
              </a:tabLst>
            </a:pPr>
            <a:r>
              <a:rPr lang="tr-TR" altLang="tr-TR" sz="1500" dirty="0" err="1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tr-TR" altLang="tr-TR" sz="1500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HIGHT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cryptology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C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filing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alt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altLang="tr-TR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tr-TR" sz="1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5. </a:t>
            </a:r>
            <a:r>
              <a:rPr lang="tr-TR" sz="15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Designing</a:t>
            </a:r>
            <a:r>
              <a:rPr lang="tr-TR" sz="1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15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Encryption</a:t>
            </a:r>
            <a:r>
              <a:rPr lang="tr-TR" sz="15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tr-TR" sz="15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Process</a:t>
            </a:r>
            <a:r>
              <a:rPr lang="tr-TR" sz="1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in VHDL:</a:t>
            </a:r>
          </a:p>
          <a:p>
            <a:pPr marL="717550" lvl="0">
              <a:lnSpc>
                <a:spcPct val="107000"/>
              </a:lnSpc>
              <a:spcAft>
                <a:spcPts val="800"/>
              </a:spcAft>
              <a:tabLst>
                <a:tab pos="717550" algn="l"/>
              </a:tabLst>
            </a:pPr>
            <a:r>
              <a:rPr lang="tr-TR" altLang="tr-TR" sz="1500" dirty="0" err="1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tr-TR" altLang="tr-TR" sz="1500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HIGHT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cryptology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VHDL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 program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filing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altLang="tr-TR" sz="15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tr-TR" altLang="tr-TR" sz="15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altLang="tr-T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tr-TR" sz="1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6. </a:t>
            </a:r>
            <a:r>
              <a:rPr lang="tr-TR" sz="15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Designing</a:t>
            </a:r>
            <a:r>
              <a:rPr lang="tr-TR" sz="1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General Test </a:t>
            </a:r>
            <a:r>
              <a:rPr lang="tr-TR" sz="1500" b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Bench</a:t>
            </a:r>
            <a:r>
              <a:rPr lang="tr-TR" sz="15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marL="717550">
              <a:lnSpc>
                <a:spcPct val="107000"/>
              </a:lnSpc>
              <a:spcAft>
                <a:spcPts val="8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 package, a text bench will be written to evaluate all the results and the results will be written in the txt file. The results of VHDL and C programming will be compared and the accuracy of the system will be decided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elivery agent flees with 154 packages after impersonating Thane resident  to join logistics service company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4" r="2385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32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Gant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pPr/>
              <a:t>22</a:t>
            </a:fld>
            <a:endParaRPr lang="tr-TR" dirty="0"/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10588"/>
              </p:ext>
            </p:extLst>
          </p:nvPr>
        </p:nvGraphicFramePr>
        <p:xfrm>
          <a:off x="2884236" y="1690688"/>
          <a:ext cx="6423528" cy="16352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23428">
                  <a:extLst>
                    <a:ext uri="{9D8B030D-6E8A-4147-A177-3AD203B41FA5}">
                      <a16:colId xmlns:a16="http://schemas.microsoft.com/office/drawing/2014/main" val="938713456"/>
                    </a:ext>
                  </a:extLst>
                </a:gridCol>
                <a:gridCol w="993898">
                  <a:extLst>
                    <a:ext uri="{9D8B030D-6E8A-4147-A177-3AD203B41FA5}">
                      <a16:colId xmlns:a16="http://schemas.microsoft.com/office/drawing/2014/main" val="3691814525"/>
                    </a:ext>
                  </a:extLst>
                </a:gridCol>
                <a:gridCol w="1122737">
                  <a:extLst>
                    <a:ext uri="{9D8B030D-6E8A-4147-A177-3AD203B41FA5}">
                      <a16:colId xmlns:a16="http://schemas.microsoft.com/office/drawing/2014/main" val="3908342964"/>
                    </a:ext>
                  </a:extLst>
                </a:gridCol>
                <a:gridCol w="883465">
                  <a:extLst>
                    <a:ext uri="{9D8B030D-6E8A-4147-A177-3AD203B41FA5}">
                      <a16:colId xmlns:a16="http://schemas.microsoft.com/office/drawing/2014/main" val="29881074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 err="1">
                          <a:effectLst/>
                        </a:rPr>
                        <a:t>Task</a:t>
                      </a:r>
                      <a:endParaRPr lang="tr-TR" sz="11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Start Date</a:t>
                      </a:r>
                      <a:endParaRPr lang="tr-TR" sz="11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End Date</a:t>
                      </a:r>
                      <a:endParaRPr lang="tr-TR" sz="11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Duration</a:t>
                      </a:r>
                      <a:endParaRPr lang="tr-TR" sz="1100" b="1" i="0" u="none" strike="noStrike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9598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indent="0">
                        <a:lnSpc>
                          <a:spcPct val="107000"/>
                        </a:lnSpc>
                        <a:buFont typeface="+mj-lt"/>
                        <a:buNone/>
                      </a:pPr>
                      <a:r>
                        <a:rPr lang="tr-TR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Preparing</a:t>
                      </a:r>
                      <a:r>
                        <a:rPr lang="tr-T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Software </a:t>
                      </a:r>
                      <a:r>
                        <a:rPr lang="tr-TR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tr-T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tr-T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Schedule in C</a:t>
                      </a:r>
                      <a:endParaRPr lang="tr-TR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16.03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 smtClean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  <a:endParaRPr lang="tr-TR" sz="1100" b="1" i="0" u="none" strike="noStrike" dirty="0">
                        <a:solidFill>
                          <a:srgbClr val="3F3F3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7335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</a:t>
                      </a:r>
                      <a:r>
                        <a:rPr lang="tr-T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tr-T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Schedule in VHDL</a:t>
                      </a:r>
                      <a:endParaRPr lang="tr-TR" sz="1500" dirty="0" smtClean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23.03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2340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</a:t>
                      </a:r>
                      <a:r>
                        <a:rPr lang="tr-T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tr-T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Schedule Test </a:t>
                      </a:r>
                      <a:r>
                        <a:rPr lang="tr-TR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Bench</a:t>
                      </a:r>
                      <a:endParaRPr lang="tr-TR" sz="1500" dirty="0" smtClean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30.03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91881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Preparing</a:t>
                      </a:r>
                      <a:r>
                        <a:rPr lang="tr-T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Software </a:t>
                      </a:r>
                      <a:r>
                        <a:rPr lang="tr-TR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tr-T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Encryption</a:t>
                      </a:r>
                      <a:r>
                        <a:rPr lang="tr-T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C</a:t>
                      </a:r>
                      <a:endParaRPr lang="tr-TR" sz="1500" dirty="0" smtClean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06.04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7.04.2021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0344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</a:t>
                      </a:r>
                      <a:r>
                        <a:rPr lang="tr-T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Encryption</a:t>
                      </a:r>
                      <a:r>
                        <a:rPr lang="tr-T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r>
                        <a:rPr lang="tr-T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VHDL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13.04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14.04.2021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6006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</a:t>
                      </a:r>
                      <a:r>
                        <a:rPr lang="tr-T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General Test </a:t>
                      </a:r>
                      <a:r>
                        <a:rPr lang="tr-TR" sz="15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Bench</a:t>
                      </a:r>
                      <a:endParaRPr lang="tr-TR" sz="1500" dirty="0" smtClean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21.02.2021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256201"/>
                  </a:ext>
                </a:extLst>
              </a:tr>
            </a:tbl>
          </a:graphicData>
        </a:graphic>
      </p:graphicFrame>
      <p:graphicFrame>
        <p:nvGraphicFramePr>
          <p:cNvPr id="6" name="Grafik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647989"/>
              </p:ext>
            </p:extLst>
          </p:nvPr>
        </p:nvGraphicFramePr>
        <p:xfrm>
          <a:off x="676931" y="3555048"/>
          <a:ext cx="10838138" cy="2550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904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REFERENCES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pPr/>
              <a:t>23</a:t>
            </a:fld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350982" y="1905712"/>
            <a:ext cx="118410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Kyoungbae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"Grover on Korean Block Ciphers." Applied Sciences 10.18 (2020): 6407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Wen,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zero-correlation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lightweight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cipher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HIGHT: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cryptanalysis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ISO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 Information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Letters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114.6 (2014): 322-330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Nascimento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Fernando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Melo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Fernando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Messias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Santos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Edward David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Moreno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"A VHDL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Lightweight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HIGHT."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2.4 (2015): 5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Bassam Jamil, et al. "Modeling and optimization of the lightweight HIGHT block cipher design with FPGA implementation." Security and Communication Networks 9.13 (2016): 2200-2216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"Lightweight block ciphers revisited: Cryptanalysis of reduced round PRESENT and HIGHT." Australasian Conference on Information Security and Privacy. Springer, Berlin, Heidelberg, 2009.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"Compact implementations of HIGHT block cipher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platforms." Security and Communication Networks 2019 (2019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Deukjo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"HIGHT: A new block cipher suitable for low-resource device." International Workshop on Cryptographic Hardware and Embedded Systems. Springer, Berlin, Heidelberg, 2006.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56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Yer Tutucusu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4530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C59CD6-2C93-4D16-81AF-EADFBE67FD62}"/>
              </a:ext>
            </a:extLst>
          </p:cNvPr>
          <p:cNvSpPr txBox="1"/>
          <p:nvPr/>
        </p:nvSpPr>
        <p:spPr>
          <a:xfrm>
            <a:off x="1407247" y="5208571"/>
            <a:ext cx="356815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666" spc="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ru-RU" sz="2666" spc="200" dirty="0">
              <a:cs typeface="Aharoni" panose="02010803020104030203" pitchFamily="2" charset="-79"/>
            </a:endParaRPr>
          </a:p>
        </p:txBody>
      </p:sp>
      <p:pic>
        <p:nvPicPr>
          <p:cNvPr id="7" name="Resim Yer Tutucusu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8" b="15288"/>
          <a:stretch>
            <a:fillRect/>
          </a:stretch>
        </p:blipFill>
        <p:spPr/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4599381" y="4746811"/>
            <a:ext cx="7287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RSA, ECC ve AES gibi kriptolojik algoritmalar her cihaz için uygun değildir.</a:t>
            </a:r>
          </a:p>
          <a:p>
            <a:pPr lvl="0"/>
            <a:endParaRPr lang="tr-TR" alt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altLang="tr-TR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 sistemleri ve </a:t>
            </a:r>
            <a:r>
              <a:rPr lang="tr-TR" altLang="tr-TR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sensör</a:t>
            </a:r>
            <a:r>
              <a:rPr lang="tr-TR" altLang="tr-TR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ağları gibi hassas uygulamalarda ortaya çıkan ihtiyaçlarla birlikte hafif sitoloji(</a:t>
            </a:r>
            <a:r>
              <a:rPr lang="tr-TR" altLang="tr-TR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lightweight</a:t>
            </a:r>
            <a:r>
              <a:rPr lang="tr-TR" altLang="tr-TR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çok önemli hale geldi.</a:t>
            </a:r>
            <a:r>
              <a:rPr lang="tr-TR" alt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alt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alt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kapsamda </a:t>
            </a:r>
            <a:r>
              <a:rPr lang="tr-TR" alt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HIGHT 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algoritması hem güvenirlik odağını kaybetmeden </a:t>
            </a:r>
            <a:r>
              <a:rPr lang="tr-TR" alt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hemde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basit özellikte hafif sitoloji(</a:t>
            </a:r>
            <a:r>
              <a:rPr lang="tr-TR" alt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</a:t>
            </a:r>
            <a:r>
              <a:rPr lang="tr-TR" alt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kriptolojisine sahiptir.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4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Where</a:t>
            </a:r>
            <a:r>
              <a:rPr lang="tr-TR" b="1" dirty="0"/>
              <a:t> is </a:t>
            </a:r>
            <a:r>
              <a:rPr lang="tr-TR" b="1" dirty="0" smtClean="0"/>
              <a:t>HIGHT </a:t>
            </a:r>
            <a:r>
              <a:rPr lang="tr-TR" b="1" dirty="0" err="1"/>
              <a:t>used</a:t>
            </a:r>
            <a:r>
              <a:rPr lang="tr-TR" b="1" dirty="0"/>
              <a:t>?</a:t>
            </a:r>
            <a:r>
              <a:rPr lang="tr-TR" dirty="0"/>
              <a:t> 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pPr/>
              <a:t>4</a:t>
            </a:fld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5378326" y="2967335"/>
            <a:ext cx="54469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>
                <a:solidFill>
                  <a:srgbClr val="444444"/>
                </a:solidFill>
                <a:latin typeface="Source Sans Pro"/>
              </a:rPr>
              <a:t>HIGHT, </a:t>
            </a:r>
          </a:p>
          <a:p>
            <a:pPr algn="just"/>
            <a:endParaRPr lang="tr-TR" dirty="0" smtClean="0">
              <a:solidFill>
                <a:srgbClr val="444444"/>
              </a:solidFill>
              <a:latin typeface="Source Sans Pro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444444"/>
                </a:solidFill>
                <a:latin typeface="Source Sans Pro"/>
              </a:rPr>
              <a:t>IoT</a:t>
            </a:r>
            <a:r>
              <a:rPr lang="tr-TR" dirty="0" smtClean="0">
                <a:solidFill>
                  <a:srgbClr val="444444"/>
                </a:solidFill>
                <a:latin typeface="Source Sans Pro"/>
              </a:rPr>
              <a:t>,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444444"/>
                </a:solidFill>
                <a:latin typeface="Source Sans Pro"/>
              </a:rPr>
              <a:t>radio</a:t>
            </a:r>
            <a:r>
              <a:rPr lang="tr-TR" dirty="0" smtClean="0">
                <a:solidFill>
                  <a:srgbClr val="444444"/>
                </a:solidFill>
                <a:latin typeface="Source Sans Pro"/>
              </a:rPr>
              <a:t> </a:t>
            </a:r>
            <a:r>
              <a:rPr lang="tr-TR" dirty="0" err="1" smtClean="0">
                <a:solidFill>
                  <a:srgbClr val="444444"/>
                </a:solidFill>
                <a:latin typeface="Source Sans Pro"/>
              </a:rPr>
              <a:t>frequency</a:t>
            </a:r>
            <a:r>
              <a:rPr lang="tr-TR" dirty="0" smtClean="0">
                <a:solidFill>
                  <a:srgbClr val="444444"/>
                </a:solidFill>
                <a:latin typeface="Source Sans Pro"/>
              </a:rPr>
              <a:t> </a:t>
            </a:r>
            <a:r>
              <a:rPr lang="tr-TR" dirty="0" err="1" smtClean="0">
                <a:solidFill>
                  <a:srgbClr val="444444"/>
                </a:solidFill>
                <a:latin typeface="Source Sans Pro"/>
              </a:rPr>
              <a:t>identification</a:t>
            </a:r>
            <a:r>
              <a:rPr lang="tr-TR" dirty="0" smtClean="0">
                <a:solidFill>
                  <a:srgbClr val="444444"/>
                </a:solidFill>
                <a:latin typeface="Source Sans Pro"/>
              </a:rPr>
              <a:t>,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444444"/>
                </a:solidFill>
                <a:latin typeface="Source Sans Pro"/>
              </a:rPr>
              <a:t>akıllı kartlar,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444444"/>
                </a:solidFill>
                <a:latin typeface="Source Sans Pro"/>
              </a:rPr>
              <a:t>kablosus</a:t>
            </a:r>
            <a:r>
              <a:rPr lang="tr-TR" dirty="0" smtClean="0">
                <a:solidFill>
                  <a:srgbClr val="444444"/>
                </a:solidFill>
                <a:latin typeface="Source Sans Pro"/>
              </a:rPr>
              <a:t> vücut alan ağları(</a:t>
            </a:r>
            <a:r>
              <a:rPr lang="tr-TR" dirty="0" err="1" smtClean="0">
                <a:solidFill>
                  <a:srgbClr val="444444"/>
                </a:solidFill>
                <a:latin typeface="Source Sans Pro"/>
              </a:rPr>
              <a:t>wireless</a:t>
            </a:r>
            <a:r>
              <a:rPr lang="tr-TR" dirty="0" smtClean="0">
                <a:solidFill>
                  <a:srgbClr val="444444"/>
                </a:solidFill>
                <a:latin typeface="Source Sans Pro"/>
              </a:rPr>
              <a:t> body </a:t>
            </a:r>
            <a:r>
              <a:rPr lang="tr-TR" dirty="0" err="1" smtClean="0">
                <a:solidFill>
                  <a:srgbClr val="444444"/>
                </a:solidFill>
                <a:latin typeface="Source Sans Pro"/>
              </a:rPr>
              <a:t>area</a:t>
            </a:r>
            <a:r>
              <a:rPr lang="tr-TR" dirty="0" smtClean="0">
                <a:solidFill>
                  <a:srgbClr val="444444"/>
                </a:solidFill>
                <a:latin typeface="Source Sans Pro"/>
              </a:rPr>
              <a:t> network),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444444"/>
                </a:solidFill>
                <a:latin typeface="Source Sans Pro"/>
              </a:rPr>
              <a:t>kablosus</a:t>
            </a:r>
            <a:r>
              <a:rPr lang="tr-TR" dirty="0" smtClean="0">
                <a:solidFill>
                  <a:srgbClr val="444444"/>
                </a:solidFill>
                <a:latin typeface="Source Sans Pro"/>
              </a:rPr>
              <a:t> </a:t>
            </a:r>
            <a:r>
              <a:rPr lang="tr-TR" dirty="0" err="1" smtClean="0">
                <a:solidFill>
                  <a:srgbClr val="444444"/>
                </a:solidFill>
                <a:latin typeface="Source Sans Pro"/>
              </a:rPr>
              <a:t>sensör</a:t>
            </a:r>
            <a:r>
              <a:rPr lang="tr-TR" dirty="0" smtClean="0">
                <a:solidFill>
                  <a:srgbClr val="444444"/>
                </a:solidFill>
                <a:latin typeface="Source Sans Pro"/>
              </a:rPr>
              <a:t> ağlarında </a:t>
            </a:r>
          </a:p>
          <a:p>
            <a:pPr algn="just"/>
            <a:endParaRPr lang="tr-TR" dirty="0">
              <a:solidFill>
                <a:srgbClr val="444444"/>
              </a:solidFill>
              <a:latin typeface="Source Sans Pro"/>
            </a:endParaRPr>
          </a:p>
          <a:p>
            <a:pPr algn="just"/>
            <a:r>
              <a:rPr lang="tr-TR" dirty="0" smtClean="0">
                <a:solidFill>
                  <a:srgbClr val="444444"/>
                </a:solidFill>
                <a:latin typeface="Source Sans Pro"/>
              </a:rPr>
              <a:t>kullanılıyor.</a:t>
            </a:r>
            <a:endParaRPr lang="tr-TR" dirty="0"/>
          </a:p>
        </p:txBody>
      </p:sp>
      <p:pic>
        <p:nvPicPr>
          <p:cNvPr id="8" name="Resim Yer Tutucusu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8" r="327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630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6115050" y="1690688"/>
            <a:ext cx="57016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/>
              <a:t>HIGHT, 32 adım olarak 64 bit metin ve 128 bitlik anahtar ile çalışmaktadır.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Kriptoloji işlemi </a:t>
            </a:r>
            <a:r>
              <a:rPr lang="tr-TR" dirty="0" err="1" smtClean="0"/>
              <a:t>key</a:t>
            </a:r>
            <a:r>
              <a:rPr lang="tr-TR" dirty="0" smtClean="0"/>
              <a:t> Schedule, </a:t>
            </a:r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transformation</a:t>
            </a:r>
            <a:r>
              <a:rPr lang="tr-TR" dirty="0" smtClean="0"/>
              <a:t>, </a:t>
            </a:r>
            <a:r>
              <a:rPr lang="tr-TR" dirty="0" err="1" smtClean="0"/>
              <a:t>round</a:t>
            </a:r>
            <a:r>
              <a:rPr lang="tr-TR" dirty="0" smtClean="0"/>
              <a:t> </a:t>
            </a:r>
            <a:r>
              <a:rPr lang="tr-TR" dirty="0" err="1" smtClean="0"/>
              <a:t>fuction</a:t>
            </a:r>
            <a:r>
              <a:rPr lang="tr-TR" dirty="0" smtClean="0"/>
              <a:t> ve final </a:t>
            </a:r>
            <a:r>
              <a:rPr lang="tr-TR" dirty="0" err="1" smtClean="0"/>
              <a:t>transformation</a:t>
            </a:r>
            <a:r>
              <a:rPr lang="tr-TR" dirty="0"/>
              <a:t> </a:t>
            </a:r>
            <a:r>
              <a:rPr lang="tr-TR" dirty="0" smtClean="0"/>
              <a:t>adımlarından oluşmaktadır.</a:t>
            </a:r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Şifreleme fonksiyonu </a:t>
            </a:r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Transformation</a:t>
            </a:r>
            <a:r>
              <a:rPr lang="tr-TR" dirty="0" smtClean="0"/>
              <a:t> adımının </a:t>
            </a:r>
            <a:r>
              <a:rPr lang="tr-TR" dirty="0" err="1" smtClean="0"/>
              <a:t>plaintext</a:t>
            </a:r>
            <a:r>
              <a:rPr lang="tr-TR" dirty="0" smtClean="0"/>
              <a:t> ve WK(</a:t>
            </a:r>
            <a:r>
              <a:rPr lang="tr-TR" dirty="0" err="1" smtClean="0"/>
              <a:t>Whitening</a:t>
            </a:r>
            <a:r>
              <a:rPr lang="tr-TR" dirty="0" smtClean="0"/>
              <a:t> </a:t>
            </a:r>
            <a:r>
              <a:rPr lang="tr-TR" dirty="0" err="1" smtClean="0"/>
              <a:t>Keys</a:t>
            </a:r>
            <a:r>
              <a:rPr lang="tr-TR" dirty="0" smtClean="0"/>
              <a:t>) kullanması ile başlamaktadır.</a:t>
            </a:r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32 </a:t>
            </a:r>
            <a:r>
              <a:rPr lang="tr-TR" dirty="0" err="1" smtClean="0"/>
              <a:t>round</a:t>
            </a:r>
            <a:r>
              <a:rPr lang="tr-TR" dirty="0" smtClean="0"/>
              <a:t> sonunda </a:t>
            </a:r>
            <a:r>
              <a:rPr lang="tr-TR" dirty="0" err="1" smtClean="0"/>
              <a:t>ciphertext</a:t>
            </a:r>
            <a:r>
              <a:rPr lang="tr-TR" dirty="0" smtClean="0"/>
              <a:t> ‘in elde edilmesi için Final </a:t>
            </a:r>
            <a:r>
              <a:rPr lang="tr-TR" dirty="0" err="1" smtClean="0"/>
              <a:t>Transformation</a:t>
            </a:r>
            <a:r>
              <a:rPr lang="tr-TR" dirty="0" smtClean="0"/>
              <a:t> işlemi gerçekleştirilir.</a:t>
            </a:r>
          </a:p>
          <a:p>
            <a:pPr algn="just"/>
            <a:endParaRPr lang="tr-TR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5713879" y="365125"/>
            <a:ext cx="6504007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tr-TR" b="1" dirty="0" smtClean="0"/>
              <a:t>HIGHT General </a:t>
            </a:r>
            <a:r>
              <a:rPr lang="tr-TR" b="1" dirty="0" err="1" smtClean="0"/>
              <a:t>Process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81" y="954143"/>
            <a:ext cx="5805269" cy="4998982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5553075"/>
            <a:ext cx="39338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2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3" y="1900238"/>
            <a:ext cx="65817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5"/>
          <p:cNvGrpSpPr/>
          <p:nvPr/>
        </p:nvGrpSpPr>
        <p:grpSpPr>
          <a:xfrm>
            <a:off x="5857874" y="922062"/>
            <a:ext cx="6162676" cy="923330"/>
            <a:chOff x="5451950" y="2420112"/>
            <a:chExt cx="5406550" cy="923330"/>
          </a:xfrm>
        </p:grpSpPr>
        <p:sp>
          <p:nvSpPr>
            <p:cNvPr id="7" name="Pentagon 4"/>
            <p:cNvSpPr/>
            <p:nvPr/>
          </p:nvSpPr>
          <p:spPr>
            <a:xfrm>
              <a:off x="5451950" y="2467356"/>
              <a:ext cx="291625" cy="27484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TextBox 6"/>
            <p:cNvSpPr txBox="1"/>
            <p:nvPr/>
          </p:nvSpPr>
          <p:spPr>
            <a:xfrm>
              <a:off x="5937504" y="2420112"/>
              <a:ext cx="49209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KeySchedule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iki algoritmadan oluşmaktadır.</a:t>
              </a:r>
            </a:p>
            <a:p>
              <a:pPr lvl="1" algn="just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1-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Whitening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Generation</a:t>
              </a:r>
              <a:endPara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 algn="just"/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2-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Subkey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5863748" y="1973593"/>
            <a:ext cx="6162676" cy="646331"/>
            <a:chOff x="5451950" y="2420112"/>
            <a:chExt cx="6162676" cy="646331"/>
          </a:xfrm>
        </p:grpSpPr>
        <p:sp>
          <p:nvSpPr>
            <p:cNvPr id="10" name="Pentagon 17"/>
            <p:cNvSpPr/>
            <p:nvPr/>
          </p:nvSpPr>
          <p:spPr>
            <a:xfrm>
              <a:off x="5451950" y="2467356"/>
              <a:ext cx="291625" cy="274844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5937504" y="2420112"/>
              <a:ext cx="5677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Whitening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Generation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8 tane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whitening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byte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ları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oluşturur. (WK</a:t>
              </a:r>
              <a:r>
                <a:rPr lang="tr-TR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WK</a:t>
              </a:r>
              <a:r>
                <a:rPr lang="tr-T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… , WK</a:t>
              </a:r>
              <a:r>
                <a:rPr lang="tr-TR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0345"/>
            <a:ext cx="5857874" cy="3820353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5857874" y="2970815"/>
            <a:ext cx="6162676" cy="646331"/>
            <a:chOff x="5451950" y="2420112"/>
            <a:chExt cx="6162676" cy="646331"/>
          </a:xfrm>
        </p:grpSpPr>
        <p:sp>
          <p:nvSpPr>
            <p:cNvPr id="17" name="Pentagon 17"/>
            <p:cNvSpPr/>
            <p:nvPr/>
          </p:nvSpPr>
          <p:spPr>
            <a:xfrm>
              <a:off x="5451950" y="2467356"/>
              <a:ext cx="291625" cy="274844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TextBox 18"/>
            <p:cNvSpPr txBox="1"/>
            <p:nvPr/>
          </p:nvSpPr>
          <p:spPr>
            <a:xfrm>
              <a:off x="5937504" y="2420112"/>
              <a:ext cx="5677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Subkey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Generation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128 tane </a:t>
              </a:r>
              <a:r>
                <a:rPr lang="tr-TR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subkey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oluşturur. (SK</a:t>
              </a:r>
              <a:r>
                <a:rPr lang="tr-TR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SK</a:t>
              </a:r>
              <a:r>
                <a:rPr lang="tr-T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… , SK</a:t>
              </a:r>
              <a:r>
                <a:rPr lang="tr-TR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127</a:t>
              </a:r>
              <a:r>
                <a:rPr lang="tr-T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428" y="4067175"/>
            <a:ext cx="4946495" cy="1580698"/>
          </a:xfrm>
          <a:prstGeom prst="rect">
            <a:avLst/>
          </a:prstGeom>
        </p:spPr>
      </p:pic>
      <p:sp>
        <p:nvSpPr>
          <p:cNvPr id="13" name="Unvan 1"/>
          <p:cNvSpPr txBox="1">
            <a:spLocks/>
          </p:cNvSpPr>
          <p:nvPr/>
        </p:nvSpPr>
        <p:spPr>
          <a:xfrm>
            <a:off x="5564671" y="131079"/>
            <a:ext cx="6504007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tr-TR" b="1" dirty="0" smtClean="0"/>
              <a:t>HIGHT </a:t>
            </a:r>
            <a:r>
              <a:rPr lang="tr-TR" b="1" dirty="0" err="1" smtClean="0"/>
              <a:t>Key</a:t>
            </a:r>
            <a:r>
              <a:rPr lang="tr-TR" b="1" dirty="0" smtClean="0"/>
              <a:t> Schedule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378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Whitening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</a:t>
            </a:r>
            <a:r>
              <a:rPr lang="tr-TR" dirty="0" err="1" smtClean="0"/>
              <a:t>Generation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F110-BBBC-48A9-B83C-F328B714D385}" type="slidenum">
              <a:rPr lang="tr-TR" smtClean="0"/>
              <a:pPr/>
              <a:t>8</a:t>
            </a:fld>
            <a:endParaRPr lang="tr-TR" dirty="0"/>
          </a:p>
        </p:txBody>
      </p:sp>
      <p:pic>
        <p:nvPicPr>
          <p:cNvPr id="10" name="Resim Yer Tutucusu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6" r="33896"/>
          <a:stretch>
            <a:fillRect/>
          </a:stretch>
        </p:blipFill>
        <p:spPr/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564" y="2592736"/>
            <a:ext cx="4572000" cy="192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3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2843996" y="850900"/>
            <a:ext cx="6504007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tr-TR" dirty="0" err="1" smtClean="0"/>
              <a:t>Whitening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271712"/>
            <a:ext cx="11077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0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2E7F2"/>
      </a:accent1>
      <a:accent2>
        <a:srgbClr val="F1F0E2"/>
      </a:accent2>
      <a:accent3>
        <a:srgbClr val="D9BB93"/>
      </a:accent3>
      <a:accent4>
        <a:srgbClr val="F25652"/>
      </a:accent4>
      <a:accent5>
        <a:srgbClr val="3E4E59"/>
      </a:accent5>
      <a:accent6>
        <a:srgbClr val="43728C"/>
      </a:accent6>
      <a:hlink>
        <a:srgbClr val="F1F0E2"/>
      </a:hlink>
      <a:folHlink>
        <a:srgbClr val="C2E7F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1127</Words>
  <Application>Microsoft Office PowerPoint</Application>
  <PresentationFormat>Geniş ekran</PresentationFormat>
  <Paragraphs>165</Paragraphs>
  <Slides>24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3" baseType="lpstr">
      <vt:lpstr>Aharoni</vt:lpstr>
      <vt:lpstr>Arial</vt:lpstr>
      <vt:lpstr>Calibri</vt:lpstr>
      <vt:lpstr>Porter</vt:lpstr>
      <vt:lpstr>Source Sans Pro</vt:lpstr>
      <vt:lpstr>Tahoma</vt:lpstr>
      <vt:lpstr>Times New Roman</vt:lpstr>
      <vt:lpstr>Wingdings</vt:lpstr>
      <vt:lpstr>Office Theme</vt:lpstr>
      <vt:lpstr>PowerPoint Sunusu</vt:lpstr>
      <vt:lpstr>OUTLINE</vt:lpstr>
      <vt:lpstr>PowerPoint Sunusu</vt:lpstr>
      <vt:lpstr>Where is HIGHT used? </vt:lpstr>
      <vt:lpstr>PowerPoint Sunusu</vt:lpstr>
      <vt:lpstr>PowerPoint Sunusu</vt:lpstr>
      <vt:lpstr>PowerPoint Sunusu</vt:lpstr>
      <vt:lpstr>Whitening Key Generation</vt:lpstr>
      <vt:lpstr>PowerPoint Sunusu</vt:lpstr>
      <vt:lpstr>PowerPoint Sunusu</vt:lpstr>
      <vt:lpstr>PowerPoint Sunusu</vt:lpstr>
      <vt:lpstr>Subkey Generation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Work Packages</vt:lpstr>
      <vt:lpstr>PowerPoint Sunusu</vt:lpstr>
      <vt:lpstr>Gant Diagram</vt:lpstr>
      <vt:lpstr>REFERENCES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Tarık Saydıran</dc:creator>
  <cp:lastModifiedBy>Veysel Aksoy</cp:lastModifiedBy>
  <cp:revision>115</cp:revision>
  <dcterms:created xsi:type="dcterms:W3CDTF">2019-09-03T05:58:09Z</dcterms:created>
  <dcterms:modified xsi:type="dcterms:W3CDTF">2021-03-24T10:01:10Z</dcterms:modified>
</cp:coreProperties>
</file>