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6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7CA4C-E031-4258-AF7F-E6B528024C74}" type="datetimeFigureOut">
              <a:rPr lang="tr-TR" smtClean="0"/>
              <a:t>1.07.2021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552BB-0A02-4E9A-985C-E850DB8910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50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526-AA9B-4C2C-8A39-09BA30690DB0}" type="datetimeFigureOut">
              <a:rPr lang="tr-TR" smtClean="0"/>
              <a:t>1.07.2021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383-BEE2-41A5-A33F-0607DB3C3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370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526-AA9B-4C2C-8A39-09BA30690DB0}" type="datetimeFigureOut">
              <a:rPr lang="tr-TR" smtClean="0"/>
              <a:t>1.07.2021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383-BEE2-41A5-A33F-0607DB3C3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766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526-AA9B-4C2C-8A39-09BA30690DB0}" type="datetimeFigureOut">
              <a:rPr lang="tr-TR" smtClean="0"/>
              <a:t>1.07.2021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383-BEE2-41A5-A33F-0607DB3C3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92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526-AA9B-4C2C-8A39-09BA30690DB0}" type="datetimeFigureOut">
              <a:rPr lang="tr-TR" smtClean="0"/>
              <a:t>1.07.2021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383-BEE2-41A5-A33F-0607DB3C3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083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526-AA9B-4C2C-8A39-09BA30690DB0}" type="datetimeFigureOut">
              <a:rPr lang="tr-TR" smtClean="0"/>
              <a:t>1.07.2021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383-BEE2-41A5-A33F-0607DB3C3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8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526-AA9B-4C2C-8A39-09BA30690DB0}" type="datetimeFigureOut">
              <a:rPr lang="tr-TR" smtClean="0"/>
              <a:t>1.07.2021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383-BEE2-41A5-A33F-0607DB3C3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57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526-AA9B-4C2C-8A39-09BA30690DB0}" type="datetimeFigureOut">
              <a:rPr lang="tr-TR" smtClean="0"/>
              <a:t>1.07.2021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383-BEE2-41A5-A33F-0607DB3C3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4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526-AA9B-4C2C-8A39-09BA30690DB0}" type="datetimeFigureOut">
              <a:rPr lang="tr-TR" smtClean="0"/>
              <a:t>1.07.2021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383-BEE2-41A5-A33F-0607DB3C3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7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526-AA9B-4C2C-8A39-09BA30690DB0}" type="datetimeFigureOut">
              <a:rPr lang="tr-TR" smtClean="0"/>
              <a:t>1.07.2021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383-BEE2-41A5-A33F-0607DB3C3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33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526-AA9B-4C2C-8A39-09BA30690DB0}" type="datetimeFigureOut">
              <a:rPr lang="tr-TR" smtClean="0"/>
              <a:t>1.07.2021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383-BEE2-41A5-A33F-0607DB3C3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989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526-AA9B-4C2C-8A39-09BA30690DB0}" type="datetimeFigureOut">
              <a:rPr lang="tr-TR" smtClean="0"/>
              <a:t>1.07.2021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383-BEE2-41A5-A33F-0607DB3C3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97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C526-AA9B-4C2C-8A39-09BA30690DB0}" type="datetimeFigureOut">
              <a:rPr lang="tr-TR" smtClean="0"/>
              <a:t>1.07.2021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5383-BEE2-41A5-A33F-0607DB3C3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7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66145" y="310804"/>
            <a:ext cx="8459709" cy="1325563"/>
          </a:xfrm>
        </p:spPr>
        <p:txBody>
          <a:bodyPr/>
          <a:lstStyle/>
          <a:p>
            <a:pPr algn="ctr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RFN </a:t>
            </a:r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VHDL Design </a:t>
            </a:r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roblem Solving: Reverse Polish Notation - Wikibooks, open books for an  open worl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524919"/>
            <a:ext cx="57150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4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952246" y="1267485"/>
            <a:ext cx="1910281" cy="851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952245" y="2651156"/>
            <a:ext cx="1910281" cy="851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5155945" y="1456078"/>
            <a:ext cx="157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Take</a:t>
            </a:r>
            <a:r>
              <a:rPr lang="tr-TR" sz="1200" dirty="0" smtClean="0"/>
              <a:t> First </a:t>
            </a:r>
            <a:r>
              <a:rPr lang="tr-TR" sz="1200" dirty="0" err="1" smtClean="0"/>
              <a:t>Number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POP it</a:t>
            </a:r>
            <a:r>
              <a:rPr lang="tr-TR" sz="1200" dirty="0" smtClean="0"/>
              <a:t> </a:t>
            </a:r>
            <a:r>
              <a:rPr lang="tr-TR" sz="1200" dirty="0" err="1" smtClean="0"/>
              <a:t>from</a:t>
            </a:r>
            <a:r>
              <a:rPr lang="tr-TR" sz="1200" dirty="0" smtClean="0"/>
              <a:t>  BRAM</a:t>
            </a:r>
            <a:endParaRPr lang="tr-TR" sz="12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5155946" y="2845836"/>
            <a:ext cx="170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Take</a:t>
            </a:r>
            <a:r>
              <a:rPr lang="tr-TR" sz="1200" dirty="0" smtClean="0"/>
              <a:t> Second </a:t>
            </a:r>
            <a:r>
              <a:rPr lang="tr-TR" sz="1200" dirty="0" err="1" smtClean="0"/>
              <a:t>Number</a:t>
            </a:r>
            <a:r>
              <a:rPr lang="tr-TR" sz="1200" dirty="0" smtClean="0"/>
              <a:t> </a:t>
            </a:r>
            <a:r>
              <a:rPr lang="tr-TR" sz="1200" dirty="0" err="1"/>
              <a:t>and</a:t>
            </a:r>
            <a:r>
              <a:rPr lang="tr-TR" sz="1200" dirty="0"/>
              <a:t> POP it </a:t>
            </a:r>
            <a:r>
              <a:rPr lang="tr-TR" sz="1200" dirty="0" err="1"/>
              <a:t>from</a:t>
            </a:r>
            <a:r>
              <a:rPr lang="tr-TR" sz="1200" dirty="0"/>
              <a:t>  BRAM</a:t>
            </a:r>
            <a:endParaRPr lang="tr-TR" sz="1200" dirty="0"/>
          </a:p>
        </p:txBody>
      </p:sp>
      <p:sp>
        <p:nvSpPr>
          <p:cNvPr id="8" name="Dikdörtgen 7"/>
          <p:cNvSpPr/>
          <p:nvPr/>
        </p:nvSpPr>
        <p:spPr>
          <a:xfrm>
            <a:off x="4952245" y="4116308"/>
            <a:ext cx="1910281" cy="851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230637" y="4310988"/>
            <a:ext cx="142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Multiply</a:t>
            </a:r>
            <a:r>
              <a:rPr lang="tr-TR" sz="1200" dirty="0" smtClean="0"/>
              <a:t> First </a:t>
            </a:r>
            <a:r>
              <a:rPr lang="tr-TR" sz="1200" dirty="0" err="1" smtClean="0"/>
              <a:t>and</a:t>
            </a:r>
            <a:r>
              <a:rPr lang="tr-TR" sz="1200" dirty="0" smtClean="0"/>
              <a:t> Second </a:t>
            </a:r>
            <a:r>
              <a:rPr lang="tr-TR" sz="1200" dirty="0" err="1" smtClean="0"/>
              <a:t>Number</a:t>
            </a:r>
            <a:endParaRPr lang="tr-TR" sz="1200" dirty="0"/>
          </a:p>
        </p:txBody>
      </p:sp>
      <p:sp>
        <p:nvSpPr>
          <p:cNvPr id="10" name="Dikdörtgen 9"/>
          <p:cNvSpPr/>
          <p:nvPr/>
        </p:nvSpPr>
        <p:spPr>
          <a:xfrm>
            <a:off x="4952245" y="5474328"/>
            <a:ext cx="1910281" cy="851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5155947" y="5732382"/>
            <a:ext cx="1502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Push</a:t>
            </a:r>
            <a:r>
              <a:rPr lang="tr-TR" sz="1200" dirty="0" smtClean="0"/>
              <a:t> </a:t>
            </a:r>
            <a:r>
              <a:rPr lang="tr-TR" sz="1200" dirty="0" err="1" smtClean="0"/>
              <a:t>Result</a:t>
            </a:r>
            <a:r>
              <a:rPr lang="tr-TR" sz="1200" dirty="0" smtClean="0"/>
              <a:t> </a:t>
            </a:r>
            <a:r>
              <a:rPr lang="tr-TR" sz="1200" dirty="0" err="1" smtClean="0"/>
              <a:t>to</a:t>
            </a:r>
            <a:r>
              <a:rPr lang="tr-TR" sz="1200" dirty="0" smtClean="0"/>
              <a:t> BRAM</a:t>
            </a:r>
            <a:endParaRPr lang="tr-TR" sz="1200" dirty="0"/>
          </a:p>
        </p:txBody>
      </p:sp>
      <p:cxnSp>
        <p:nvCxnSpPr>
          <p:cNvPr id="13" name="Düz Ok Bağlayıcısı 12"/>
          <p:cNvCxnSpPr>
            <a:endCxn id="4" idx="0"/>
          </p:cNvCxnSpPr>
          <p:nvPr/>
        </p:nvCxnSpPr>
        <p:spPr>
          <a:xfrm>
            <a:off x="5902858" y="949084"/>
            <a:ext cx="4529" cy="31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5907384" y="2193987"/>
            <a:ext cx="0" cy="42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5907384" y="3620616"/>
            <a:ext cx="0" cy="47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 flipH="1">
            <a:off x="5902858" y="5158355"/>
            <a:ext cx="4526" cy="27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/>
          <p:cNvSpPr txBox="1"/>
          <p:nvPr/>
        </p:nvSpPr>
        <p:spPr>
          <a:xfrm>
            <a:off x="4524466" y="242588"/>
            <a:ext cx="283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STATE: </a:t>
            </a:r>
            <a:r>
              <a:rPr lang="tr-TR" sz="2400" dirty="0" err="1" smtClean="0"/>
              <a:t>Multiplication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9464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363770" y="488887"/>
            <a:ext cx="362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Multiply</a:t>
            </a:r>
            <a:r>
              <a:rPr lang="tr-TR" sz="2400" dirty="0" smtClean="0"/>
              <a:t> 8 bit </a:t>
            </a:r>
            <a:r>
              <a:rPr lang="tr-TR" sz="2400" dirty="0" err="1" smtClean="0"/>
              <a:t>Two</a:t>
            </a:r>
            <a:r>
              <a:rPr lang="tr-TR" sz="2400" dirty="0" smtClean="0"/>
              <a:t> </a:t>
            </a:r>
            <a:r>
              <a:rPr lang="tr-TR" sz="2400" dirty="0" err="1" smtClean="0"/>
              <a:t>Number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00" y="1927221"/>
            <a:ext cx="5278595" cy="3402017"/>
          </a:xfrm>
          <a:prstGeom prst="rect">
            <a:avLst/>
          </a:prstGeom>
        </p:spPr>
      </p:pic>
      <p:pic>
        <p:nvPicPr>
          <p:cNvPr id="1026" name="Picture 2" descr="DESIGN OF 8X8 WALLACE MULTIPLIER USING MUX BASED FULL ADDER WITH COMPRES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895" y="839314"/>
            <a:ext cx="6038661" cy="574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2113985" y="5266707"/>
            <a:ext cx="244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4 bit Wallace </a:t>
            </a:r>
            <a:r>
              <a:rPr lang="tr-TR" sz="2400" dirty="0" err="1" smtClean="0"/>
              <a:t>Tree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82008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409037" y="162962"/>
            <a:ext cx="362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Multiply</a:t>
            </a:r>
            <a:r>
              <a:rPr lang="tr-TR" sz="2400" dirty="0" smtClean="0"/>
              <a:t> 8 bit </a:t>
            </a:r>
            <a:r>
              <a:rPr lang="tr-TR" sz="2400" dirty="0" err="1" smtClean="0"/>
              <a:t>Two</a:t>
            </a:r>
            <a:r>
              <a:rPr lang="tr-TR" sz="2400" dirty="0" smtClean="0"/>
              <a:t> </a:t>
            </a:r>
            <a:r>
              <a:rPr lang="tr-TR" sz="2400" dirty="0" err="1" smtClean="0"/>
              <a:t>Number</a:t>
            </a:r>
            <a:endParaRPr lang="tr-TR" sz="24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7749766" y="1167897"/>
            <a:ext cx="276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a7  a6  a5  a4  a3  a2  a1  a0</a:t>
            </a:r>
          </a:p>
          <a:p>
            <a:r>
              <a:rPr lang="tr-TR" dirty="0" smtClean="0"/>
              <a:t>b7  b6  b5  b4 b3  b2  b1  b0</a:t>
            </a:r>
            <a:endParaRPr lang="tr-TR" dirty="0"/>
          </a:p>
        </p:txBody>
      </p:sp>
      <p:cxnSp>
        <p:nvCxnSpPr>
          <p:cNvPr id="8" name="Düz Bağlayıcı 7"/>
          <p:cNvCxnSpPr/>
          <p:nvPr/>
        </p:nvCxnSpPr>
        <p:spPr>
          <a:xfrm>
            <a:off x="6790099" y="1991763"/>
            <a:ext cx="4092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Çarpı 8"/>
          <p:cNvSpPr/>
          <p:nvPr/>
        </p:nvSpPr>
        <p:spPr>
          <a:xfrm rot="2780741">
            <a:off x="6879127" y="1670979"/>
            <a:ext cx="276227" cy="261321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5557474" y="2169298"/>
            <a:ext cx="495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p</a:t>
            </a:r>
            <a:r>
              <a:rPr lang="tr-TR" dirty="0" smtClean="0"/>
              <a:t>0(7)  p0(6)  p0(5)  p0(4)  p0(3)  p0(2)  p0(1)  p0(0) </a:t>
            </a:r>
          </a:p>
          <a:p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4959113" y="2446297"/>
            <a:ext cx="4953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p1(7</a:t>
            </a:r>
            <a:r>
              <a:rPr lang="tr-TR" dirty="0"/>
              <a:t>)  </a:t>
            </a:r>
            <a:r>
              <a:rPr lang="tr-TR" dirty="0" smtClean="0"/>
              <a:t>p1(6</a:t>
            </a:r>
            <a:r>
              <a:rPr lang="tr-TR" dirty="0"/>
              <a:t>)  </a:t>
            </a:r>
            <a:r>
              <a:rPr lang="tr-TR" dirty="0" smtClean="0"/>
              <a:t>p1(5</a:t>
            </a:r>
            <a:r>
              <a:rPr lang="tr-TR" dirty="0"/>
              <a:t>)  </a:t>
            </a:r>
            <a:r>
              <a:rPr lang="tr-TR" dirty="0" smtClean="0"/>
              <a:t>p1(4</a:t>
            </a:r>
            <a:r>
              <a:rPr lang="tr-TR" dirty="0"/>
              <a:t>)  </a:t>
            </a:r>
            <a:r>
              <a:rPr lang="tr-TR" dirty="0" smtClean="0"/>
              <a:t>p1(3</a:t>
            </a:r>
            <a:r>
              <a:rPr lang="tr-TR" dirty="0"/>
              <a:t>)  </a:t>
            </a:r>
            <a:r>
              <a:rPr lang="tr-TR" dirty="0" smtClean="0"/>
              <a:t>p1(2</a:t>
            </a:r>
            <a:r>
              <a:rPr lang="tr-TR" dirty="0"/>
              <a:t>)  </a:t>
            </a:r>
            <a:r>
              <a:rPr lang="tr-TR" dirty="0" smtClean="0"/>
              <a:t>p1(1</a:t>
            </a:r>
            <a:r>
              <a:rPr lang="tr-TR" dirty="0"/>
              <a:t>)  </a:t>
            </a:r>
            <a:r>
              <a:rPr lang="tr-TR" dirty="0" smtClean="0"/>
              <a:t>p1(0</a:t>
            </a:r>
            <a:r>
              <a:rPr lang="tr-TR" dirty="0"/>
              <a:t>) 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4350564" y="2723296"/>
            <a:ext cx="4953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p2(7</a:t>
            </a:r>
            <a:r>
              <a:rPr lang="tr-TR" dirty="0"/>
              <a:t>)  </a:t>
            </a:r>
            <a:r>
              <a:rPr lang="tr-TR" dirty="0" smtClean="0"/>
              <a:t>p2(6</a:t>
            </a:r>
            <a:r>
              <a:rPr lang="tr-TR" dirty="0"/>
              <a:t>)  </a:t>
            </a:r>
            <a:r>
              <a:rPr lang="tr-TR" dirty="0" smtClean="0"/>
              <a:t>p2(5</a:t>
            </a:r>
            <a:r>
              <a:rPr lang="tr-TR" dirty="0"/>
              <a:t>)  </a:t>
            </a:r>
            <a:r>
              <a:rPr lang="tr-TR" dirty="0" smtClean="0"/>
              <a:t>p2(4</a:t>
            </a:r>
            <a:r>
              <a:rPr lang="tr-TR" dirty="0"/>
              <a:t>)  </a:t>
            </a:r>
            <a:r>
              <a:rPr lang="tr-TR" dirty="0" smtClean="0"/>
              <a:t>p2(3</a:t>
            </a:r>
            <a:r>
              <a:rPr lang="tr-TR" dirty="0"/>
              <a:t>)  </a:t>
            </a:r>
            <a:r>
              <a:rPr lang="tr-TR" dirty="0" smtClean="0"/>
              <a:t>p2(2</a:t>
            </a:r>
            <a:r>
              <a:rPr lang="tr-TR" dirty="0"/>
              <a:t>)  </a:t>
            </a:r>
            <a:r>
              <a:rPr lang="tr-TR" dirty="0" smtClean="0"/>
              <a:t>p2(1</a:t>
            </a:r>
            <a:r>
              <a:rPr lang="tr-TR" dirty="0"/>
              <a:t>)  </a:t>
            </a:r>
            <a:r>
              <a:rPr lang="tr-TR" dirty="0" smtClean="0"/>
              <a:t>p2(0</a:t>
            </a:r>
            <a:r>
              <a:rPr lang="tr-TR" dirty="0"/>
              <a:t>) 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3742015" y="3005751"/>
            <a:ext cx="4953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p3(7</a:t>
            </a:r>
            <a:r>
              <a:rPr lang="tr-TR" dirty="0"/>
              <a:t>)  </a:t>
            </a:r>
            <a:r>
              <a:rPr lang="tr-TR" dirty="0" smtClean="0"/>
              <a:t>p3(6</a:t>
            </a:r>
            <a:r>
              <a:rPr lang="tr-TR" dirty="0"/>
              <a:t>)  </a:t>
            </a:r>
            <a:r>
              <a:rPr lang="tr-TR" dirty="0" smtClean="0"/>
              <a:t>p3(5</a:t>
            </a:r>
            <a:r>
              <a:rPr lang="tr-TR" dirty="0"/>
              <a:t>)  </a:t>
            </a:r>
            <a:r>
              <a:rPr lang="tr-TR" dirty="0" smtClean="0"/>
              <a:t>p3(4</a:t>
            </a:r>
            <a:r>
              <a:rPr lang="tr-TR" dirty="0"/>
              <a:t>)  </a:t>
            </a:r>
            <a:r>
              <a:rPr lang="tr-TR" dirty="0" smtClean="0"/>
              <a:t>p3(3</a:t>
            </a:r>
            <a:r>
              <a:rPr lang="tr-TR" dirty="0"/>
              <a:t>)  </a:t>
            </a:r>
            <a:r>
              <a:rPr lang="tr-TR" dirty="0" smtClean="0"/>
              <a:t>p3(2</a:t>
            </a:r>
            <a:r>
              <a:rPr lang="tr-TR" dirty="0"/>
              <a:t>)  </a:t>
            </a:r>
            <a:r>
              <a:rPr lang="tr-TR" dirty="0" smtClean="0"/>
              <a:t>p3(1</a:t>
            </a:r>
            <a:r>
              <a:rPr lang="tr-TR" dirty="0"/>
              <a:t>)  </a:t>
            </a:r>
            <a:r>
              <a:rPr lang="tr-TR" dirty="0" smtClean="0"/>
              <a:t>p3(0</a:t>
            </a:r>
            <a:r>
              <a:rPr lang="tr-TR" dirty="0"/>
              <a:t>) 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3133466" y="3282750"/>
            <a:ext cx="4953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p4(7</a:t>
            </a:r>
            <a:r>
              <a:rPr lang="tr-TR" dirty="0"/>
              <a:t>)  </a:t>
            </a:r>
            <a:r>
              <a:rPr lang="tr-TR" dirty="0" smtClean="0"/>
              <a:t>p4(6</a:t>
            </a:r>
            <a:r>
              <a:rPr lang="tr-TR" dirty="0"/>
              <a:t>)  </a:t>
            </a:r>
            <a:r>
              <a:rPr lang="tr-TR" dirty="0" smtClean="0"/>
              <a:t>p4(5</a:t>
            </a:r>
            <a:r>
              <a:rPr lang="tr-TR" dirty="0"/>
              <a:t>)  </a:t>
            </a:r>
            <a:r>
              <a:rPr lang="tr-TR" dirty="0" smtClean="0"/>
              <a:t>p4(4</a:t>
            </a:r>
            <a:r>
              <a:rPr lang="tr-TR" dirty="0"/>
              <a:t>)  </a:t>
            </a:r>
            <a:r>
              <a:rPr lang="tr-TR" dirty="0" smtClean="0"/>
              <a:t>p4(3</a:t>
            </a:r>
            <a:r>
              <a:rPr lang="tr-TR" dirty="0"/>
              <a:t>)  </a:t>
            </a:r>
            <a:r>
              <a:rPr lang="tr-TR" dirty="0" smtClean="0"/>
              <a:t>p4(2</a:t>
            </a:r>
            <a:r>
              <a:rPr lang="tr-TR" dirty="0"/>
              <a:t>)  </a:t>
            </a:r>
            <a:r>
              <a:rPr lang="tr-TR" dirty="0" smtClean="0"/>
              <a:t>p4(1</a:t>
            </a:r>
            <a:r>
              <a:rPr lang="tr-TR" dirty="0"/>
              <a:t>)  </a:t>
            </a:r>
            <a:r>
              <a:rPr lang="tr-TR" dirty="0" smtClean="0"/>
              <a:t>p4(0</a:t>
            </a:r>
            <a:r>
              <a:rPr lang="tr-TR" dirty="0"/>
              <a:t>) 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2524917" y="3559999"/>
            <a:ext cx="4953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p5(7</a:t>
            </a:r>
            <a:r>
              <a:rPr lang="tr-TR" dirty="0"/>
              <a:t>)  </a:t>
            </a:r>
            <a:r>
              <a:rPr lang="tr-TR" dirty="0" smtClean="0"/>
              <a:t>p5(6</a:t>
            </a:r>
            <a:r>
              <a:rPr lang="tr-TR" dirty="0"/>
              <a:t>)  </a:t>
            </a:r>
            <a:r>
              <a:rPr lang="tr-TR" dirty="0" smtClean="0"/>
              <a:t>p5(5</a:t>
            </a:r>
            <a:r>
              <a:rPr lang="tr-TR" dirty="0"/>
              <a:t>)  </a:t>
            </a:r>
            <a:r>
              <a:rPr lang="tr-TR" dirty="0" smtClean="0"/>
              <a:t>p5(4</a:t>
            </a:r>
            <a:r>
              <a:rPr lang="tr-TR" dirty="0"/>
              <a:t>)  </a:t>
            </a:r>
            <a:r>
              <a:rPr lang="tr-TR" dirty="0" smtClean="0"/>
              <a:t>p5(3</a:t>
            </a:r>
            <a:r>
              <a:rPr lang="tr-TR" dirty="0"/>
              <a:t>)  </a:t>
            </a:r>
            <a:r>
              <a:rPr lang="tr-TR" dirty="0" smtClean="0"/>
              <a:t>p5(2</a:t>
            </a:r>
            <a:r>
              <a:rPr lang="tr-TR" dirty="0"/>
              <a:t>)  </a:t>
            </a:r>
            <a:r>
              <a:rPr lang="tr-TR" dirty="0" smtClean="0"/>
              <a:t>p5(1</a:t>
            </a:r>
            <a:r>
              <a:rPr lang="tr-TR" dirty="0"/>
              <a:t>)  </a:t>
            </a:r>
            <a:r>
              <a:rPr lang="tr-TR" dirty="0" smtClean="0"/>
              <a:t>p5(0</a:t>
            </a:r>
            <a:r>
              <a:rPr lang="tr-TR" dirty="0"/>
              <a:t>) 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1903942" y="3836998"/>
            <a:ext cx="4953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p6(7</a:t>
            </a:r>
            <a:r>
              <a:rPr lang="tr-TR" dirty="0"/>
              <a:t>)  </a:t>
            </a:r>
            <a:r>
              <a:rPr lang="tr-TR" dirty="0" smtClean="0"/>
              <a:t>p6(6</a:t>
            </a:r>
            <a:r>
              <a:rPr lang="tr-TR" dirty="0"/>
              <a:t>)  </a:t>
            </a:r>
            <a:r>
              <a:rPr lang="tr-TR" dirty="0" smtClean="0"/>
              <a:t>p6(5</a:t>
            </a:r>
            <a:r>
              <a:rPr lang="tr-TR" dirty="0"/>
              <a:t>)  </a:t>
            </a:r>
            <a:r>
              <a:rPr lang="tr-TR" dirty="0" smtClean="0"/>
              <a:t>p6(4</a:t>
            </a:r>
            <a:r>
              <a:rPr lang="tr-TR" dirty="0"/>
              <a:t>)  </a:t>
            </a:r>
            <a:r>
              <a:rPr lang="tr-TR" dirty="0" smtClean="0"/>
              <a:t>p6(3</a:t>
            </a:r>
            <a:r>
              <a:rPr lang="tr-TR" dirty="0"/>
              <a:t>)  </a:t>
            </a:r>
            <a:r>
              <a:rPr lang="tr-TR" dirty="0" smtClean="0"/>
              <a:t>p6(2</a:t>
            </a:r>
            <a:r>
              <a:rPr lang="tr-TR" dirty="0"/>
              <a:t>)  </a:t>
            </a:r>
            <a:r>
              <a:rPr lang="tr-TR" dirty="0" smtClean="0"/>
              <a:t>p6(1</a:t>
            </a:r>
            <a:r>
              <a:rPr lang="tr-TR" dirty="0"/>
              <a:t>)  </a:t>
            </a:r>
            <a:r>
              <a:rPr lang="tr-TR" dirty="0" smtClean="0"/>
              <a:t>p6(0</a:t>
            </a:r>
            <a:r>
              <a:rPr lang="tr-TR" dirty="0"/>
              <a:t>) 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1295393" y="4113997"/>
            <a:ext cx="4953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p7(7</a:t>
            </a:r>
            <a:r>
              <a:rPr lang="tr-TR" dirty="0"/>
              <a:t>)  </a:t>
            </a:r>
            <a:r>
              <a:rPr lang="tr-TR" dirty="0" smtClean="0"/>
              <a:t>p7(6</a:t>
            </a:r>
            <a:r>
              <a:rPr lang="tr-TR" dirty="0"/>
              <a:t>)  </a:t>
            </a:r>
            <a:r>
              <a:rPr lang="tr-TR" dirty="0" smtClean="0"/>
              <a:t>p7(5</a:t>
            </a:r>
            <a:r>
              <a:rPr lang="tr-TR" dirty="0"/>
              <a:t>)  </a:t>
            </a:r>
            <a:r>
              <a:rPr lang="tr-TR" dirty="0" smtClean="0"/>
              <a:t>p7(4</a:t>
            </a:r>
            <a:r>
              <a:rPr lang="tr-TR" dirty="0"/>
              <a:t>)  </a:t>
            </a:r>
            <a:r>
              <a:rPr lang="tr-TR" dirty="0" smtClean="0"/>
              <a:t>p7(3</a:t>
            </a:r>
            <a:r>
              <a:rPr lang="tr-TR" dirty="0"/>
              <a:t>)  </a:t>
            </a:r>
            <a:r>
              <a:rPr lang="tr-TR" dirty="0" smtClean="0"/>
              <a:t>p7(2</a:t>
            </a:r>
            <a:r>
              <a:rPr lang="tr-TR" dirty="0"/>
              <a:t>)  </a:t>
            </a:r>
            <a:r>
              <a:rPr lang="tr-TR" dirty="0" smtClean="0"/>
              <a:t>p7(1</a:t>
            </a:r>
            <a:r>
              <a:rPr lang="tr-TR" dirty="0"/>
              <a:t>)  </a:t>
            </a:r>
            <a:r>
              <a:rPr lang="tr-TR" dirty="0" smtClean="0"/>
              <a:t>p7(0</a:t>
            </a:r>
            <a:r>
              <a:rPr lang="tr-TR" dirty="0"/>
              <a:t>) </a:t>
            </a:r>
            <a:endParaRPr lang="tr-TR" dirty="0"/>
          </a:p>
        </p:txBody>
      </p:sp>
      <p:cxnSp>
        <p:nvCxnSpPr>
          <p:cNvPr id="18" name="Düz Bağlayıcı 17"/>
          <p:cNvCxnSpPr/>
          <p:nvPr/>
        </p:nvCxnSpPr>
        <p:spPr>
          <a:xfrm>
            <a:off x="299737" y="4570492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Çarpı 18"/>
          <p:cNvSpPr/>
          <p:nvPr/>
        </p:nvSpPr>
        <p:spPr>
          <a:xfrm rot="5400000">
            <a:off x="369519" y="4119251"/>
            <a:ext cx="276227" cy="261321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/>
          <p:cNvSpPr/>
          <p:nvPr/>
        </p:nvSpPr>
        <p:spPr>
          <a:xfrm>
            <a:off x="9180214" y="2205513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8581853" y="2205513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>
            <a:off x="7969999" y="2207762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7361450" y="2205513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/>
        </p:nvSpPr>
        <p:spPr>
          <a:xfrm>
            <a:off x="6756342" y="2205513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/>
          <p:cNvSpPr/>
          <p:nvPr/>
        </p:nvSpPr>
        <p:spPr>
          <a:xfrm>
            <a:off x="6756341" y="3077670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/>
          <p:cNvSpPr/>
          <p:nvPr/>
        </p:nvSpPr>
        <p:spPr>
          <a:xfrm>
            <a:off x="6163340" y="2205932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6169026" y="3064819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/>
          <p:cNvSpPr/>
          <p:nvPr/>
        </p:nvSpPr>
        <p:spPr>
          <a:xfrm>
            <a:off x="5585885" y="2205513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5566527" y="3084476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4985454" y="2462855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/>
          <p:cNvSpPr/>
          <p:nvPr/>
        </p:nvSpPr>
        <p:spPr>
          <a:xfrm>
            <a:off x="4966096" y="3341818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4371546" y="2751827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4352188" y="3630790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3766960" y="3024534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3169800" y="3329557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/>
          <p:cNvSpPr/>
          <p:nvPr/>
        </p:nvSpPr>
        <p:spPr>
          <a:xfrm>
            <a:off x="2562435" y="3630790"/>
            <a:ext cx="577455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/>
          <p:cNvSpPr/>
          <p:nvPr/>
        </p:nvSpPr>
        <p:spPr>
          <a:xfrm>
            <a:off x="1947310" y="3854715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/>
          <p:cNvSpPr/>
          <p:nvPr/>
        </p:nvSpPr>
        <p:spPr>
          <a:xfrm>
            <a:off x="991934" y="4620565"/>
            <a:ext cx="9415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/>
              <a:t>p</a:t>
            </a:r>
            <a:r>
              <a:rPr lang="tr-TR" dirty="0" smtClean="0"/>
              <a:t>7(7)  s113    s112  s111     s110      s19       s18      s17     s16     s15      s14       s13     s12    s11   p0(0)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-2280387" y="4908475"/>
            <a:ext cx="11477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c113    c112   c111    c110     c19      c18       c17      c16    c15     c14      c13      c12     c11</a:t>
            </a:r>
            <a:endParaRPr lang="tr-TR" dirty="0"/>
          </a:p>
        </p:txBody>
      </p:sp>
      <p:sp>
        <p:nvSpPr>
          <p:cNvPr id="40" name="Dikdörtgen 39"/>
          <p:cNvSpPr/>
          <p:nvPr/>
        </p:nvSpPr>
        <p:spPr>
          <a:xfrm>
            <a:off x="-2710470" y="5246457"/>
            <a:ext cx="11477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P7(4)    P6(4)   S118     S117   S116  S115   S114   P3(1)   P3(0)</a:t>
            </a:r>
            <a:endParaRPr lang="tr-TR" dirty="0"/>
          </a:p>
        </p:txBody>
      </p:sp>
      <p:sp>
        <p:nvSpPr>
          <p:cNvPr id="41" name="Dikdörtgen 40"/>
          <p:cNvSpPr/>
          <p:nvPr/>
        </p:nvSpPr>
        <p:spPr>
          <a:xfrm>
            <a:off x="2864498" y="5619436"/>
            <a:ext cx="522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      c118   c117      c116   c115  c114              P4(0)</a:t>
            </a:r>
            <a:endParaRPr lang="tr-TR" dirty="0"/>
          </a:p>
        </p:txBody>
      </p:sp>
      <p:sp>
        <p:nvSpPr>
          <p:cNvPr id="42" name="Dikdörtgen 41"/>
          <p:cNvSpPr/>
          <p:nvPr/>
        </p:nvSpPr>
        <p:spPr>
          <a:xfrm>
            <a:off x="1655333" y="5956024"/>
            <a:ext cx="522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P7(3)                 P7(1) P6(1) P6(0)</a:t>
            </a:r>
            <a:endParaRPr lang="tr-TR" dirty="0"/>
          </a:p>
        </p:txBody>
      </p:sp>
      <p:sp>
        <p:nvSpPr>
          <p:cNvPr id="43" name="Dikdörtgen 42"/>
          <p:cNvSpPr/>
          <p:nvPr/>
        </p:nvSpPr>
        <p:spPr>
          <a:xfrm>
            <a:off x="1130731" y="6238192"/>
            <a:ext cx="522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P7(0)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201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285434" y="479991"/>
            <a:ext cx="9415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/>
              <a:t>p</a:t>
            </a:r>
            <a:r>
              <a:rPr lang="tr-TR" dirty="0" smtClean="0"/>
              <a:t>7(7)  s113    s112  s111     s110      s19       s18      s17     s16     s15      s14       s13     s12    s11   p0(0)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-1986887" y="767901"/>
            <a:ext cx="11477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c113    c112   c111    c110     c19      c18       c17      c16    c15     c14      c13      c12     c11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-2416970" y="1105883"/>
            <a:ext cx="11477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P7(4)    P6(4)   S118     S117   S116  S115   S114   P3(1)   P3(0)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157998" y="1478862"/>
            <a:ext cx="522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      c118   c117      c116   c115  c114              P4(0)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948833" y="1815450"/>
            <a:ext cx="522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P7(3)                 P7(1) P6(1) P6(0)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424231" y="2097618"/>
            <a:ext cx="522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P7(0)</a:t>
            </a:r>
            <a:endParaRPr lang="tr-TR" dirty="0"/>
          </a:p>
        </p:txBody>
      </p:sp>
      <p:cxnSp>
        <p:nvCxnSpPr>
          <p:cNvPr id="10" name="Düz Bağlayıcı 9"/>
          <p:cNvCxnSpPr/>
          <p:nvPr/>
        </p:nvCxnSpPr>
        <p:spPr>
          <a:xfrm>
            <a:off x="401112" y="2466950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Çarpı 10"/>
          <p:cNvSpPr/>
          <p:nvPr/>
        </p:nvSpPr>
        <p:spPr>
          <a:xfrm rot="5400000">
            <a:off x="470894" y="2015709"/>
            <a:ext cx="276227" cy="261321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1285433" y="2596865"/>
            <a:ext cx="9415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S213  s212    s211    s210     s29      s28       s27      s26     s25     s24      s23       s22     s21    s11   p0(0)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8987171" y="528847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8433676" y="545347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7795607" y="545347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7157538" y="545347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6561756" y="558151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5965974" y="563162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>
            <a:off x="5367767" y="558151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/>
          <p:cNvSpPr/>
          <p:nvPr/>
        </p:nvSpPr>
        <p:spPr>
          <a:xfrm>
            <a:off x="4689836" y="558151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3945447" y="541779"/>
            <a:ext cx="649376" cy="868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>
            <a:off x="3243836" y="553202"/>
            <a:ext cx="646460" cy="856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6018700" y="1549886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/>
        </p:nvSpPr>
        <p:spPr>
          <a:xfrm>
            <a:off x="6576301" y="1521983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/>
          <p:cNvSpPr/>
          <p:nvPr/>
        </p:nvSpPr>
        <p:spPr>
          <a:xfrm>
            <a:off x="5415781" y="1540438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/>
          <p:cNvSpPr/>
          <p:nvPr/>
        </p:nvSpPr>
        <p:spPr>
          <a:xfrm>
            <a:off x="4039896" y="1540438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2644968" y="553202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/>
          <p:cNvSpPr/>
          <p:nvPr/>
        </p:nvSpPr>
        <p:spPr>
          <a:xfrm>
            <a:off x="2039128" y="534768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1424224" y="531772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/>
          <p:cNvSpPr/>
          <p:nvPr/>
        </p:nvSpPr>
        <p:spPr>
          <a:xfrm>
            <a:off x="-485526" y="2842820"/>
            <a:ext cx="9415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C213   c212  c211     c210   c29       c28      c27       c26      c25     c24     c23     c22       c21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-1140737" y="3123834"/>
            <a:ext cx="9415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 p7(4)   S217    c117      S216   S215  S214             p4(0)</a:t>
            </a:r>
            <a:endParaRPr lang="tr-TR" dirty="0"/>
          </a:p>
        </p:txBody>
      </p:sp>
      <p:cxnSp>
        <p:nvCxnSpPr>
          <p:cNvPr id="33" name="Düz Bağlayıcı 32"/>
          <p:cNvCxnSpPr/>
          <p:nvPr/>
        </p:nvCxnSpPr>
        <p:spPr>
          <a:xfrm>
            <a:off x="510823" y="3990950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Çarpı 33"/>
          <p:cNvSpPr/>
          <p:nvPr/>
        </p:nvSpPr>
        <p:spPr>
          <a:xfrm rot="5400000">
            <a:off x="470894" y="3373526"/>
            <a:ext cx="276227" cy="261321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/>
          <p:cNvSpPr/>
          <p:nvPr/>
        </p:nvSpPr>
        <p:spPr>
          <a:xfrm>
            <a:off x="-2886015" y="3386912"/>
            <a:ext cx="9415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C217                 C216      C215  c214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8400419" y="2618834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/>
          <p:cNvSpPr/>
          <p:nvPr/>
        </p:nvSpPr>
        <p:spPr>
          <a:xfrm>
            <a:off x="7700445" y="2627192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Dikdörtgen 38"/>
          <p:cNvSpPr/>
          <p:nvPr/>
        </p:nvSpPr>
        <p:spPr>
          <a:xfrm>
            <a:off x="7106603" y="2641604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Dikdörtgen 39"/>
          <p:cNvSpPr/>
          <p:nvPr/>
        </p:nvSpPr>
        <p:spPr>
          <a:xfrm>
            <a:off x="6529590" y="2632957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Dikdörtgen 40"/>
          <p:cNvSpPr/>
          <p:nvPr/>
        </p:nvSpPr>
        <p:spPr>
          <a:xfrm>
            <a:off x="5952577" y="2592519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Dikdörtgen 41"/>
          <p:cNvSpPr/>
          <p:nvPr/>
        </p:nvSpPr>
        <p:spPr>
          <a:xfrm>
            <a:off x="5339626" y="2621222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Dikdörtgen 42"/>
          <p:cNvSpPr/>
          <p:nvPr/>
        </p:nvSpPr>
        <p:spPr>
          <a:xfrm>
            <a:off x="4617351" y="2592519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Dikdörtgen 43"/>
          <p:cNvSpPr/>
          <p:nvPr/>
        </p:nvSpPr>
        <p:spPr>
          <a:xfrm>
            <a:off x="3911091" y="2639674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Dikdörtgen 44"/>
          <p:cNvSpPr/>
          <p:nvPr/>
        </p:nvSpPr>
        <p:spPr>
          <a:xfrm>
            <a:off x="3316544" y="2604023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/>
          <p:cNvSpPr/>
          <p:nvPr/>
        </p:nvSpPr>
        <p:spPr>
          <a:xfrm>
            <a:off x="2688745" y="2604023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Dikdörtgen 47"/>
          <p:cNvSpPr/>
          <p:nvPr/>
        </p:nvSpPr>
        <p:spPr>
          <a:xfrm>
            <a:off x="2029688" y="2592519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Dikdörtgen 48"/>
          <p:cNvSpPr/>
          <p:nvPr/>
        </p:nvSpPr>
        <p:spPr>
          <a:xfrm>
            <a:off x="1444186" y="2588216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 50"/>
          <p:cNvSpPr/>
          <p:nvPr/>
        </p:nvSpPr>
        <p:spPr>
          <a:xfrm>
            <a:off x="739669" y="4096479"/>
            <a:ext cx="9986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/>
              <a:t>C213 </a:t>
            </a:r>
            <a:r>
              <a:rPr lang="tr-TR" dirty="0" smtClean="0"/>
              <a:t>    S312    s311    s310    s39     s38      s37       s36      s35     s34     s33      s32       s31     s21    s11   p0(0)</a:t>
            </a:r>
            <a:endParaRPr lang="tr-TR" dirty="0"/>
          </a:p>
        </p:txBody>
      </p:sp>
      <p:sp>
        <p:nvSpPr>
          <p:cNvPr id="52" name="Dikdörtgen 51"/>
          <p:cNvSpPr/>
          <p:nvPr/>
        </p:nvSpPr>
        <p:spPr>
          <a:xfrm>
            <a:off x="-1076942" y="4366819"/>
            <a:ext cx="9415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C312     c311   c310     c39      c38     c37     c36       c35      c34     c33     c32       c31 </a:t>
            </a:r>
            <a:endParaRPr lang="tr-TR" dirty="0"/>
          </a:p>
        </p:txBody>
      </p:sp>
      <p:sp>
        <p:nvSpPr>
          <p:cNvPr id="53" name="Dikdörtgen 52"/>
          <p:cNvSpPr/>
          <p:nvPr/>
        </p:nvSpPr>
        <p:spPr>
          <a:xfrm>
            <a:off x="-2886016" y="4631716"/>
            <a:ext cx="9415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C217               C216      C215  c214</a:t>
            </a:r>
            <a:endParaRPr lang="tr-TR" dirty="0"/>
          </a:p>
        </p:txBody>
      </p:sp>
      <p:sp>
        <p:nvSpPr>
          <p:cNvPr id="54" name="Dikdörtgen 53"/>
          <p:cNvSpPr/>
          <p:nvPr/>
        </p:nvSpPr>
        <p:spPr>
          <a:xfrm>
            <a:off x="5965974" y="4114067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Dikdörtgen 54"/>
          <p:cNvSpPr/>
          <p:nvPr/>
        </p:nvSpPr>
        <p:spPr>
          <a:xfrm>
            <a:off x="5367767" y="4115410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 55"/>
          <p:cNvSpPr/>
          <p:nvPr/>
        </p:nvSpPr>
        <p:spPr>
          <a:xfrm>
            <a:off x="4617351" y="4102786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Dikdörtgen 56"/>
          <p:cNvSpPr/>
          <p:nvPr/>
        </p:nvSpPr>
        <p:spPr>
          <a:xfrm>
            <a:off x="3343503" y="4096479"/>
            <a:ext cx="543056" cy="864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Dikdörtgen 58"/>
          <p:cNvSpPr/>
          <p:nvPr/>
        </p:nvSpPr>
        <p:spPr>
          <a:xfrm>
            <a:off x="7722069" y="4142835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Dikdörtgen 59"/>
          <p:cNvSpPr/>
          <p:nvPr/>
        </p:nvSpPr>
        <p:spPr>
          <a:xfrm>
            <a:off x="7077272" y="4142835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Dikdörtgen 60"/>
          <p:cNvSpPr/>
          <p:nvPr/>
        </p:nvSpPr>
        <p:spPr>
          <a:xfrm>
            <a:off x="6520376" y="4154070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Dikdörtgen 61"/>
          <p:cNvSpPr/>
          <p:nvPr/>
        </p:nvSpPr>
        <p:spPr>
          <a:xfrm>
            <a:off x="3963227" y="4108056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Dikdörtgen 62"/>
          <p:cNvSpPr/>
          <p:nvPr/>
        </p:nvSpPr>
        <p:spPr>
          <a:xfrm>
            <a:off x="2730657" y="4120440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Dikdörtgen 63"/>
          <p:cNvSpPr/>
          <p:nvPr/>
        </p:nvSpPr>
        <p:spPr>
          <a:xfrm>
            <a:off x="2117811" y="4116518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Dikdörtgen 64"/>
          <p:cNvSpPr/>
          <p:nvPr/>
        </p:nvSpPr>
        <p:spPr>
          <a:xfrm>
            <a:off x="1509535" y="4108447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6" name="Düz Bağlayıcı 65"/>
          <p:cNvCxnSpPr/>
          <p:nvPr/>
        </p:nvCxnSpPr>
        <p:spPr>
          <a:xfrm>
            <a:off x="332268" y="5223695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Çarpı 66"/>
          <p:cNvSpPr/>
          <p:nvPr/>
        </p:nvSpPr>
        <p:spPr>
          <a:xfrm rot="5400000">
            <a:off x="292339" y="4606271"/>
            <a:ext cx="276227" cy="261321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Dikdörtgen 68"/>
          <p:cNvSpPr/>
          <p:nvPr/>
        </p:nvSpPr>
        <p:spPr>
          <a:xfrm>
            <a:off x="478347" y="5291390"/>
            <a:ext cx="10248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S412      S411      s410     s49    s48     s47      s46       s45      s44     s43     s42      s41       s31     s21    s11   p0(0)</a:t>
            </a:r>
            <a:endParaRPr lang="tr-TR" dirty="0"/>
          </a:p>
        </p:txBody>
      </p:sp>
      <p:sp>
        <p:nvSpPr>
          <p:cNvPr id="70" name="Dikdörtgen 69"/>
          <p:cNvSpPr/>
          <p:nvPr/>
        </p:nvSpPr>
        <p:spPr>
          <a:xfrm>
            <a:off x="-2593428" y="5599563"/>
            <a:ext cx="10248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C412   C411     C410      C49      C48   C47     C46     C45       C44     C43    C42     c41</a:t>
            </a:r>
            <a:endParaRPr lang="tr-TR" dirty="0"/>
          </a:p>
        </p:txBody>
      </p:sp>
      <p:cxnSp>
        <p:nvCxnSpPr>
          <p:cNvPr id="71" name="Düz Bağlayıcı 70"/>
          <p:cNvCxnSpPr/>
          <p:nvPr/>
        </p:nvCxnSpPr>
        <p:spPr>
          <a:xfrm>
            <a:off x="332268" y="6159228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Çarpı 71"/>
          <p:cNvSpPr/>
          <p:nvPr/>
        </p:nvSpPr>
        <p:spPr>
          <a:xfrm rot="5400000">
            <a:off x="-24966" y="5890454"/>
            <a:ext cx="276227" cy="261321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Dikdörtgen 72"/>
          <p:cNvSpPr/>
          <p:nvPr/>
        </p:nvSpPr>
        <p:spPr>
          <a:xfrm>
            <a:off x="799752" y="4112209"/>
            <a:ext cx="577455" cy="6101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16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965202" y="1909173"/>
            <a:ext cx="1910281" cy="851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7965201" y="3292844"/>
            <a:ext cx="1910281" cy="851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7913348" y="2153854"/>
            <a:ext cx="208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Take</a:t>
            </a:r>
            <a:r>
              <a:rPr lang="tr-TR" sz="1200" dirty="0" smtClean="0"/>
              <a:t> </a:t>
            </a:r>
            <a:r>
              <a:rPr lang="tr-TR" sz="1200" dirty="0" err="1" smtClean="0"/>
              <a:t>Latest</a:t>
            </a:r>
            <a:r>
              <a:rPr lang="tr-TR" sz="1200" dirty="0" smtClean="0"/>
              <a:t> Data </a:t>
            </a:r>
            <a:r>
              <a:rPr lang="tr-TR" sz="1200" dirty="0" err="1" smtClean="0"/>
              <a:t>from</a:t>
            </a:r>
            <a:r>
              <a:rPr lang="tr-TR" sz="1200" dirty="0" smtClean="0"/>
              <a:t>  BRAM</a:t>
            </a:r>
            <a:endParaRPr lang="tr-TR" sz="12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8062524" y="3488100"/>
            <a:ext cx="170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Concatenate</a:t>
            </a:r>
            <a:r>
              <a:rPr lang="tr-TR" sz="1200" dirty="0" smtClean="0"/>
              <a:t> ’10’ </a:t>
            </a:r>
            <a:r>
              <a:rPr lang="tr-TR" sz="1200" dirty="0" err="1" smtClean="0"/>
              <a:t>and</a:t>
            </a:r>
            <a:r>
              <a:rPr lang="tr-TR" sz="1200" dirty="0" smtClean="0"/>
              <a:t> </a:t>
            </a:r>
            <a:r>
              <a:rPr lang="tr-TR" sz="1200" dirty="0" err="1" smtClean="0"/>
              <a:t>Latest</a:t>
            </a:r>
            <a:r>
              <a:rPr lang="tr-TR" sz="1200" dirty="0" smtClean="0"/>
              <a:t> Data</a:t>
            </a:r>
            <a:endParaRPr lang="tr-TR" sz="1200" dirty="0"/>
          </a:p>
        </p:txBody>
      </p:sp>
      <p:sp>
        <p:nvSpPr>
          <p:cNvPr id="8" name="Dikdörtgen 7"/>
          <p:cNvSpPr/>
          <p:nvPr/>
        </p:nvSpPr>
        <p:spPr>
          <a:xfrm>
            <a:off x="7965201" y="4757996"/>
            <a:ext cx="1910281" cy="851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7913348" y="5045009"/>
            <a:ext cx="225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Sent Data </a:t>
            </a:r>
            <a:r>
              <a:rPr lang="tr-TR" sz="1200" dirty="0" err="1" smtClean="0"/>
              <a:t>to</a:t>
            </a:r>
            <a:r>
              <a:rPr lang="tr-TR" sz="1200" dirty="0" smtClean="0"/>
              <a:t> </a:t>
            </a:r>
            <a:r>
              <a:rPr lang="tr-TR" sz="1200" dirty="0" err="1" smtClean="0"/>
              <a:t>Output</a:t>
            </a:r>
            <a:r>
              <a:rPr lang="tr-TR" sz="1200" dirty="0" smtClean="0"/>
              <a:t> </a:t>
            </a:r>
            <a:r>
              <a:rPr lang="tr-TR" sz="1200" dirty="0" err="1" smtClean="0"/>
              <a:t>one</a:t>
            </a:r>
            <a:r>
              <a:rPr lang="tr-TR" sz="1200" dirty="0" smtClean="0"/>
              <a:t> </a:t>
            </a:r>
            <a:r>
              <a:rPr lang="tr-TR" sz="1200" dirty="0" err="1" smtClean="0"/>
              <a:t>by</a:t>
            </a:r>
            <a:r>
              <a:rPr lang="tr-TR" sz="1200" dirty="0" smtClean="0"/>
              <a:t> </a:t>
            </a:r>
            <a:r>
              <a:rPr lang="tr-TR" sz="1200" dirty="0" err="1" smtClean="0"/>
              <a:t>one</a:t>
            </a:r>
            <a:endParaRPr lang="tr-TR" sz="1200" dirty="0"/>
          </a:p>
        </p:txBody>
      </p:sp>
      <p:cxnSp>
        <p:nvCxnSpPr>
          <p:cNvPr id="13" name="Düz Ok Bağlayıcısı 12"/>
          <p:cNvCxnSpPr>
            <a:endCxn id="4" idx="0"/>
          </p:cNvCxnSpPr>
          <p:nvPr/>
        </p:nvCxnSpPr>
        <p:spPr>
          <a:xfrm>
            <a:off x="8915814" y="1590772"/>
            <a:ext cx="4529" cy="31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8920340" y="2835675"/>
            <a:ext cx="0" cy="42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8920340" y="4262304"/>
            <a:ext cx="0" cy="47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/>
          <p:cNvSpPr txBox="1"/>
          <p:nvPr/>
        </p:nvSpPr>
        <p:spPr>
          <a:xfrm>
            <a:off x="4796070" y="127560"/>
            <a:ext cx="283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STATE: </a:t>
            </a:r>
            <a:r>
              <a:rPr lang="tr-TR" sz="2400" dirty="0" err="1" smtClean="0"/>
              <a:t>Check</a:t>
            </a:r>
            <a:endParaRPr lang="tr-TR" sz="2400" dirty="0"/>
          </a:p>
        </p:txBody>
      </p:sp>
      <p:sp>
        <p:nvSpPr>
          <p:cNvPr id="2" name="Dikdörtgen 1"/>
          <p:cNvSpPr/>
          <p:nvPr/>
        </p:nvSpPr>
        <p:spPr>
          <a:xfrm>
            <a:off x="704322" y="244919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comes</a:t>
            </a:r>
            <a:r>
              <a:rPr lang="tr-TR" dirty="0"/>
              <a:t>, </a:t>
            </a:r>
            <a:r>
              <a:rPr lang="tr-TR" dirty="0" err="1"/>
              <a:t>latest</a:t>
            </a:r>
            <a:r>
              <a:rPr lang="tr-TR" dirty="0"/>
              <a:t> data is </a:t>
            </a:r>
            <a:r>
              <a:rPr lang="tr-TR" dirty="0" err="1"/>
              <a:t>read</a:t>
            </a:r>
            <a:r>
              <a:rPr lang="tr-TR" dirty="0"/>
              <a:t> (</a:t>
            </a:r>
            <a:r>
              <a:rPr lang="tr-TR" b="1" dirty="0"/>
              <a:t>not </a:t>
            </a:r>
            <a:r>
              <a:rPr lang="tr-TR" b="1" dirty="0" err="1"/>
              <a:t>popped</a:t>
            </a:r>
            <a:r>
              <a:rPr lang="tr-TR" dirty="0"/>
              <a:t>)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/>
              <a:t>sent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output</a:t>
            </a:r>
            <a:r>
              <a:rPr lang="tr-TR" dirty="0"/>
              <a:t>.</a:t>
            </a:r>
          </a:p>
          <a:p>
            <a:r>
              <a:rPr lang="tr-TR" dirty="0" err="1"/>
              <a:t>Again</a:t>
            </a:r>
            <a:r>
              <a:rPr lang="tr-TR" dirty="0"/>
              <a:t> 1 </a:t>
            </a:r>
            <a:r>
              <a:rPr lang="tr-TR" dirty="0" err="1"/>
              <a:t>and</a:t>
            </a:r>
            <a:r>
              <a:rPr lang="tr-TR" dirty="0"/>
              <a:t> 0 </a:t>
            </a:r>
            <a:r>
              <a:rPr lang="tr-TR" dirty="0" err="1"/>
              <a:t>must</a:t>
            </a:r>
            <a:r>
              <a:rPr lang="tr-TR" dirty="0"/>
              <a:t> be sent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8-bit </a:t>
            </a:r>
            <a:r>
              <a:rPr lang="tr-TR" dirty="0" err="1"/>
              <a:t>number</a:t>
            </a:r>
            <a:r>
              <a:rPr lang="tr-TR" dirty="0"/>
              <a:t>.</a:t>
            </a:r>
          </a:p>
          <a:p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Stack</a:t>
            </a:r>
            <a:r>
              <a:rPr lang="tr-TR" dirty="0"/>
              <a:t> = {1, 3, 5}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comes</a:t>
            </a:r>
            <a:r>
              <a:rPr lang="tr-TR" dirty="0"/>
              <a:t>, 5 is </a:t>
            </a:r>
            <a:r>
              <a:rPr lang="tr-TR" dirty="0" err="1"/>
              <a:t>popped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as </a:t>
            </a:r>
            <a:r>
              <a:rPr lang="tr-TR" dirty="0" err="1"/>
              <a:t>follows</a:t>
            </a:r>
            <a:r>
              <a:rPr lang="tr-TR" dirty="0"/>
              <a:t>.</a:t>
            </a:r>
          </a:p>
          <a:p>
            <a:r>
              <a:rPr lang="tr-TR" dirty="0"/>
              <a:t>...1000000101...</a:t>
            </a:r>
          </a:p>
          <a:p>
            <a:r>
              <a:rPr lang="tr-TR" b="1" dirty="0"/>
              <a:t>5 </a:t>
            </a:r>
            <a:r>
              <a:rPr lang="tr-TR" b="1" dirty="0" err="1"/>
              <a:t>stays</a:t>
            </a:r>
            <a:r>
              <a:rPr lang="tr-TR" b="1" dirty="0"/>
              <a:t> in </a:t>
            </a:r>
            <a:r>
              <a:rPr lang="tr-TR" b="1" dirty="0" err="1"/>
              <a:t>stack</a:t>
            </a:r>
            <a:r>
              <a:rPr lang="tr-TR" b="1" dirty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84796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65471" y="242062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four</a:t>
            </a:r>
            <a:r>
              <a:rPr lang="tr-TR" dirty="0" smtClean="0"/>
              <a:t> </a:t>
            </a:r>
            <a:r>
              <a:rPr lang="tr-TR" dirty="0" err="1" smtClean="0"/>
              <a:t>ports</a:t>
            </a:r>
            <a:r>
              <a:rPr lang="tr-TR" dirty="0" smtClean="0"/>
              <a:t>. </a:t>
            </a:r>
            <a:r>
              <a:rPr lang="tr-TR" dirty="0" err="1" smtClean="0"/>
              <a:t>Clock</a:t>
            </a:r>
            <a:r>
              <a:rPr lang="tr-TR" dirty="0" smtClean="0"/>
              <a:t>, </a:t>
            </a:r>
            <a:r>
              <a:rPr lang="tr-TR" dirty="0" err="1" smtClean="0"/>
              <a:t>reset</a:t>
            </a:r>
            <a:r>
              <a:rPr lang="tr-TR" dirty="0" smtClean="0"/>
              <a:t>, 1-bit </a:t>
            </a:r>
            <a:r>
              <a:rPr lang="tr-TR" dirty="0" err="1" smtClean="0"/>
              <a:t>input</a:t>
            </a:r>
            <a:r>
              <a:rPr lang="tr-TR" dirty="0" smtClean="0"/>
              <a:t> data </a:t>
            </a:r>
            <a:r>
              <a:rPr lang="tr-TR" dirty="0" err="1" smtClean="0"/>
              <a:t>and</a:t>
            </a:r>
            <a:r>
              <a:rPr lang="tr-TR" dirty="0" smtClean="0"/>
              <a:t> 1-bit </a:t>
            </a:r>
            <a:r>
              <a:rPr lang="tr-TR" dirty="0" err="1" smtClean="0"/>
              <a:t>output</a:t>
            </a:r>
            <a:r>
              <a:rPr lang="tr-TR" dirty="0" smtClean="0"/>
              <a:t> data.</a:t>
            </a:r>
          </a:p>
          <a:p>
            <a:endParaRPr lang="tr-TR" dirty="0" smtClean="0"/>
          </a:p>
          <a:p>
            <a:r>
              <a:rPr lang="tr-TR" dirty="0" err="1" smtClean="0"/>
              <a:t>module</a:t>
            </a:r>
            <a:r>
              <a:rPr lang="tr-TR" dirty="0" smtClean="0"/>
              <a:t> </a:t>
            </a:r>
            <a:r>
              <a:rPr lang="tr-TR" dirty="0" err="1" smtClean="0"/>
              <a:t>reversePolishNotation</a:t>
            </a:r>
            <a:endParaRPr lang="tr-TR" dirty="0" smtClean="0"/>
          </a:p>
          <a:p>
            <a:r>
              <a:rPr lang="tr-TR" dirty="0" smtClean="0"/>
              <a:t>(</a:t>
            </a:r>
          </a:p>
          <a:p>
            <a:r>
              <a:rPr lang="tr-TR" dirty="0" smtClean="0"/>
              <a:t>   </a:t>
            </a:r>
            <a:r>
              <a:rPr lang="tr-TR" dirty="0" err="1" smtClean="0"/>
              <a:t>input</a:t>
            </a:r>
            <a:r>
              <a:rPr lang="tr-TR" dirty="0" smtClean="0"/>
              <a:t>  </a:t>
            </a:r>
            <a:r>
              <a:rPr lang="tr-TR" dirty="0" err="1" smtClean="0"/>
              <a:t>clk</a:t>
            </a:r>
            <a:r>
              <a:rPr lang="tr-TR" dirty="0" smtClean="0"/>
              <a:t>,</a:t>
            </a:r>
          </a:p>
          <a:p>
            <a:r>
              <a:rPr lang="tr-TR" dirty="0" smtClean="0"/>
              <a:t>   </a:t>
            </a:r>
            <a:r>
              <a:rPr lang="tr-TR" dirty="0" err="1" smtClean="0"/>
              <a:t>input</a:t>
            </a:r>
            <a:r>
              <a:rPr lang="tr-TR" dirty="0" smtClean="0"/>
              <a:t>  </a:t>
            </a:r>
            <a:r>
              <a:rPr lang="tr-TR" dirty="0" err="1" smtClean="0"/>
              <a:t>rst</a:t>
            </a:r>
            <a:r>
              <a:rPr lang="tr-TR" dirty="0" smtClean="0"/>
              <a:t>,</a:t>
            </a:r>
          </a:p>
          <a:p>
            <a:r>
              <a:rPr lang="tr-TR" dirty="0" smtClean="0"/>
              <a:t>   </a:t>
            </a:r>
            <a:r>
              <a:rPr lang="tr-TR" dirty="0" err="1" smtClean="0"/>
              <a:t>input</a:t>
            </a:r>
            <a:r>
              <a:rPr lang="tr-TR" dirty="0" smtClean="0"/>
              <a:t>  </a:t>
            </a:r>
            <a:r>
              <a:rPr lang="tr-TR" dirty="0" err="1" smtClean="0"/>
              <a:t>dIn</a:t>
            </a:r>
            <a:r>
              <a:rPr lang="tr-TR" dirty="0" smtClean="0"/>
              <a:t>,</a:t>
            </a:r>
          </a:p>
          <a:p>
            <a:r>
              <a:rPr lang="tr-TR" dirty="0" smtClean="0"/>
              <a:t>  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dOut</a:t>
            </a:r>
            <a:endParaRPr lang="tr-TR" dirty="0" smtClean="0"/>
          </a:p>
          <a:p>
            <a:r>
              <a:rPr lang="tr-TR" dirty="0" smtClean="0"/>
              <a:t>);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295536" y="1868130"/>
            <a:ext cx="2989006" cy="4092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İkizkenar Üçgen 5"/>
          <p:cNvSpPr/>
          <p:nvPr/>
        </p:nvSpPr>
        <p:spPr>
          <a:xfrm rot="5400000">
            <a:off x="7264526" y="4956971"/>
            <a:ext cx="356987" cy="2949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230526" y="4064003"/>
            <a:ext cx="42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rst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7230526" y="2596735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dIn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9692000" y="3136179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dOut</a:t>
            </a:r>
            <a:endParaRPr lang="tr-TR" dirty="0"/>
          </a:p>
        </p:txBody>
      </p:sp>
      <p:cxnSp>
        <p:nvCxnSpPr>
          <p:cNvPr id="13" name="Düz Ok Bağlayıcısı 12"/>
          <p:cNvCxnSpPr/>
          <p:nvPr/>
        </p:nvCxnSpPr>
        <p:spPr>
          <a:xfrm>
            <a:off x="6469626" y="5104454"/>
            <a:ext cx="76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5537469" y="49259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50 MHz</a:t>
            </a:r>
            <a:endParaRPr lang="tr-TR" dirty="0"/>
          </a:p>
        </p:txBody>
      </p:sp>
      <p:cxnSp>
        <p:nvCxnSpPr>
          <p:cNvPr id="16" name="Düz Ok Bağlayıcısı 15"/>
          <p:cNvCxnSpPr/>
          <p:nvPr/>
        </p:nvCxnSpPr>
        <p:spPr>
          <a:xfrm>
            <a:off x="5860026" y="4248669"/>
            <a:ext cx="1350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V="1">
            <a:off x="6439028" y="2810897"/>
            <a:ext cx="758993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/>
          <p:cNvCxnSpPr/>
          <p:nvPr/>
        </p:nvCxnSpPr>
        <p:spPr>
          <a:xfrm flipV="1">
            <a:off x="10349552" y="3320845"/>
            <a:ext cx="758993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kdörtgen 21"/>
          <p:cNvSpPr/>
          <p:nvPr/>
        </p:nvSpPr>
        <p:spPr>
          <a:xfrm>
            <a:off x="5435038" y="4064003"/>
            <a:ext cx="42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rst</a:t>
            </a:r>
            <a:endParaRPr lang="tr-TR" dirty="0"/>
          </a:p>
        </p:txBody>
      </p:sp>
      <p:sp>
        <p:nvSpPr>
          <p:cNvPr id="23" name="Metin kutusu 22"/>
          <p:cNvSpPr txBox="1"/>
          <p:nvPr/>
        </p:nvSpPr>
        <p:spPr>
          <a:xfrm>
            <a:off x="8105100" y="1498798"/>
            <a:ext cx="136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RPN </a:t>
            </a:r>
            <a:r>
              <a:rPr lang="tr-TR" dirty="0" err="1" smtClean="0"/>
              <a:t>Module</a:t>
            </a:r>
            <a:endParaRPr lang="tr-TR" dirty="0"/>
          </a:p>
        </p:txBody>
      </p:sp>
      <p:cxnSp>
        <p:nvCxnSpPr>
          <p:cNvPr id="25" name="Düz Bağlayıcı 24"/>
          <p:cNvCxnSpPr/>
          <p:nvPr/>
        </p:nvCxnSpPr>
        <p:spPr>
          <a:xfrm flipH="1">
            <a:off x="6724550" y="2718564"/>
            <a:ext cx="123233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/>
          <p:nvPr/>
        </p:nvCxnSpPr>
        <p:spPr>
          <a:xfrm flipH="1">
            <a:off x="10615694" y="3228512"/>
            <a:ext cx="123233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kdörtgen 28"/>
          <p:cNvSpPr/>
          <p:nvPr/>
        </p:nvSpPr>
        <p:spPr>
          <a:xfrm>
            <a:off x="6656895" y="236584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30" name="Dikdörtgen 29"/>
          <p:cNvSpPr/>
          <p:nvPr/>
        </p:nvSpPr>
        <p:spPr>
          <a:xfrm>
            <a:off x="10526467" y="290323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214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179871" y="1258530"/>
            <a:ext cx="9635613" cy="4601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İkizkenar Üçgen 4"/>
          <p:cNvSpPr/>
          <p:nvPr/>
        </p:nvSpPr>
        <p:spPr>
          <a:xfrm rot="5400000">
            <a:off x="1148861" y="4359716"/>
            <a:ext cx="356987" cy="2949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1262344" y="3429890"/>
            <a:ext cx="42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rst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231823" y="1820557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dIn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0113319" y="2616454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dOut</a:t>
            </a:r>
            <a:endParaRPr lang="tr-TR" dirty="0"/>
          </a:p>
        </p:txBody>
      </p:sp>
      <p:cxnSp>
        <p:nvCxnSpPr>
          <p:cNvPr id="9" name="Düz Ok Bağlayıcısı 8"/>
          <p:cNvCxnSpPr/>
          <p:nvPr/>
        </p:nvCxnSpPr>
        <p:spPr>
          <a:xfrm>
            <a:off x="418971" y="4501027"/>
            <a:ext cx="76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-38229" y="41316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50 MHz</a:t>
            </a:r>
            <a:endParaRPr lang="tr-TR" dirty="0"/>
          </a:p>
        </p:txBody>
      </p:sp>
      <p:cxnSp>
        <p:nvCxnSpPr>
          <p:cNvPr id="11" name="Düz Ok Bağlayıcısı 10"/>
          <p:cNvCxnSpPr/>
          <p:nvPr/>
        </p:nvCxnSpPr>
        <p:spPr>
          <a:xfrm>
            <a:off x="418971" y="3639069"/>
            <a:ext cx="76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V="1">
            <a:off x="418971" y="2005223"/>
            <a:ext cx="758993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V="1">
            <a:off x="10815484" y="2801120"/>
            <a:ext cx="758993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0" y="3302514"/>
            <a:ext cx="42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rst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5607706" y="889198"/>
            <a:ext cx="136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RPN </a:t>
            </a:r>
            <a:r>
              <a:rPr lang="tr-TR" dirty="0" err="1" smtClean="0"/>
              <a:t>Module</a:t>
            </a:r>
            <a:endParaRPr lang="tr-TR" dirty="0"/>
          </a:p>
        </p:txBody>
      </p:sp>
      <p:cxnSp>
        <p:nvCxnSpPr>
          <p:cNvPr id="16" name="Düz Bağlayıcı 15"/>
          <p:cNvCxnSpPr/>
          <p:nvPr/>
        </p:nvCxnSpPr>
        <p:spPr>
          <a:xfrm flipH="1">
            <a:off x="704493" y="1912890"/>
            <a:ext cx="123233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 flipH="1">
            <a:off x="11081626" y="2708787"/>
            <a:ext cx="123233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/>
          <p:cNvSpPr/>
          <p:nvPr/>
        </p:nvSpPr>
        <p:spPr>
          <a:xfrm>
            <a:off x="636838" y="15601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9" name="Dikdörtgen 18"/>
          <p:cNvSpPr/>
          <p:nvPr/>
        </p:nvSpPr>
        <p:spPr>
          <a:xfrm>
            <a:off x="10992399" y="23835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grpSp>
        <p:nvGrpSpPr>
          <p:cNvPr id="28" name="Grup 27"/>
          <p:cNvGrpSpPr/>
          <p:nvPr/>
        </p:nvGrpSpPr>
        <p:grpSpPr>
          <a:xfrm>
            <a:off x="6791370" y="1393640"/>
            <a:ext cx="2213997" cy="3824017"/>
            <a:chOff x="5710802" y="1457494"/>
            <a:chExt cx="2213997" cy="3824017"/>
          </a:xfrm>
        </p:grpSpPr>
        <p:sp>
          <p:nvSpPr>
            <p:cNvPr id="21" name="Dikdörtgen 20"/>
            <p:cNvSpPr/>
            <p:nvPr/>
          </p:nvSpPr>
          <p:spPr>
            <a:xfrm>
              <a:off x="5771534" y="1820557"/>
              <a:ext cx="2153265" cy="34609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Metin kutusu 21"/>
            <p:cNvSpPr txBox="1"/>
            <p:nvPr/>
          </p:nvSpPr>
          <p:spPr>
            <a:xfrm>
              <a:off x="6270764" y="1457494"/>
              <a:ext cx="1377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8x16 BRAM</a:t>
              </a:r>
              <a:endParaRPr lang="tr-TR" dirty="0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5724589" y="4424205"/>
              <a:ext cx="54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err="1" smtClean="0"/>
                <a:t>clka</a:t>
              </a:r>
              <a:endParaRPr lang="tr-TR" dirty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5710802" y="3799222"/>
              <a:ext cx="573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err="1" smtClean="0"/>
                <a:t>wea</a:t>
              </a:r>
              <a:endParaRPr lang="tr-TR" dirty="0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7189918" y="2099938"/>
              <a:ext cx="734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err="1" smtClean="0"/>
                <a:t>douta</a:t>
              </a:r>
              <a:endParaRPr lang="tr-TR" dirty="0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5724589" y="2076208"/>
              <a:ext cx="7473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err="1" smtClean="0"/>
                <a:t>Addra</a:t>
              </a:r>
              <a:endParaRPr lang="tr-TR" dirty="0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742037" y="2536025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err="1" smtClean="0"/>
                <a:t>dina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45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89711" y="191612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notation</a:t>
            </a:r>
            <a:r>
              <a:rPr lang="tr-TR" dirty="0" smtClean="0"/>
              <a:t>, </a:t>
            </a:r>
            <a:r>
              <a:rPr lang="tr-TR" dirty="0" err="1" smtClean="0"/>
              <a:t>operands</a:t>
            </a:r>
            <a:r>
              <a:rPr lang="tr-TR" dirty="0" smtClean="0"/>
              <a:t> </a:t>
            </a:r>
            <a:r>
              <a:rPr lang="tr-TR" dirty="0" err="1" smtClean="0"/>
              <a:t>come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follows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Example</a:t>
            </a:r>
            <a:r>
              <a:rPr lang="tr-TR" dirty="0" smtClean="0"/>
              <a:t>: 18 5 +</a:t>
            </a:r>
          </a:p>
          <a:p>
            <a:endParaRPr lang="tr-TR" dirty="0" smtClean="0"/>
          </a:p>
          <a:p>
            <a:r>
              <a:rPr lang="tr-TR" dirty="0" err="1" smtClean="0"/>
              <a:t>Incoming</a:t>
            </a:r>
            <a:r>
              <a:rPr lang="tr-TR" dirty="0" smtClean="0"/>
              <a:t> </a:t>
            </a:r>
            <a:r>
              <a:rPr lang="tr-TR" dirty="0" err="1" smtClean="0"/>
              <a:t>operands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pushed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r>
              <a:rPr lang="tr-TR" dirty="0" smtClean="0"/>
              <a:t>.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uses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latest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operands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Example</a:t>
            </a:r>
            <a:r>
              <a:rPr lang="tr-TR" dirty="0" smtClean="0"/>
              <a:t>: 18 5 3 24 +</a:t>
            </a:r>
          </a:p>
          <a:p>
            <a:r>
              <a:rPr lang="tr-TR" dirty="0" err="1" smtClean="0"/>
              <a:t>After</a:t>
            </a:r>
            <a:r>
              <a:rPr lang="tr-TR" dirty="0" smtClean="0"/>
              <a:t> +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comes</a:t>
            </a:r>
            <a:r>
              <a:rPr lang="tr-TR" dirty="0" smtClean="0"/>
              <a:t>, 3 </a:t>
            </a:r>
            <a:r>
              <a:rPr lang="tr-TR" dirty="0" err="1" smtClean="0"/>
              <a:t>and</a:t>
            </a:r>
            <a:r>
              <a:rPr lang="tr-TR" dirty="0" smtClean="0"/>
              <a:t> 24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popped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 is </a:t>
            </a:r>
            <a:r>
              <a:rPr lang="tr-TR" dirty="0" err="1" smtClean="0"/>
              <a:t>pushed</a:t>
            </a:r>
            <a:r>
              <a:rPr lang="tr-TR" dirty="0" smtClean="0"/>
              <a:t> </a:t>
            </a:r>
            <a:r>
              <a:rPr lang="tr-TR" dirty="0" err="1" smtClean="0"/>
              <a:t>back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Stack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: 18 5 27</a:t>
            </a:r>
          </a:p>
          <a:p>
            <a:endParaRPr lang="tr-TR" dirty="0" smtClean="0"/>
          </a:p>
          <a:p>
            <a:r>
              <a:rPr lang="tr-TR" dirty="0" err="1" smtClean="0"/>
              <a:t>Example</a:t>
            </a:r>
            <a:r>
              <a:rPr lang="tr-TR" dirty="0" smtClean="0"/>
              <a:t>: 18 5 3 24 + x</a:t>
            </a:r>
          </a:p>
          <a:p>
            <a:r>
              <a:rPr lang="tr-TR" dirty="0" err="1" smtClean="0"/>
              <a:t>Stack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: 18 135</a:t>
            </a:r>
            <a:endParaRPr lang="tr-TR" dirty="0"/>
          </a:p>
        </p:txBody>
      </p:sp>
      <p:grpSp>
        <p:nvGrpSpPr>
          <p:cNvPr id="23" name="Grup 22"/>
          <p:cNvGrpSpPr/>
          <p:nvPr/>
        </p:nvGrpSpPr>
        <p:grpSpPr>
          <a:xfrm>
            <a:off x="6796885" y="2858880"/>
            <a:ext cx="1017001" cy="1403286"/>
            <a:chOff x="7693179" y="1783533"/>
            <a:chExt cx="1017001" cy="1403286"/>
          </a:xfrm>
        </p:grpSpPr>
        <p:cxnSp>
          <p:nvCxnSpPr>
            <p:cNvPr id="6" name="Düz Bağlayıcı 5"/>
            <p:cNvCxnSpPr/>
            <p:nvPr/>
          </p:nvCxnSpPr>
          <p:spPr>
            <a:xfrm>
              <a:off x="7693179" y="1783533"/>
              <a:ext cx="2267" cy="1403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8705658" y="1783533"/>
              <a:ext cx="2267" cy="1403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/>
            <p:nvPr/>
          </p:nvCxnSpPr>
          <p:spPr>
            <a:xfrm>
              <a:off x="7695446" y="3186819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>
            <a:xfrm>
              <a:off x="7695445" y="2977081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>
            <a:xfrm>
              <a:off x="7693180" y="2785449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>
              <a:off x="7693180" y="2593817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>
              <a:off x="7693179" y="2402185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>
            <a:xfrm>
              <a:off x="7693179" y="2192444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7697701" y="1991760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Metin kutusu 23"/>
          <p:cNvSpPr txBox="1"/>
          <p:nvPr/>
        </p:nvSpPr>
        <p:spPr>
          <a:xfrm>
            <a:off x="7105477" y="39855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18</a:t>
            </a:r>
            <a:endParaRPr lang="tr-TR" dirty="0"/>
          </a:p>
        </p:txBody>
      </p:sp>
      <p:sp>
        <p:nvSpPr>
          <p:cNvPr id="25" name="Metin kutusu 24"/>
          <p:cNvSpPr txBox="1"/>
          <p:nvPr/>
        </p:nvSpPr>
        <p:spPr>
          <a:xfrm>
            <a:off x="7175637" y="377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26" name="Metin kutusu 25"/>
          <p:cNvSpPr txBox="1"/>
          <p:nvPr/>
        </p:nvSpPr>
        <p:spPr>
          <a:xfrm>
            <a:off x="7173371" y="3587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7" name="Metin kutusu 26"/>
          <p:cNvSpPr txBox="1"/>
          <p:nvPr/>
        </p:nvSpPr>
        <p:spPr>
          <a:xfrm>
            <a:off x="7105477" y="33775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24</a:t>
            </a:r>
            <a:endParaRPr lang="tr-TR" dirty="0"/>
          </a:p>
        </p:txBody>
      </p:sp>
      <p:sp>
        <p:nvSpPr>
          <p:cNvPr id="28" name="Metin kutusu 27"/>
          <p:cNvSpPr txBox="1"/>
          <p:nvPr/>
        </p:nvSpPr>
        <p:spPr>
          <a:xfrm>
            <a:off x="7164788" y="3178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grpSp>
        <p:nvGrpSpPr>
          <p:cNvPr id="29" name="Grup 28"/>
          <p:cNvGrpSpPr/>
          <p:nvPr/>
        </p:nvGrpSpPr>
        <p:grpSpPr>
          <a:xfrm>
            <a:off x="8308820" y="2858880"/>
            <a:ext cx="1017001" cy="1403286"/>
            <a:chOff x="7693179" y="1783533"/>
            <a:chExt cx="1017001" cy="1403286"/>
          </a:xfrm>
        </p:grpSpPr>
        <p:cxnSp>
          <p:nvCxnSpPr>
            <p:cNvPr id="30" name="Düz Bağlayıcı 29"/>
            <p:cNvCxnSpPr/>
            <p:nvPr/>
          </p:nvCxnSpPr>
          <p:spPr>
            <a:xfrm>
              <a:off x="7693179" y="1783533"/>
              <a:ext cx="2267" cy="1403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üz Bağlayıcı 30"/>
            <p:cNvCxnSpPr/>
            <p:nvPr/>
          </p:nvCxnSpPr>
          <p:spPr>
            <a:xfrm>
              <a:off x="8705658" y="1783533"/>
              <a:ext cx="2267" cy="1403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Düz Bağlayıcı 31"/>
            <p:cNvCxnSpPr/>
            <p:nvPr/>
          </p:nvCxnSpPr>
          <p:spPr>
            <a:xfrm>
              <a:off x="7695446" y="3186819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7695445" y="2977081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7693180" y="2785449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Düz Bağlayıcı 34"/>
            <p:cNvCxnSpPr/>
            <p:nvPr/>
          </p:nvCxnSpPr>
          <p:spPr>
            <a:xfrm>
              <a:off x="7693180" y="2593817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Bağlayıcı 35"/>
            <p:cNvCxnSpPr/>
            <p:nvPr/>
          </p:nvCxnSpPr>
          <p:spPr>
            <a:xfrm>
              <a:off x="7693179" y="2402185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Düz Bağlayıcı 36"/>
            <p:cNvCxnSpPr/>
            <p:nvPr/>
          </p:nvCxnSpPr>
          <p:spPr>
            <a:xfrm>
              <a:off x="7693179" y="2192444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Bağlayıcı 37"/>
            <p:cNvCxnSpPr/>
            <p:nvPr/>
          </p:nvCxnSpPr>
          <p:spPr>
            <a:xfrm>
              <a:off x="7697701" y="1991760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Metin kutusu 38"/>
          <p:cNvSpPr txBox="1"/>
          <p:nvPr/>
        </p:nvSpPr>
        <p:spPr>
          <a:xfrm>
            <a:off x="8617412" y="39855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18</a:t>
            </a:r>
            <a:endParaRPr lang="tr-TR" dirty="0"/>
          </a:p>
        </p:txBody>
      </p:sp>
      <p:sp>
        <p:nvSpPr>
          <p:cNvPr id="40" name="Metin kutusu 39"/>
          <p:cNvSpPr txBox="1"/>
          <p:nvPr/>
        </p:nvSpPr>
        <p:spPr>
          <a:xfrm>
            <a:off x="8687572" y="377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5</a:t>
            </a:r>
            <a:endParaRPr lang="tr-TR" dirty="0"/>
          </a:p>
        </p:txBody>
      </p:sp>
      <p:cxnSp>
        <p:nvCxnSpPr>
          <p:cNvPr id="45" name="Eğri Bağlayıcı 44"/>
          <p:cNvCxnSpPr/>
          <p:nvPr/>
        </p:nvCxnSpPr>
        <p:spPr>
          <a:xfrm rot="5400000" flipH="1" flipV="1">
            <a:off x="8288750" y="2839735"/>
            <a:ext cx="929661" cy="1320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etin kutusu 47"/>
          <p:cNvSpPr txBox="1"/>
          <p:nvPr/>
        </p:nvSpPr>
        <p:spPr>
          <a:xfrm>
            <a:off x="8081728" y="2097230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 + 24 = 27</a:t>
            </a:r>
            <a:endParaRPr lang="tr-TR" dirty="0"/>
          </a:p>
        </p:txBody>
      </p:sp>
      <p:grpSp>
        <p:nvGrpSpPr>
          <p:cNvPr id="49" name="Grup 48"/>
          <p:cNvGrpSpPr/>
          <p:nvPr/>
        </p:nvGrpSpPr>
        <p:grpSpPr>
          <a:xfrm>
            <a:off x="10701218" y="2858880"/>
            <a:ext cx="1017001" cy="1403286"/>
            <a:chOff x="7693179" y="1783533"/>
            <a:chExt cx="1017001" cy="1403286"/>
          </a:xfrm>
        </p:grpSpPr>
        <p:cxnSp>
          <p:nvCxnSpPr>
            <p:cNvPr id="50" name="Düz Bağlayıcı 49"/>
            <p:cNvCxnSpPr/>
            <p:nvPr/>
          </p:nvCxnSpPr>
          <p:spPr>
            <a:xfrm>
              <a:off x="7693179" y="1783533"/>
              <a:ext cx="2267" cy="1403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Düz Bağlayıcı 50"/>
            <p:cNvCxnSpPr/>
            <p:nvPr/>
          </p:nvCxnSpPr>
          <p:spPr>
            <a:xfrm>
              <a:off x="8705658" y="1783533"/>
              <a:ext cx="2267" cy="1403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Düz Bağlayıcı 51"/>
            <p:cNvCxnSpPr/>
            <p:nvPr/>
          </p:nvCxnSpPr>
          <p:spPr>
            <a:xfrm>
              <a:off x="7695446" y="3186819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Düz Bağlayıcı 52"/>
            <p:cNvCxnSpPr/>
            <p:nvPr/>
          </p:nvCxnSpPr>
          <p:spPr>
            <a:xfrm>
              <a:off x="7695445" y="2977081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Düz Bağlayıcı 53"/>
            <p:cNvCxnSpPr/>
            <p:nvPr/>
          </p:nvCxnSpPr>
          <p:spPr>
            <a:xfrm>
              <a:off x="7693180" y="2785449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Düz Bağlayıcı 54"/>
            <p:cNvCxnSpPr/>
            <p:nvPr/>
          </p:nvCxnSpPr>
          <p:spPr>
            <a:xfrm>
              <a:off x="7693180" y="2593817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Düz Bağlayıcı 55"/>
            <p:cNvCxnSpPr/>
            <p:nvPr/>
          </p:nvCxnSpPr>
          <p:spPr>
            <a:xfrm>
              <a:off x="7693179" y="2402185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Düz Bağlayıcı 56"/>
            <p:cNvCxnSpPr/>
            <p:nvPr/>
          </p:nvCxnSpPr>
          <p:spPr>
            <a:xfrm>
              <a:off x="7693179" y="2192444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Düz Bağlayıcı 57"/>
            <p:cNvCxnSpPr/>
            <p:nvPr/>
          </p:nvCxnSpPr>
          <p:spPr>
            <a:xfrm>
              <a:off x="7697701" y="1991760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Metin kutusu 58"/>
          <p:cNvSpPr txBox="1"/>
          <p:nvPr/>
        </p:nvSpPr>
        <p:spPr>
          <a:xfrm>
            <a:off x="11009810" y="39855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18</a:t>
            </a:r>
            <a:endParaRPr lang="tr-TR" dirty="0"/>
          </a:p>
        </p:txBody>
      </p:sp>
      <p:sp>
        <p:nvSpPr>
          <p:cNvPr id="60" name="Metin kutusu 59"/>
          <p:cNvSpPr txBox="1"/>
          <p:nvPr/>
        </p:nvSpPr>
        <p:spPr>
          <a:xfrm>
            <a:off x="11079970" y="377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5</a:t>
            </a:r>
            <a:endParaRPr lang="tr-TR" dirty="0"/>
          </a:p>
        </p:txBody>
      </p:sp>
      <p:cxnSp>
        <p:nvCxnSpPr>
          <p:cNvPr id="61" name="Eğri Bağlayıcı 60"/>
          <p:cNvCxnSpPr/>
          <p:nvPr/>
        </p:nvCxnSpPr>
        <p:spPr>
          <a:xfrm>
            <a:off x="9171865" y="2466561"/>
            <a:ext cx="1497322" cy="13045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tin kutusu 68"/>
          <p:cNvSpPr txBox="1"/>
          <p:nvPr/>
        </p:nvSpPr>
        <p:spPr>
          <a:xfrm>
            <a:off x="11017659" y="3578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27</a:t>
            </a:r>
            <a:endParaRPr lang="tr-TR" dirty="0"/>
          </a:p>
        </p:txBody>
      </p:sp>
      <p:sp>
        <p:nvSpPr>
          <p:cNvPr id="70" name="Metin kutusu 69"/>
          <p:cNvSpPr txBox="1"/>
          <p:nvPr/>
        </p:nvSpPr>
        <p:spPr>
          <a:xfrm>
            <a:off x="9548390" y="3118860"/>
            <a:ext cx="971741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tr-TR" sz="1200" dirty="0" err="1" smtClean="0">
                <a:solidFill>
                  <a:schemeClr val="bg1"/>
                </a:solidFill>
              </a:rPr>
              <a:t>Pushed</a:t>
            </a:r>
            <a:r>
              <a:rPr lang="tr-TR" sz="1200" dirty="0" smtClean="0">
                <a:solidFill>
                  <a:schemeClr val="bg1"/>
                </a:solidFill>
              </a:rPr>
              <a:t> </a:t>
            </a:r>
            <a:r>
              <a:rPr lang="tr-TR" sz="1200" dirty="0" err="1" smtClean="0">
                <a:solidFill>
                  <a:schemeClr val="bg1"/>
                </a:solidFill>
              </a:rPr>
              <a:t>Back</a:t>
            </a:r>
            <a:endParaRPr lang="tr-TR" sz="1200" dirty="0">
              <a:solidFill>
                <a:schemeClr val="bg1"/>
              </a:solidFill>
            </a:endParaRPr>
          </a:p>
        </p:txBody>
      </p:sp>
      <p:sp>
        <p:nvSpPr>
          <p:cNvPr id="75" name="Metin kutusu 74"/>
          <p:cNvSpPr txBox="1"/>
          <p:nvPr/>
        </p:nvSpPr>
        <p:spPr>
          <a:xfrm>
            <a:off x="8493694" y="2828264"/>
            <a:ext cx="44601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chemeClr val="bg1"/>
                </a:solidFill>
              </a:rPr>
              <a:t>Pop</a:t>
            </a:r>
            <a:endParaRPr lang="tr-T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9532" y="183853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Data </a:t>
            </a:r>
            <a:r>
              <a:rPr lang="tr-TR" dirty="0" err="1" smtClean="0"/>
              <a:t>comes</a:t>
            </a:r>
            <a:r>
              <a:rPr lang="tr-TR" dirty="0" smtClean="0"/>
              <a:t> </a:t>
            </a:r>
            <a:r>
              <a:rPr lang="tr-TR" dirty="0" err="1" smtClean="0"/>
              <a:t>serially</a:t>
            </a:r>
            <a:r>
              <a:rPr lang="tr-TR" dirty="0" smtClean="0"/>
              <a:t> (1-bit).</a:t>
            </a:r>
          </a:p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reset</a:t>
            </a:r>
            <a:r>
              <a:rPr lang="tr-TR" dirty="0" smtClean="0"/>
              <a:t>,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signal</a:t>
            </a:r>
            <a:r>
              <a:rPr lang="tr-TR" dirty="0" smtClean="0"/>
              <a:t> is </a:t>
            </a:r>
            <a:r>
              <a:rPr lang="tr-TR" dirty="0" err="1" smtClean="0"/>
              <a:t>initially</a:t>
            </a:r>
            <a:r>
              <a:rPr lang="tr-TR" dirty="0" smtClean="0"/>
              <a:t> 0,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no</a:t>
            </a:r>
            <a:r>
              <a:rPr lang="tr-TR" dirty="0" smtClean="0"/>
              <a:t> data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incoming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If</a:t>
            </a:r>
            <a:r>
              <a:rPr lang="tr-TR" dirty="0" smtClean="0"/>
              <a:t> 1 </a:t>
            </a:r>
            <a:r>
              <a:rPr lang="tr-TR" dirty="0" err="1" smtClean="0"/>
              <a:t>and</a:t>
            </a:r>
            <a:r>
              <a:rPr lang="tr-TR" dirty="0" smtClean="0"/>
              <a:t> 0 </a:t>
            </a:r>
            <a:r>
              <a:rPr lang="tr-TR" dirty="0" err="1" smtClean="0"/>
              <a:t>come</a:t>
            </a:r>
            <a:r>
              <a:rPr lang="tr-TR" dirty="0" smtClean="0"/>
              <a:t> </a:t>
            </a:r>
            <a:r>
              <a:rPr lang="tr-TR" dirty="0" err="1" smtClean="0"/>
              <a:t>consecutively</a:t>
            </a:r>
            <a:r>
              <a:rPr lang="tr-TR" dirty="0" smtClean="0"/>
              <a:t>, </a:t>
            </a:r>
            <a:r>
              <a:rPr lang="tr-TR" b="1" dirty="0" smtClean="0"/>
              <a:t>it </a:t>
            </a:r>
            <a:r>
              <a:rPr lang="tr-TR" b="1" dirty="0" err="1" smtClean="0"/>
              <a:t>means</a:t>
            </a:r>
            <a:r>
              <a:rPr lang="tr-TR" b="1" dirty="0" smtClean="0"/>
              <a:t> </a:t>
            </a:r>
            <a:r>
              <a:rPr lang="tr-TR" b="1" dirty="0" err="1" smtClean="0"/>
              <a:t>that</a:t>
            </a:r>
            <a:r>
              <a:rPr lang="tr-TR" b="1" dirty="0" smtClean="0"/>
              <a:t> an 8-bit </a:t>
            </a:r>
            <a:r>
              <a:rPr lang="tr-TR" b="1" dirty="0" err="1" smtClean="0"/>
              <a:t>number</a:t>
            </a:r>
            <a:r>
              <a:rPr lang="tr-TR" b="1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follow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significant</a:t>
            </a:r>
            <a:r>
              <a:rPr lang="tr-TR" dirty="0" smtClean="0"/>
              <a:t> bit (MSB) </a:t>
            </a:r>
            <a:r>
              <a:rPr lang="tr-TR" dirty="0" err="1" smtClean="0"/>
              <a:t>comes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Example</a:t>
            </a:r>
            <a:r>
              <a:rPr lang="tr-TR" dirty="0" smtClean="0"/>
              <a:t>: ...1011111101...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dots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be </a:t>
            </a:r>
            <a:r>
              <a:rPr lang="tr-TR" dirty="0" err="1" smtClean="0"/>
              <a:t>zero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bits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timeline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incoming</a:t>
            </a:r>
            <a:r>
              <a:rPr lang="tr-TR" dirty="0" smtClean="0"/>
              <a:t> data is 253,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follows</a:t>
            </a:r>
            <a:r>
              <a:rPr lang="tr-TR" dirty="0" smtClean="0"/>
              <a:t> "10".</a:t>
            </a:r>
          </a:p>
          <a:p>
            <a:r>
              <a:rPr lang="tr-TR" dirty="0" smtClean="0"/>
              <a:t>253 </a:t>
            </a:r>
            <a:r>
              <a:rPr lang="tr-TR" dirty="0" err="1" smtClean="0"/>
              <a:t>must</a:t>
            </a:r>
            <a:r>
              <a:rPr lang="tr-TR" dirty="0" smtClean="0"/>
              <a:t> be </a:t>
            </a:r>
            <a:r>
              <a:rPr lang="tr-TR" dirty="0" err="1" smtClean="0"/>
              <a:t>pushed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r>
              <a:rPr lang="tr-TR" dirty="0" smtClean="0"/>
              <a:t>.</a:t>
            </a:r>
            <a:endParaRPr lang="tr-TR" dirty="0"/>
          </a:p>
        </p:txBody>
      </p:sp>
      <p:grpSp>
        <p:nvGrpSpPr>
          <p:cNvPr id="5" name="Grup 4"/>
          <p:cNvGrpSpPr/>
          <p:nvPr/>
        </p:nvGrpSpPr>
        <p:grpSpPr>
          <a:xfrm>
            <a:off x="7280906" y="4050318"/>
            <a:ext cx="1017001" cy="1403286"/>
            <a:chOff x="7693179" y="1783533"/>
            <a:chExt cx="1017001" cy="1403286"/>
          </a:xfrm>
        </p:grpSpPr>
        <p:cxnSp>
          <p:nvCxnSpPr>
            <p:cNvPr id="6" name="Düz Bağlayıcı 5"/>
            <p:cNvCxnSpPr/>
            <p:nvPr/>
          </p:nvCxnSpPr>
          <p:spPr>
            <a:xfrm>
              <a:off x="7693179" y="1783533"/>
              <a:ext cx="2267" cy="1403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8705658" y="1783533"/>
              <a:ext cx="2267" cy="1403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/>
            <p:nvPr/>
          </p:nvCxnSpPr>
          <p:spPr>
            <a:xfrm>
              <a:off x="7695446" y="3186819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>
              <a:off x="7695445" y="2977081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7693180" y="2785449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>
            <a:xfrm>
              <a:off x="7693180" y="2593817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>
            <a:xfrm>
              <a:off x="7693179" y="2402185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>
              <a:off x="7693179" y="2192444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>
              <a:off x="7697701" y="1991760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Metin kutusu 16"/>
          <p:cNvSpPr txBox="1"/>
          <p:nvPr/>
        </p:nvSpPr>
        <p:spPr>
          <a:xfrm>
            <a:off x="7520417" y="51571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253</a:t>
            </a:r>
            <a:endParaRPr lang="tr-TR" dirty="0"/>
          </a:p>
        </p:txBody>
      </p:sp>
      <p:sp>
        <p:nvSpPr>
          <p:cNvPr id="20" name="Dikdörtgen 19"/>
          <p:cNvSpPr/>
          <p:nvPr/>
        </p:nvSpPr>
        <p:spPr>
          <a:xfrm>
            <a:off x="8374359" y="2721070"/>
            <a:ext cx="1041149" cy="814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938223" y="2975574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1011111101</a:t>
            </a:r>
            <a:endParaRPr lang="tr-TR" dirty="0"/>
          </a:p>
        </p:txBody>
      </p:sp>
      <p:sp>
        <p:nvSpPr>
          <p:cNvPr id="22" name="Sağ Ok 21"/>
          <p:cNvSpPr/>
          <p:nvPr/>
        </p:nvSpPr>
        <p:spPr>
          <a:xfrm rot="10800000">
            <a:off x="9528033" y="2970283"/>
            <a:ext cx="352942" cy="30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Metin kutusu 22"/>
          <p:cNvSpPr txBox="1"/>
          <p:nvPr/>
        </p:nvSpPr>
        <p:spPr>
          <a:xfrm>
            <a:off x="8444547" y="2351738"/>
            <a:ext cx="90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System</a:t>
            </a:r>
            <a:endParaRPr lang="tr-TR" dirty="0"/>
          </a:p>
        </p:txBody>
      </p:sp>
      <p:cxnSp>
        <p:nvCxnSpPr>
          <p:cNvPr id="25" name="Dirsek Bağlayıcısı 24"/>
          <p:cNvCxnSpPr>
            <a:stCxn id="20" idx="1"/>
            <a:endCxn id="17" idx="0"/>
          </p:cNvCxnSpPr>
          <p:nvPr/>
        </p:nvCxnSpPr>
        <p:spPr>
          <a:xfrm rot="10800000" flipV="1">
            <a:off x="7788279" y="3128476"/>
            <a:ext cx="586080" cy="2028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tin kutusu 27"/>
          <p:cNvSpPr txBox="1"/>
          <p:nvPr/>
        </p:nvSpPr>
        <p:spPr>
          <a:xfrm>
            <a:off x="7301274" y="3629949"/>
            <a:ext cx="971741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tr-TR" sz="1200" dirty="0" err="1" smtClean="0">
                <a:solidFill>
                  <a:schemeClr val="bg1"/>
                </a:solidFill>
              </a:rPr>
              <a:t>Pushed</a:t>
            </a:r>
            <a:r>
              <a:rPr lang="tr-TR" sz="1200" dirty="0" smtClean="0">
                <a:solidFill>
                  <a:schemeClr val="bg1"/>
                </a:solidFill>
              </a:rPr>
              <a:t> </a:t>
            </a:r>
            <a:r>
              <a:rPr lang="tr-TR" sz="1200" dirty="0" err="1" smtClean="0">
                <a:solidFill>
                  <a:schemeClr val="bg1"/>
                </a:solidFill>
              </a:rPr>
              <a:t>Back</a:t>
            </a:r>
            <a:endParaRPr lang="tr-TR" sz="1200" dirty="0">
              <a:solidFill>
                <a:schemeClr val="bg1"/>
              </a:solidFill>
            </a:endParaRPr>
          </a:p>
        </p:txBody>
      </p:sp>
      <p:sp>
        <p:nvSpPr>
          <p:cNvPr id="30" name="Sol Ayraç 29"/>
          <p:cNvSpPr/>
          <p:nvPr/>
        </p:nvSpPr>
        <p:spPr>
          <a:xfrm rot="16200000">
            <a:off x="10028230" y="3295376"/>
            <a:ext cx="229669" cy="184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9238421" y="3546695"/>
            <a:ext cx="213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Command</a:t>
            </a:r>
            <a:r>
              <a:rPr lang="tr-TR" dirty="0" smtClean="0"/>
              <a:t>(</a:t>
            </a:r>
            <a:r>
              <a:rPr lang="tr-TR" dirty="0" err="1" smtClean="0"/>
              <a:t>Number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3" name="Sol Ayraç 32"/>
          <p:cNvSpPr/>
          <p:nvPr/>
        </p:nvSpPr>
        <p:spPr>
          <a:xfrm rot="5400000">
            <a:off x="10401455" y="2207586"/>
            <a:ext cx="654489" cy="881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Metin kutusu 33"/>
          <p:cNvSpPr txBox="1"/>
          <p:nvPr/>
        </p:nvSpPr>
        <p:spPr>
          <a:xfrm>
            <a:off x="10434708" y="1838535"/>
            <a:ext cx="7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9485696" y="2627995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dIn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64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06478" y="147333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1s </a:t>
            </a:r>
            <a:r>
              <a:rPr lang="tr-TR" dirty="0" err="1" smtClean="0"/>
              <a:t>come</a:t>
            </a:r>
            <a:r>
              <a:rPr lang="tr-TR" dirty="0" smtClean="0"/>
              <a:t> </a:t>
            </a:r>
            <a:r>
              <a:rPr lang="tr-TR" dirty="0" err="1" smtClean="0"/>
              <a:t>consecutively</a:t>
            </a:r>
            <a:r>
              <a:rPr lang="tr-TR" dirty="0" smtClean="0"/>
              <a:t>, it </a:t>
            </a:r>
            <a:r>
              <a:rPr lang="tr-TR" dirty="0" err="1" smtClean="0"/>
              <a:t>means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an </a:t>
            </a:r>
            <a:r>
              <a:rPr lang="tr-TR" dirty="0" err="1" smtClean="0"/>
              <a:t>operator</a:t>
            </a:r>
            <a:r>
              <a:rPr lang="tr-TR" dirty="0" smtClean="0"/>
              <a:t> is </a:t>
            </a:r>
            <a:r>
              <a:rPr lang="tr-TR" dirty="0" err="1" smtClean="0"/>
              <a:t>incoming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codes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in 2-bit.</a:t>
            </a:r>
          </a:p>
          <a:p>
            <a:endParaRPr lang="tr-TR" dirty="0" smtClean="0"/>
          </a:p>
          <a:p>
            <a:r>
              <a:rPr lang="tr-TR" dirty="0" smtClean="0"/>
              <a:t>00 -&gt; </a:t>
            </a:r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endParaRPr lang="tr-TR" dirty="0" smtClean="0"/>
          </a:p>
          <a:p>
            <a:r>
              <a:rPr lang="tr-TR" dirty="0" smtClean="0"/>
              <a:t>01 -&gt; </a:t>
            </a:r>
            <a:r>
              <a:rPr lang="tr-TR" dirty="0" err="1" smtClean="0"/>
              <a:t>addition</a:t>
            </a:r>
            <a:endParaRPr lang="tr-TR" dirty="0" smtClean="0"/>
          </a:p>
          <a:p>
            <a:r>
              <a:rPr lang="tr-TR" dirty="0" smtClean="0"/>
              <a:t>10 -&gt; </a:t>
            </a:r>
            <a:r>
              <a:rPr lang="tr-TR" dirty="0" err="1" smtClean="0"/>
              <a:t>multiplication</a:t>
            </a:r>
            <a:endParaRPr lang="tr-TR" dirty="0" smtClean="0"/>
          </a:p>
          <a:p>
            <a:r>
              <a:rPr lang="tr-TR" dirty="0" smtClean="0"/>
              <a:t>11 -&gt; </a:t>
            </a:r>
            <a:r>
              <a:rPr lang="tr-TR" dirty="0" err="1" smtClean="0"/>
              <a:t>check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Examples</a:t>
            </a:r>
            <a:r>
              <a:rPr lang="tr-TR" dirty="0" smtClean="0"/>
              <a:t>:</a:t>
            </a:r>
          </a:p>
          <a:p>
            <a:r>
              <a:rPr lang="tr-TR" dirty="0" err="1" smtClean="0"/>
              <a:t>clear</a:t>
            </a:r>
            <a:r>
              <a:rPr lang="tr-TR" dirty="0" smtClean="0"/>
              <a:t>    -&gt; ...1100...</a:t>
            </a:r>
          </a:p>
          <a:p>
            <a:r>
              <a:rPr lang="tr-TR" dirty="0" err="1" smtClean="0"/>
              <a:t>add</a:t>
            </a:r>
            <a:r>
              <a:rPr lang="tr-TR" dirty="0" smtClean="0"/>
              <a:t>      -&gt; ...1101...</a:t>
            </a:r>
          </a:p>
          <a:p>
            <a:r>
              <a:rPr lang="tr-TR" dirty="0" err="1" smtClean="0"/>
              <a:t>multiply</a:t>
            </a:r>
            <a:r>
              <a:rPr lang="tr-TR" dirty="0" smtClean="0"/>
              <a:t> -&gt; ...1110...</a:t>
            </a:r>
          </a:p>
          <a:p>
            <a:r>
              <a:rPr lang="tr-TR" dirty="0" err="1" smtClean="0"/>
              <a:t>check</a:t>
            </a:r>
            <a:r>
              <a:rPr lang="tr-TR" dirty="0" smtClean="0"/>
              <a:t>    -&gt; ...1111...</a:t>
            </a:r>
            <a:endParaRPr lang="tr-TR" dirty="0"/>
          </a:p>
        </p:txBody>
      </p:sp>
      <p:grpSp>
        <p:nvGrpSpPr>
          <p:cNvPr id="5" name="Grup 4"/>
          <p:cNvGrpSpPr/>
          <p:nvPr/>
        </p:nvGrpSpPr>
        <p:grpSpPr>
          <a:xfrm>
            <a:off x="6572984" y="3450550"/>
            <a:ext cx="1017001" cy="1403286"/>
            <a:chOff x="7693179" y="1783533"/>
            <a:chExt cx="1017001" cy="1403286"/>
          </a:xfrm>
        </p:grpSpPr>
        <p:cxnSp>
          <p:nvCxnSpPr>
            <p:cNvPr id="6" name="Düz Bağlayıcı 5"/>
            <p:cNvCxnSpPr/>
            <p:nvPr/>
          </p:nvCxnSpPr>
          <p:spPr>
            <a:xfrm>
              <a:off x="7693179" y="1783533"/>
              <a:ext cx="2267" cy="1403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8705658" y="1783533"/>
              <a:ext cx="2267" cy="1403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/>
            <p:nvPr/>
          </p:nvCxnSpPr>
          <p:spPr>
            <a:xfrm>
              <a:off x="7695446" y="3186819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>
              <a:off x="7695445" y="2977081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7693180" y="2785449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>
            <a:xfrm>
              <a:off x="7693180" y="2593817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>
            <a:xfrm>
              <a:off x="7693179" y="2402185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>
              <a:off x="7693179" y="2192444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>
              <a:off x="7697701" y="1991760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Metin kutusu 14"/>
          <p:cNvSpPr txBox="1"/>
          <p:nvPr/>
        </p:nvSpPr>
        <p:spPr>
          <a:xfrm>
            <a:off x="6812495" y="45573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253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7666437" y="2121302"/>
            <a:ext cx="1041149" cy="814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9230301" y="237580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1100110111101111</a:t>
            </a:r>
            <a:endParaRPr lang="tr-TR" dirty="0"/>
          </a:p>
        </p:txBody>
      </p:sp>
      <p:sp>
        <p:nvSpPr>
          <p:cNvPr id="18" name="Sağ Ok 17"/>
          <p:cNvSpPr/>
          <p:nvPr/>
        </p:nvSpPr>
        <p:spPr>
          <a:xfrm rot="10800000">
            <a:off x="8820111" y="2370515"/>
            <a:ext cx="352942" cy="30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Metin kutusu 18"/>
          <p:cNvSpPr txBox="1"/>
          <p:nvPr/>
        </p:nvSpPr>
        <p:spPr>
          <a:xfrm>
            <a:off x="7736625" y="1751970"/>
            <a:ext cx="90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System</a:t>
            </a:r>
            <a:endParaRPr lang="tr-TR" dirty="0"/>
          </a:p>
        </p:txBody>
      </p:sp>
      <p:cxnSp>
        <p:nvCxnSpPr>
          <p:cNvPr id="20" name="Dirsek Bağlayıcısı 19"/>
          <p:cNvCxnSpPr>
            <a:stCxn id="16" idx="1"/>
          </p:cNvCxnSpPr>
          <p:nvPr/>
        </p:nvCxnSpPr>
        <p:spPr>
          <a:xfrm rot="10800000" flipV="1">
            <a:off x="7079223" y="2528707"/>
            <a:ext cx="587215" cy="1310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ol Ayraç 21"/>
          <p:cNvSpPr/>
          <p:nvPr/>
        </p:nvSpPr>
        <p:spPr>
          <a:xfrm rot="16200000">
            <a:off x="9320308" y="2695608"/>
            <a:ext cx="229669" cy="184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Metin kutusu 22"/>
          <p:cNvSpPr txBox="1"/>
          <p:nvPr/>
        </p:nvSpPr>
        <p:spPr>
          <a:xfrm>
            <a:off x="9090793" y="3053612"/>
            <a:ext cx="213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Command</a:t>
            </a:r>
            <a:r>
              <a:rPr lang="tr-TR" dirty="0" smtClean="0"/>
              <a:t>(</a:t>
            </a:r>
            <a:r>
              <a:rPr lang="tr-TR" dirty="0" err="1" smtClean="0"/>
              <a:t>Operator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26" name="Sol Ayraç 25"/>
          <p:cNvSpPr/>
          <p:nvPr/>
        </p:nvSpPr>
        <p:spPr>
          <a:xfrm rot="16200000">
            <a:off x="9782989" y="2695608"/>
            <a:ext cx="229669" cy="184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Sol Ayraç 26"/>
          <p:cNvSpPr/>
          <p:nvPr/>
        </p:nvSpPr>
        <p:spPr>
          <a:xfrm rot="16200000">
            <a:off x="10241740" y="2699642"/>
            <a:ext cx="229669" cy="184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Sol Ayraç 27"/>
          <p:cNvSpPr/>
          <p:nvPr/>
        </p:nvSpPr>
        <p:spPr>
          <a:xfrm rot="16200000">
            <a:off x="10710323" y="2706798"/>
            <a:ext cx="229669" cy="184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Sol Ayraç 28"/>
          <p:cNvSpPr/>
          <p:nvPr/>
        </p:nvSpPr>
        <p:spPr>
          <a:xfrm rot="5400000">
            <a:off x="9508990" y="2169878"/>
            <a:ext cx="335259" cy="238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Sol Ayraç 29"/>
          <p:cNvSpPr/>
          <p:nvPr/>
        </p:nvSpPr>
        <p:spPr>
          <a:xfrm rot="5400000">
            <a:off x="9944311" y="2129500"/>
            <a:ext cx="335259" cy="238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Sol Ayraç 30"/>
          <p:cNvSpPr/>
          <p:nvPr/>
        </p:nvSpPr>
        <p:spPr>
          <a:xfrm rot="5400000">
            <a:off x="10446157" y="2134270"/>
            <a:ext cx="335259" cy="238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Sol Ayraç 31"/>
          <p:cNvSpPr/>
          <p:nvPr/>
        </p:nvSpPr>
        <p:spPr>
          <a:xfrm rot="5400000">
            <a:off x="10881478" y="2171344"/>
            <a:ext cx="335259" cy="238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 rot="18520833">
            <a:off x="10915918" y="1546732"/>
            <a:ext cx="7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check</a:t>
            </a:r>
            <a:endParaRPr lang="tr-TR" dirty="0" smtClean="0"/>
          </a:p>
        </p:txBody>
      </p:sp>
      <p:sp>
        <p:nvSpPr>
          <p:cNvPr id="34" name="Dikdörtgen 33"/>
          <p:cNvSpPr/>
          <p:nvPr/>
        </p:nvSpPr>
        <p:spPr>
          <a:xfrm rot="18552544">
            <a:off x="10201288" y="1156616"/>
            <a:ext cx="1695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multiplication</a:t>
            </a:r>
            <a:endParaRPr lang="tr-TR" dirty="0" smtClean="0"/>
          </a:p>
        </p:txBody>
      </p:sp>
      <p:sp>
        <p:nvSpPr>
          <p:cNvPr id="35" name="Dikdörtgen 34"/>
          <p:cNvSpPr/>
          <p:nvPr/>
        </p:nvSpPr>
        <p:spPr>
          <a:xfrm rot="18552544">
            <a:off x="9827078" y="1392256"/>
            <a:ext cx="1015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addition</a:t>
            </a:r>
            <a:endParaRPr lang="tr-TR" dirty="0" smtClean="0"/>
          </a:p>
        </p:txBody>
      </p:sp>
      <p:sp>
        <p:nvSpPr>
          <p:cNvPr id="37" name="Dikdörtgen 36"/>
          <p:cNvSpPr/>
          <p:nvPr/>
        </p:nvSpPr>
        <p:spPr>
          <a:xfrm rot="18552544">
            <a:off x="9326966" y="1239377"/>
            <a:ext cx="1366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endParaRPr lang="tr-TR" dirty="0" smtClean="0"/>
          </a:p>
        </p:txBody>
      </p:sp>
      <p:sp>
        <p:nvSpPr>
          <p:cNvPr id="43" name="Dikdörtgen 42"/>
          <p:cNvSpPr/>
          <p:nvPr/>
        </p:nvSpPr>
        <p:spPr>
          <a:xfrm>
            <a:off x="8753567" y="2045260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dIn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709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06477" y="251166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comes</a:t>
            </a:r>
            <a:r>
              <a:rPr lang="tr-TR" dirty="0" smtClean="0"/>
              <a:t>, </a:t>
            </a:r>
            <a:r>
              <a:rPr lang="tr-TR" dirty="0" err="1" smtClean="0"/>
              <a:t>latest</a:t>
            </a:r>
            <a:r>
              <a:rPr lang="tr-TR" dirty="0" smtClean="0"/>
              <a:t> data is </a:t>
            </a:r>
            <a:r>
              <a:rPr lang="tr-TR" dirty="0" err="1" smtClean="0"/>
              <a:t>read</a:t>
            </a:r>
            <a:r>
              <a:rPr lang="tr-TR" dirty="0" smtClean="0"/>
              <a:t> (</a:t>
            </a:r>
            <a:r>
              <a:rPr lang="tr-TR" b="1" dirty="0" smtClean="0"/>
              <a:t>not </a:t>
            </a:r>
            <a:r>
              <a:rPr lang="tr-TR" b="1" dirty="0" err="1" smtClean="0"/>
              <a:t>popped</a:t>
            </a:r>
            <a:r>
              <a:rPr lang="tr-TR" dirty="0" smtClean="0"/>
              <a:t>)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stack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b="1" dirty="0" smtClean="0"/>
              <a:t>sent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output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Again</a:t>
            </a:r>
            <a:r>
              <a:rPr lang="tr-TR" dirty="0" smtClean="0"/>
              <a:t> 1 </a:t>
            </a:r>
            <a:r>
              <a:rPr lang="tr-TR" dirty="0" err="1" smtClean="0"/>
              <a:t>and</a:t>
            </a:r>
            <a:r>
              <a:rPr lang="tr-TR" dirty="0" smtClean="0"/>
              <a:t> 0 </a:t>
            </a:r>
            <a:r>
              <a:rPr lang="tr-TR" dirty="0" err="1" smtClean="0"/>
              <a:t>must</a:t>
            </a:r>
            <a:r>
              <a:rPr lang="tr-TR" dirty="0" smtClean="0"/>
              <a:t> be sent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8-bit </a:t>
            </a:r>
            <a:r>
              <a:rPr lang="tr-TR" dirty="0" err="1" smtClean="0"/>
              <a:t>number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Stack</a:t>
            </a:r>
            <a:r>
              <a:rPr lang="tr-TR" dirty="0" smtClean="0"/>
              <a:t> = {1, 3, 5}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comes</a:t>
            </a:r>
            <a:r>
              <a:rPr lang="tr-TR" dirty="0" smtClean="0"/>
              <a:t>, 5 is </a:t>
            </a:r>
            <a:r>
              <a:rPr lang="tr-TR" dirty="0" err="1" smtClean="0"/>
              <a:t>popped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 as </a:t>
            </a:r>
            <a:r>
              <a:rPr lang="tr-TR" dirty="0" err="1" smtClean="0"/>
              <a:t>follows</a:t>
            </a:r>
            <a:r>
              <a:rPr lang="tr-TR" dirty="0" smtClean="0"/>
              <a:t>.</a:t>
            </a:r>
          </a:p>
          <a:p>
            <a:r>
              <a:rPr lang="tr-TR" dirty="0" smtClean="0"/>
              <a:t>...1000000101...</a:t>
            </a:r>
          </a:p>
          <a:p>
            <a:r>
              <a:rPr lang="tr-TR" b="1" dirty="0" smtClean="0"/>
              <a:t>5 </a:t>
            </a:r>
            <a:r>
              <a:rPr lang="tr-TR" b="1" dirty="0" err="1" smtClean="0"/>
              <a:t>stays</a:t>
            </a:r>
            <a:r>
              <a:rPr lang="tr-TR" b="1" dirty="0" smtClean="0"/>
              <a:t> in </a:t>
            </a:r>
            <a:r>
              <a:rPr lang="tr-TR" b="1" dirty="0" err="1" smtClean="0"/>
              <a:t>stack</a:t>
            </a:r>
            <a:r>
              <a:rPr lang="tr-TR" b="1" dirty="0" smtClean="0"/>
              <a:t>.</a:t>
            </a:r>
            <a:endParaRPr lang="tr-TR" b="1" dirty="0"/>
          </a:p>
        </p:txBody>
      </p:sp>
      <p:grpSp>
        <p:nvGrpSpPr>
          <p:cNvPr id="5" name="Grup 4"/>
          <p:cNvGrpSpPr/>
          <p:nvPr/>
        </p:nvGrpSpPr>
        <p:grpSpPr>
          <a:xfrm>
            <a:off x="6572984" y="3450550"/>
            <a:ext cx="1017001" cy="1403286"/>
            <a:chOff x="7693179" y="1783533"/>
            <a:chExt cx="1017001" cy="1403286"/>
          </a:xfrm>
        </p:grpSpPr>
        <p:cxnSp>
          <p:nvCxnSpPr>
            <p:cNvPr id="6" name="Düz Bağlayıcı 5"/>
            <p:cNvCxnSpPr/>
            <p:nvPr/>
          </p:nvCxnSpPr>
          <p:spPr>
            <a:xfrm>
              <a:off x="7693179" y="1783533"/>
              <a:ext cx="2267" cy="1403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8705658" y="1783533"/>
              <a:ext cx="2267" cy="1403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/>
            <p:nvPr/>
          </p:nvCxnSpPr>
          <p:spPr>
            <a:xfrm>
              <a:off x="7695446" y="3186819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>
              <a:off x="7695445" y="2977081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7693180" y="2785449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>
            <a:xfrm>
              <a:off x="7693180" y="2593817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>
            <a:xfrm>
              <a:off x="7693179" y="2402185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>
              <a:off x="7693179" y="2192444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>
              <a:off x="7697701" y="1991760"/>
              <a:ext cx="1012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Metin kutusu 14"/>
          <p:cNvSpPr txBox="1"/>
          <p:nvPr/>
        </p:nvSpPr>
        <p:spPr>
          <a:xfrm>
            <a:off x="6929514" y="4175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7666437" y="2121302"/>
            <a:ext cx="1041149" cy="814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9230301" y="237580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1111</a:t>
            </a:r>
            <a:endParaRPr lang="tr-TR" dirty="0"/>
          </a:p>
        </p:txBody>
      </p:sp>
      <p:sp>
        <p:nvSpPr>
          <p:cNvPr id="18" name="Sağ Ok 17"/>
          <p:cNvSpPr/>
          <p:nvPr/>
        </p:nvSpPr>
        <p:spPr>
          <a:xfrm rot="10800000">
            <a:off x="8820111" y="2370515"/>
            <a:ext cx="352942" cy="30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Metin kutusu 18"/>
          <p:cNvSpPr txBox="1"/>
          <p:nvPr/>
        </p:nvSpPr>
        <p:spPr>
          <a:xfrm>
            <a:off x="7736625" y="1751970"/>
            <a:ext cx="90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System</a:t>
            </a:r>
            <a:endParaRPr lang="tr-TR" dirty="0"/>
          </a:p>
        </p:txBody>
      </p:sp>
      <p:cxnSp>
        <p:nvCxnSpPr>
          <p:cNvPr id="20" name="Dirsek Bağlayıcısı 19"/>
          <p:cNvCxnSpPr>
            <a:stCxn id="16" idx="1"/>
          </p:cNvCxnSpPr>
          <p:nvPr/>
        </p:nvCxnSpPr>
        <p:spPr>
          <a:xfrm rot="10800000" flipV="1">
            <a:off x="7079223" y="2528707"/>
            <a:ext cx="587215" cy="1310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ol Ayraç 29"/>
          <p:cNvSpPr/>
          <p:nvPr/>
        </p:nvSpPr>
        <p:spPr>
          <a:xfrm rot="5400000">
            <a:off x="9369031" y="2014283"/>
            <a:ext cx="335259" cy="3772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/>
          <p:cNvSpPr/>
          <p:nvPr/>
        </p:nvSpPr>
        <p:spPr>
          <a:xfrm>
            <a:off x="9197507" y="1567304"/>
            <a:ext cx="796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check</a:t>
            </a:r>
            <a:endParaRPr lang="tr-TR" dirty="0" smtClean="0"/>
          </a:p>
        </p:txBody>
      </p:sp>
      <p:sp>
        <p:nvSpPr>
          <p:cNvPr id="38" name="Sağ Ok 37"/>
          <p:cNvSpPr/>
          <p:nvPr/>
        </p:nvSpPr>
        <p:spPr>
          <a:xfrm>
            <a:off x="8284455" y="4589100"/>
            <a:ext cx="352942" cy="30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Dikdörtgen 38"/>
          <p:cNvSpPr/>
          <p:nvPr/>
        </p:nvSpPr>
        <p:spPr>
          <a:xfrm>
            <a:off x="8707586" y="4526302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1000000101</a:t>
            </a:r>
            <a:endParaRPr lang="tr-TR" dirty="0"/>
          </a:p>
        </p:txBody>
      </p:sp>
      <p:sp>
        <p:nvSpPr>
          <p:cNvPr id="40" name="Sol Ayraç 39"/>
          <p:cNvSpPr/>
          <p:nvPr/>
        </p:nvSpPr>
        <p:spPr>
          <a:xfrm rot="16200000">
            <a:off x="8799198" y="4829999"/>
            <a:ext cx="229669" cy="184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Metin kutusu 40"/>
          <p:cNvSpPr txBox="1"/>
          <p:nvPr/>
        </p:nvSpPr>
        <p:spPr>
          <a:xfrm>
            <a:off x="8009389" y="5081318"/>
            <a:ext cx="213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Command</a:t>
            </a:r>
            <a:r>
              <a:rPr lang="tr-TR" dirty="0" smtClean="0"/>
              <a:t>(</a:t>
            </a:r>
            <a:r>
              <a:rPr lang="tr-TR" dirty="0" err="1" smtClean="0"/>
              <a:t>Number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2" name="Metin kutusu 41"/>
          <p:cNvSpPr txBox="1"/>
          <p:nvPr/>
        </p:nvSpPr>
        <p:spPr>
          <a:xfrm>
            <a:off x="6925583" y="43669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/>
          <p:cNvSpPr txBox="1"/>
          <p:nvPr/>
        </p:nvSpPr>
        <p:spPr>
          <a:xfrm>
            <a:off x="6925583" y="4576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44" name="Dikdörtgen 43"/>
          <p:cNvSpPr/>
          <p:nvPr/>
        </p:nvSpPr>
        <p:spPr>
          <a:xfrm>
            <a:off x="8753567" y="2045260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dIn</a:t>
            </a:r>
            <a:endParaRPr lang="tr-TR" dirty="0"/>
          </a:p>
        </p:txBody>
      </p:sp>
      <p:sp>
        <p:nvSpPr>
          <p:cNvPr id="46" name="Dikdörtgen 45"/>
          <p:cNvSpPr/>
          <p:nvPr/>
        </p:nvSpPr>
        <p:spPr>
          <a:xfrm>
            <a:off x="8132150" y="4248429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dOut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059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5827" y="421765"/>
            <a:ext cx="20352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10      -&gt; </a:t>
            </a:r>
            <a:r>
              <a:rPr lang="tr-TR" dirty="0" err="1" smtClean="0"/>
              <a:t>Number</a:t>
            </a:r>
            <a:endParaRPr lang="tr-TR" dirty="0" smtClean="0"/>
          </a:p>
          <a:p>
            <a:r>
              <a:rPr lang="tr-TR" dirty="0" smtClean="0"/>
              <a:t>1100 -&gt; </a:t>
            </a:r>
            <a:r>
              <a:rPr lang="tr-TR" dirty="0" err="1" smtClean="0"/>
              <a:t>clear</a:t>
            </a:r>
            <a:endParaRPr lang="tr-TR" dirty="0" smtClean="0"/>
          </a:p>
          <a:p>
            <a:r>
              <a:rPr lang="tr-TR" dirty="0" smtClean="0"/>
              <a:t>1101 -&gt; </a:t>
            </a:r>
            <a:r>
              <a:rPr lang="tr-TR" dirty="0" err="1" smtClean="0"/>
              <a:t>add</a:t>
            </a:r>
            <a:endParaRPr lang="tr-TR" dirty="0" smtClean="0"/>
          </a:p>
          <a:p>
            <a:r>
              <a:rPr lang="tr-TR" dirty="0" smtClean="0"/>
              <a:t>1110 -&gt; </a:t>
            </a:r>
            <a:r>
              <a:rPr lang="tr-TR" dirty="0" err="1" smtClean="0"/>
              <a:t>multiply</a:t>
            </a:r>
            <a:endParaRPr lang="tr-TR" dirty="0" smtClean="0"/>
          </a:p>
          <a:p>
            <a:r>
              <a:rPr lang="tr-TR" dirty="0" smtClean="0"/>
              <a:t>1111 -&gt; </a:t>
            </a:r>
            <a:r>
              <a:rPr lang="tr-TR" dirty="0" err="1" smtClean="0"/>
              <a:t>check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3757119" y="3048481"/>
            <a:ext cx="884903" cy="6816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2351106" y="3943217"/>
            <a:ext cx="884903" cy="6816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974257" y="3758551"/>
            <a:ext cx="884903" cy="6816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Eğri Bağlayıcı 8"/>
          <p:cNvCxnSpPr>
            <a:stCxn id="6" idx="0"/>
            <a:endCxn id="5" idx="2"/>
          </p:cNvCxnSpPr>
          <p:nvPr/>
        </p:nvCxnSpPr>
        <p:spPr>
          <a:xfrm rot="5400000" flipH="1" flipV="1">
            <a:off x="2998381" y="3184480"/>
            <a:ext cx="553914" cy="96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2385432" y="409937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S_IDLE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2491614" y="321880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dIn</a:t>
            </a:r>
            <a:r>
              <a:rPr lang="tr-TR" dirty="0" smtClean="0"/>
              <a:t> = ‘1’</a:t>
            </a:r>
            <a:endParaRPr lang="tr-TR" dirty="0"/>
          </a:p>
        </p:txBody>
      </p:sp>
      <p:cxnSp>
        <p:nvCxnSpPr>
          <p:cNvPr id="13" name="Eğri Bağlayıcı 12"/>
          <p:cNvCxnSpPr>
            <a:stCxn id="6" idx="6"/>
            <a:endCxn id="6" idx="4"/>
          </p:cNvCxnSpPr>
          <p:nvPr/>
        </p:nvCxnSpPr>
        <p:spPr>
          <a:xfrm flipH="1">
            <a:off x="2793558" y="4284039"/>
            <a:ext cx="442451" cy="340822"/>
          </a:xfrm>
          <a:prstGeom prst="curvedConnector4">
            <a:avLst>
              <a:gd name="adj1" fmla="val -51667"/>
              <a:gd name="adj2" fmla="val 167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3167723" y="436211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dIn</a:t>
            </a:r>
            <a:r>
              <a:rPr lang="tr-TR" dirty="0" smtClean="0"/>
              <a:t> = ‘0’</a:t>
            </a:r>
            <a:endParaRPr lang="tr-TR" dirty="0"/>
          </a:p>
        </p:txBody>
      </p:sp>
      <p:sp>
        <p:nvSpPr>
          <p:cNvPr id="16" name="Oval 15"/>
          <p:cNvSpPr/>
          <p:nvPr/>
        </p:nvSpPr>
        <p:spPr>
          <a:xfrm>
            <a:off x="4974258" y="2545792"/>
            <a:ext cx="884903" cy="6816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Eğri Bağlayıcı 17"/>
          <p:cNvCxnSpPr>
            <a:stCxn id="5" idx="7"/>
            <a:endCxn id="16" idx="2"/>
          </p:cNvCxnSpPr>
          <p:nvPr/>
        </p:nvCxnSpPr>
        <p:spPr>
          <a:xfrm rot="5400000" flipH="1" flipV="1">
            <a:off x="4612499" y="2786547"/>
            <a:ext cx="261691" cy="461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ğri Bağlayıcı 19"/>
          <p:cNvCxnSpPr>
            <a:stCxn id="5" idx="5"/>
            <a:endCxn id="7" idx="2"/>
          </p:cNvCxnSpPr>
          <p:nvPr/>
        </p:nvCxnSpPr>
        <p:spPr>
          <a:xfrm rot="16200000" flipH="1">
            <a:off x="4508808" y="3633924"/>
            <a:ext cx="469072" cy="4618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/>
          <p:cNvSpPr txBox="1"/>
          <p:nvPr/>
        </p:nvSpPr>
        <p:spPr>
          <a:xfrm>
            <a:off x="4134950" y="258354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dIn</a:t>
            </a:r>
            <a:r>
              <a:rPr lang="tr-TR" dirty="0" smtClean="0"/>
              <a:t> = ‘1’</a:t>
            </a:r>
            <a:endParaRPr lang="tr-TR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4134949" y="370943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dIn</a:t>
            </a:r>
            <a:r>
              <a:rPr lang="tr-TR" dirty="0" smtClean="0"/>
              <a:t> = ‘0’</a:t>
            </a:r>
            <a:endParaRPr lang="tr-TR" dirty="0"/>
          </a:p>
        </p:txBody>
      </p:sp>
      <p:sp>
        <p:nvSpPr>
          <p:cNvPr id="23" name="Metin kutusu 22"/>
          <p:cNvSpPr txBox="1"/>
          <p:nvPr/>
        </p:nvSpPr>
        <p:spPr>
          <a:xfrm>
            <a:off x="3810881" y="3198233"/>
            <a:ext cx="79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/>
              <a:t>Number_or_Operator</a:t>
            </a:r>
            <a:endParaRPr lang="tr-TR" sz="1000" dirty="0"/>
          </a:p>
        </p:txBody>
      </p:sp>
      <p:sp>
        <p:nvSpPr>
          <p:cNvPr id="28" name="Oval 27"/>
          <p:cNvSpPr/>
          <p:nvPr/>
        </p:nvSpPr>
        <p:spPr>
          <a:xfrm>
            <a:off x="6330768" y="915419"/>
            <a:ext cx="637217" cy="459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6330767" y="2308898"/>
            <a:ext cx="637217" cy="459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7355344" y="584728"/>
            <a:ext cx="637217" cy="459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7355344" y="1232822"/>
            <a:ext cx="637217" cy="459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3" name="Eğri Bağlayıcı 32"/>
          <p:cNvCxnSpPr>
            <a:stCxn id="16" idx="7"/>
            <a:endCxn id="28" idx="2"/>
          </p:cNvCxnSpPr>
          <p:nvPr/>
        </p:nvCxnSpPr>
        <p:spPr>
          <a:xfrm rot="5400000" flipH="1" flipV="1">
            <a:off x="5279899" y="1594747"/>
            <a:ext cx="1500540" cy="6011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ğri Bağlayıcı 34"/>
          <p:cNvCxnSpPr>
            <a:stCxn id="16" idx="6"/>
            <a:endCxn id="29" idx="2"/>
          </p:cNvCxnSpPr>
          <p:nvPr/>
        </p:nvCxnSpPr>
        <p:spPr>
          <a:xfrm flipV="1">
            <a:off x="5859161" y="2538555"/>
            <a:ext cx="471606" cy="3480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/>
          <p:cNvSpPr txBox="1"/>
          <p:nvPr/>
        </p:nvSpPr>
        <p:spPr>
          <a:xfrm>
            <a:off x="5859160" y="275827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dIn</a:t>
            </a:r>
            <a:r>
              <a:rPr lang="tr-TR" dirty="0" smtClean="0"/>
              <a:t> = ‘1’</a:t>
            </a:r>
            <a:endParaRPr lang="tr-TR" dirty="0"/>
          </a:p>
        </p:txBody>
      </p:sp>
      <p:sp>
        <p:nvSpPr>
          <p:cNvPr id="37" name="Metin kutusu 36"/>
          <p:cNvSpPr txBox="1"/>
          <p:nvPr/>
        </p:nvSpPr>
        <p:spPr>
          <a:xfrm>
            <a:off x="4974257" y="149175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dIn</a:t>
            </a:r>
            <a:r>
              <a:rPr lang="tr-TR" dirty="0" smtClean="0"/>
              <a:t> = ‘0’</a:t>
            </a:r>
            <a:endParaRPr lang="tr-TR" dirty="0"/>
          </a:p>
        </p:txBody>
      </p:sp>
      <p:sp>
        <p:nvSpPr>
          <p:cNvPr id="41" name="Oval 40"/>
          <p:cNvSpPr/>
          <p:nvPr/>
        </p:nvSpPr>
        <p:spPr>
          <a:xfrm>
            <a:off x="7355344" y="1997522"/>
            <a:ext cx="637217" cy="459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7355344" y="2645616"/>
            <a:ext cx="637217" cy="459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4974257" y="390440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Number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4899324" y="266645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Operator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7421318" y="67588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Clear</a:t>
            </a:r>
            <a:endParaRPr lang="tr-TR" sz="1200" dirty="0"/>
          </a:p>
        </p:txBody>
      </p:sp>
      <p:sp>
        <p:nvSpPr>
          <p:cNvPr id="46" name="Metin kutusu 45"/>
          <p:cNvSpPr txBox="1"/>
          <p:nvPr/>
        </p:nvSpPr>
        <p:spPr>
          <a:xfrm>
            <a:off x="7312088" y="13133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Addition</a:t>
            </a:r>
            <a:endParaRPr lang="tr-TR" sz="1200" dirty="0"/>
          </a:p>
        </p:txBody>
      </p:sp>
      <p:sp>
        <p:nvSpPr>
          <p:cNvPr id="47" name="Metin kutusu 46"/>
          <p:cNvSpPr txBox="1"/>
          <p:nvPr/>
        </p:nvSpPr>
        <p:spPr>
          <a:xfrm>
            <a:off x="7322733" y="2077136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Multiply</a:t>
            </a:r>
            <a:endParaRPr lang="tr-TR" sz="1200" dirty="0"/>
          </a:p>
        </p:txBody>
      </p:sp>
      <p:sp>
        <p:nvSpPr>
          <p:cNvPr id="48" name="Metin kutusu 47"/>
          <p:cNvSpPr txBox="1"/>
          <p:nvPr/>
        </p:nvSpPr>
        <p:spPr>
          <a:xfrm>
            <a:off x="7391437" y="274811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Check</a:t>
            </a:r>
            <a:endParaRPr lang="tr-TR" sz="1200" dirty="0"/>
          </a:p>
        </p:txBody>
      </p:sp>
      <p:cxnSp>
        <p:nvCxnSpPr>
          <p:cNvPr id="50" name="Eğri Bağlayıcı 49"/>
          <p:cNvCxnSpPr>
            <a:stCxn id="28" idx="7"/>
            <a:endCxn id="30" idx="2"/>
          </p:cNvCxnSpPr>
          <p:nvPr/>
        </p:nvCxnSpPr>
        <p:spPr>
          <a:xfrm rot="5400000" flipH="1" flipV="1">
            <a:off x="7030856" y="658197"/>
            <a:ext cx="168299" cy="4806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ğri Bağlayıcı 51"/>
          <p:cNvCxnSpPr>
            <a:stCxn id="28" idx="5"/>
            <a:endCxn id="31" idx="2"/>
          </p:cNvCxnSpPr>
          <p:nvPr/>
        </p:nvCxnSpPr>
        <p:spPr>
          <a:xfrm rot="16200000" flipH="1">
            <a:off x="7037499" y="1144634"/>
            <a:ext cx="155012" cy="4806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ğri Bağlayıcı 53"/>
          <p:cNvCxnSpPr>
            <a:stCxn id="29" idx="7"/>
            <a:endCxn id="47" idx="1"/>
          </p:cNvCxnSpPr>
          <p:nvPr/>
        </p:nvCxnSpPr>
        <p:spPr>
          <a:xfrm rot="5400000" flipH="1" flipV="1">
            <a:off x="7018436" y="2071867"/>
            <a:ext cx="160527" cy="4480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ğri Bağlayıcı 55"/>
          <p:cNvCxnSpPr>
            <a:endCxn id="42" idx="2"/>
          </p:cNvCxnSpPr>
          <p:nvPr/>
        </p:nvCxnSpPr>
        <p:spPr>
          <a:xfrm>
            <a:off x="6874666" y="2747149"/>
            <a:ext cx="480678" cy="1281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etin kutusu 56"/>
          <p:cNvSpPr txBox="1"/>
          <p:nvPr/>
        </p:nvSpPr>
        <p:spPr>
          <a:xfrm>
            <a:off x="6649375" y="1975567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dIn</a:t>
            </a:r>
            <a:r>
              <a:rPr lang="tr-TR" sz="1200" dirty="0" smtClean="0"/>
              <a:t> = ‘0’</a:t>
            </a:r>
            <a:endParaRPr lang="tr-TR" sz="1200" dirty="0"/>
          </a:p>
        </p:txBody>
      </p:sp>
      <p:sp>
        <p:nvSpPr>
          <p:cNvPr id="58" name="Metin kutusu 57"/>
          <p:cNvSpPr txBox="1"/>
          <p:nvPr/>
        </p:nvSpPr>
        <p:spPr>
          <a:xfrm>
            <a:off x="6663676" y="2804917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dIn</a:t>
            </a:r>
            <a:r>
              <a:rPr lang="tr-TR" sz="1200" dirty="0" smtClean="0"/>
              <a:t> = ‘1’</a:t>
            </a:r>
            <a:endParaRPr lang="tr-TR" sz="1200" dirty="0"/>
          </a:p>
        </p:txBody>
      </p:sp>
      <p:sp>
        <p:nvSpPr>
          <p:cNvPr id="59" name="Metin kutusu 58"/>
          <p:cNvSpPr txBox="1"/>
          <p:nvPr/>
        </p:nvSpPr>
        <p:spPr>
          <a:xfrm>
            <a:off x="6688659" y="587635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dIn</a:t>
            </a:r>
            <a:r>
              <a:rPr lang="tr-TR" sz="1200" dirty="0" smtClean="0"/>
              <a:t> = ‘0’</a:t>
            </a:r>
            <a:endParaRPr lang="tr-TR" sz="1200" dirty="0"/>
          </a:p>
        </p:txBody>
      </p:sp>
      <p:sp>
        <p:nvSpPr>
          <p:cNvPr id="60" name="Metin kutusu 59"/>
          <p:cNvSpPr txBox="1"/>
          <p:nvPr/>
        </p:nvSpPr>
        <p:spPr>
          <a:xfrm>
            <a:off x="6660777" y="1421725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dIn</a:t>
            </a:r>
            <a:r>
              <a:rPr lang="tr-TR" sz="1200" dirty="0" smtClean="0"/>
              <a:t> = ‘1’</a:t>
            </a:r>
            <a:endParaRPr lang="tr-TR" sz="1200" dirty="0"/>
          </a:p>
        </p:txBody>
      </p:sp>
      <p:cxnSp>
        <p:nvCxnSpPr>
          <p:cNvPr id="62" name="Eğri Bağlayıcı 61"/>
          <p:cNvCxnSpPr>
            <a:stCxn id="7" idx="5"/>
          </p:cNvCxnSpPr>
          <p:nvPr/>
        </p:nvCxnSpPr>
        <p:spPr>
          <a:xfrm rot="5400000">
            <a:off x="5047727" y="4445349"/>
            <a:ext cx="786821" cy="576864"/>
          </a:xfrm>
          <a:prstGeom prst="curvedConnector3">
            <a:avLst>
              <a:gd name="adj1" fmla="val 104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ğri Bağlayıcı 64"/>
          <p:cNvCxnSpPr>
            <a:stCxn id="30" idx="6"/>
            <a:endCxn id="6" idx="4"/>
          </p:cNvCxnSpPr>
          <p:nvPr/>
        </p:nvCxnSpPr>
        <p:spPr>
          <a:xfrm flipH="1">
            <a:off x="2793558" y="814385"/>
            <a:ext cx="5199003" cy="3810476"/>
          </a:xfrm>
          <a:prstGeom prst="curvedConnector4">
            <a:avLst>
              <a:gd name="adj1" fmla="val -45319"/>
              <a:gd name="adj2" fmla="val 13379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Eğri Bağlayıcı 67"/>
          <p:cNvCxnSpPr>
            <a:stCxn id="31" idx="6"/>
            <a:endCxn id="6" idx="4"/>
          </p:cNvCxnSpPr>
          <p:nvPr/>
        </p:nvCxnSpPr>
        <p:spPr>
          <a:xfrm flipH="1">
            <a:off x="2793558" y="1462479"/>
            <a:ext cx="5199003" cy="3162382"/>
          </a:xfrm>
          <a:prstGeom prst="curvedConnector4">
            <a:avLst>
              <a:gd name="adj1" fmla="val -33826"/>
              <a:gd name="adj2" fmla="val 14444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Eğri Bağlayıcı 70"/>
          <p:cNvCxnSpPr>
            <a:stCxn id="47" idx="3"/>
            <a:endCxn id="6" idx="4"/>
          </p:cNvCxnSpPr>
          <p:nvPr/>
        </p:nvCxnSpPr>
        <p:spPr>
          <a:xfrm flipH="1">
            <a:off x="2793558" y="2215636"/>
            <a:ext cx="5231611" cy="2409225"/>
          </a:xfrm>
          <a:prstGeom prst="curvedConnector4">
            <a:avLst>
              <a:gd name="adj1" fmla="val -19945"/>
              <a:gd name="adj2" fmla="val 16698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Eğri Bağlayıcı 77"/>
          <p:cNvCxnSpPr>
            <a:stCxn id="42" idx="6"/>
            <a:endCxn id="6" idx="4"/>
          </p:cNvCxnSpPr>
          <p:nvPr/>
        </p:nvCxnSpPr>
        <p:spPr>
          <a:xfrm flipH="1">
            <a:off x="2793558" y="2875273"/>
            <a:ext cx="5199003" cy="1749588"/>
          </a:xfrm>
          <a:prstGeom prst="curvedConnector4">
            <a:avLst>
              <a:gd name="adj1" fmla="val -9621"/>
              <a:gd name="adj2" fmla="val 20672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Metin kutusu 88"/>
          <p:cNvSpPr txBox="1"/>
          <p:nvPr/>
        </p:nvSpPr>
        <p:spPr>
          <a:xfrm>
            <a:off x="6358907" y="975860"/>
            <a:ext cx="1097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First_Operator</a:t>
            </a:r>
            <a:endParaRPr lang="tr-TR" sz="1200" dirty="0"/>
          </a:p>
        </p:txBody>
      </p:sp>
      <p:sp>
        <p:nvSpPr>
          <p:cNvPr id="90" name="Metin kutusu 89"/>
          <p:cNvSpPr txBox="1"/>
          <p:nvPr/>
        </p:nvSpPr>
        <p:spPr>
          <a:xfrm>
            <a:off x="6333261" y="2388654"/>
            <a:ext cx="1281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Second_Operator</a:t>
            </a:r>
            <a:endParaRPr lang="tr-TR" sz="1200" dirty="0"/>
          </a:p>
        </p:txBody>
      </p:sp>
      <p:sp>
        <p:nvSpPr>
          <p:cNvPr id="92" name="Metin kutusu 91"/>
          <p:cNvSpPr txBox="1"/>
          <p:nvPr/>
        </p:nvSpPr>
        <p:spPr>
          <a:xfrm>
            <a:off x="5284994" y="4450214"/>
            <a:ext cx="17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Number_cnt</a:t>
            </a:r>
            <a:r>
              <a:rPr lang="tr-TR" dirty="0"/>
              <a:t> </a:t>
            </a:r>
            <a:r>
              <a:rPr lang="tr-TR" dirty="0" smtClean="0"/>
              <a:t>= </a:t>
            </a:r>
            <a:r>
              <a:rPr lang="tr-TR" dirty="0" smtClean="0"/>
              <a:t>7</a:t>
            </a:r>
            <a:endParaRPr lang="tr-TR" dirty="0"/>
          </a:p>
        </p:txBody>
      </p:sp>
      <p:sp>
        <p:nvSpPr>
          <p:cNvPr id="93" name="Metin kutusu 92"/>
          <p:cNvSpPr txBox="1"/>
          <p:nvPr/>
        </p:nvSpPr>
        <p:spPr>
          <a:xfrm>
            <a:off x="8954657" y="1353259"/>
            <a:ext cx="1692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BRAM_Adress_cnt-1 = 0</a:t>
            </a:r>
            <a:endParaRPr lang="tr-TR" sz="1200" dirty="0"/>
          </a:p>
        </p:txBody>
      </p:sp>
      <p:sp>
        <p:nvSpPr>
          <p:cNvPr id="94" name="Metin kutusu 93"/>
          <p:cNvSpPr txBox="1"/>
          <p:nvPr/>
        </p:nvSpPr>
        <p:spPr>
          <a:xfrm>
            <a:off x="8467621" y="1938636"/>
            <a:ext cx="1217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Addition_cnt</a:t>
            </a:r>
            <a:r>
              <a:rPr lang="tr-TR" sz="1200" dirty="0" smtClean="0"/>
              <a:t> </a:t>
            </a:r>
            <a:r>
              <a:rPr lang="tr-TR" sz="1200" dirty="0" smtClean="0"/>
              <a:t>= </a:t>
            </a:r>
            <a:r>
              <a:rPr lang="tr-TR" sz="1200" dirty="0"/>
              <a:t>5</a:t>
            </a:r>
            <a:endParaRPr lang="tr-TR" sz="1200" dirty="0"/>
          </a:p>
        </p:txBody>
      </p:sp>
      <p:sp>
        <p:nvSpPr>
          <p:cNvPr id="95" name="Metin kutusu 94"/>
          <p:cNvSpPr txBox="1"/>
          <p:nvPr/>
        </p:nvSpPr>
        <p:spPr>
          <a:xfrm>
            <a:off x="8266396" y="2739733"/>
            <a:ext cx="1201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Multiply_cnt</a:t>
            </a:r>
            <a:r>
              <a:rPr lang="tr-TR" sz="1200" dirty="0" smtClean="0"/>
              <a:t> </a:t>
            </a:r>
            <a:r>
              <a:rPr lang="tr-TR" sz="1200" dirty="0" smtClean="0"/>
              <a:t>= </a:t>
            </a:r>
            <a:r>
              <a:rPr lang="tr-TR" sz="1200" dirty="0" smtClean="0"/>
              <a:t>5</a:t>
            </a:r>
            <a:endParaRPr lang="tr-TR" sz="1200" dirty="0"/>
          </a:p>
        </p:txBody>
      </p:sp>
      <p:sp>
        <p:nvSpPr>
          <p:cNvPr id="96" name="Metin kutusu 95"/>
          <p:cNvSpPr txBox="1"/>
          <p:nvPr/>
        </p:nvSpPr>
        <p:spPr>
          <a:xfrm>
            <a:off x="7737404" y="4164302"/>
            <a:ext cx="105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Check_cnt</a:t>
            </a:r>
            <a:r>
              <a:rPr lang="tr-TR" sz="1200" dirty="0" smtClean="0"/>
              <a:t> </a:t>
            </a:r>
            <a:r>
              <a:rPr lang="tr-TR" sz="1200" dirty="0" smtClean="0"/>
              <a:t>= </a:t>
            </a:r>
            <a:r>
              <a:rPr lang="tr-TR" sz="1200" dirty="0"/>
              <a:t>9</a:t>
            </a:r>
            <a:endParaRPr lang="tr-TR" sz="1200" dirty="0"/>
          </a:p>
        </p:txBody>
      </p:sp>
      <p:cxnSp>
        <p:nvCxnSpPr>
          <p:cNvPr id="98" name="Eğri Bağlayıcı 97"/>
          <p:cNvCxnSpPr>
            <a:stCxn id="42" idx="5"/>
            <a:endCxn id="42" idx="3"/>
          </p:cNvCxnSpPr>
          <p:nvPr/>
        </p:nvCxnSpPr>
        <p:spPr>
          <a:xfrm rot="5400000">
            <a:off x="7673953" y="2812374"/>
            <a:ext cx="12700" cy="450581"/>
          </a:xfrm>
          <a:prstGeom prst="curvedConnector3">
            <a:avLst>
              <a:gd name="adj1" fmla="val 1616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tin kutusu 98"/>
          <p:cNvSpPr txBox="1"/>
          <p:nvPr/>
        </p:nvSpPr>
        <p:spPr>
          <a:xfrm>
            <a:off x="7052021" y="3201454"/>
            <a:ext cx="105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/>
              <a:t>Check_cnt</a:t>
            </a:r>
            <a:r>
              <a:rPr lang="tr-TR" sz="1200" dirty="0"/>
              <a:t> = 9</a:t>
            </a:r>
            <a:endParaRPr lang="tr-TR" sz="1200" dirty="0"/>
          </a:p>
        </p:txBody>
      </p:sp>
      <p:cxnSp>
        <p:nvCxnSpPr>
          <p:cNvPr id="101" name="Eğri Bağlayıcı 100"/>
          <p:cNvCxnSpPr>
            <a:stCxn id="41" idx="0"/>
            <a:endCxn id="41" idx="7"/>
          </p:cNvCxnSpPr>
          <p:nvPr/>
        </p:nvCxnSpPr>
        <p:spPr>
          <a:xfrm rot="16200000" flipH="1">
            <a:off x="7752965" y="1918509"/>
            <a:ext cx="67265" cy="225290"/>
          </a:xfrm>
          <a:prstGeom prst="curvedConnector3">
            <a:avLst>
              <a:gd name="adj1" fmla="val -164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Metin kutusu 103"/>
          <p:cNvSpPr txBox="1"/>
          <p:nvPr/>
        </p:nvSpPr>
        <p:spPr>
          <a:xfrm>
            <a:off x="7375065" y="1652389"/>
            <a:ext cx="1201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/>
              <a:t>Multiply_cnt</a:t>
            </a:r>
            <a:r>
              <a:rPr lang="tr-TR" sz="1200" dirty="0"/>
              <a:t> </a:t>
            </a:r>
            <a:r>
              <a:rPr lang="tr-TR" sz="1200" dirty="0" smtClean="0"/>
              <a:t>&lt; </a:t>
            </a:r>
            <a:r>
              <a:rPr lang="tr-TR" sz="1200" dirty="0"/>
              <a:t>5</a:t>
            </a:r>
            <a:endParaRPr lang="tr-TR" sz="1200" dirty="0"/>
          </a:p>
        </p:txBody>
      </p:sp>
      <p:cxnSp>
        <p:nvCxnSpPr>
          <p:cNvPr id="106" name="Eğri Bağlayıcı 105"/>
          <p:cNvCxnSpPr>
            <a:stCxn id="31" idx="7"/>
            <a:endCxn id="31" idx="0"/>
          </p:cNvCxnSpPr>
          <p:nvPr/>
        </p:nvCxnSpPr>
        <p:spPr>
          <a:xfrm rot="16200000" flipV="1">
            <a:off x="7752966" y="1153810"/>
            <a:ext cx="67265" cy="225290"/>
          </a:xfrm>
          <a:prstGeom prst="curvedConnector3">
            <a:avLst>
              <a:gd name="adj1" fmla="val 264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Metin kutusu 112"/>
          <p:cNvSpPr txBox="1"/>
          <p:nvPr/>
        </p:nvSpPr>
        <p:spPr>
          <a:xfrm>
            <a:off x="7697930" y="1078867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" dirty="0" err="1"/>
              <a:t>Addition_cnt</a:t>
            </a:r>
            <a:r>
              <a:rPr lang="tr-TR" sz="800" dirty="0"/>
              <a:t> </a:t>
            </a:r>
            <a:r>
              <a:rPr lang="tr-TR" sz="800" dirty="0" smtClean="0"/>
              <a:t>&lt; 5</a:t>
            </a:r>
            <a:endParaRPr lang="tr-TR" sz="800" dirty="0"/>
          </a:p>
        </p:txBody>
      </p:sp>
      <p:cxnSp>
        <p:nvCxnSpPr>
          <p:cNvPr id="115" name="Eğri Bağlayıcı 114"/>
          <p:cNvCxnSpPr>
            <a:stCxn id="30" idx="0"/>
            <a:endCxn id="30" idx="7"/>
          </p:cNvCxnSpPr>
          <p:nvPr/>
        </p:nvCxnSpPr>
        <p:spPr>
          <a:xfrm rot="16200000" flipH="1">
            <a:off x="7752965" y="505715"/>
            <a:ext cx="67265" cy="225290"/>
          </a:xfrm>
          <a:prstGeom prst="curvedConnector3">
            <a:avLst>
              <a:gd name="adj1" fmla="val -164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Metin kutusu 116"/>
          <p:cNvSpPr txBox="1"/>
          <p:nvPr/>
        </p:nvSpPr>
        <p:spPr>
          <a:xfrm>
            <a:off x="7317283" y="220122"/>
            <a:ext cx="1752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BRAM_Adress_cnt-1 /= 0</a:t>
            </a:r>
            <a:endParaRPr lang="tr-TR" sz="1200" dirty="0"/>
          </a:p>
        </p:txBody>
      </p:sp>
      <p:cxnSp>
        <p:nvCxnSpPr>
          <p:cNvPr id="119" name="Eğri Bağlayıcı 118"/>
          <p:cNvCxnSpPr>
            <a:stCxn id="7" idx="0"/>
            <a:endCxn id="7" idx="7"/>
          </p:cNvCxnSpPr>
          <p:nvPr/>
        </p:nvCxnSpPr>
        <p:spPr>
          <a:xfrm rot="16200000" flipH="1">
            <a:off x="5523227" y="3652033"/>
            <a:ext cx="99824" cy="312860"/>
          </a:xfrm>
          <a:prstGeom prst="curvedConnector3">
            <a:avLst>
              <a:gd name="adj1" fmla="val -22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Metin kutusu 119"/>
          <p:cNvSpPr txBox="1"/>
          <p:nvPr/>
        </p:nvSpPr>
        <p:spPr>
          <a:xfrm>
            <a:off x="4934839" y="3397858"/>
            <a:ext cx="1196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Number_cnt</a:t>
            </a:r>
            <a:r>
              <a:rPr lang="tr-TR" sz="1200" dirty="0" smtClean="0"/>
              <a:t> &lt; 7</a:t>
            </a:r>
            <a:endParaRPr lang="tr-TR" sz="1200" dirty="0"/>
          </a:p>
        </p:txBody>
      </p:sp>
      <p:sp>
        <p:nvSpPr>
          <p:cNvPr id="64" name="Metin kutusu 63"/>
          <p:cNvSpPr txBox="1"/>
          <p:nvPr/>
        </p:nvSpPr>
        <p:spPr>
          <a:xfrm>
            <a:off x="8195864" y="2951392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 err="1" smtClean="0"/>
              <a:t>or</a:t>
            </a:r>
            <a:endParaRPr lang="tr-TR" sz="1000" dirty="0" smtClean="0"/>
          </a:p>
          <a:p>
            <a:pPr algn="ctr"/>
            <a:r>
              <a:rPr lang="tr-TR" sz="1000" dirty="0" err="1" smtClean="0"/>
              <a:t>BRAM_Adress_cnt</a:t>
            </a:r>
            <a:r>
              <a:rPr lang="tr-TR" sz="1000" dirty="0" smtClean="0"/>
              <a:t> </a:t>
            </a:r>
            <a:r>
              <a:rPr lang="tr-TR" sz="1000" dirty="0" smtClean="0"/>
              <a:t>= </a:t>
            </a:r>
            <a:r>
              <a:rPr lang="tr-TR" sz="1000" dirty="0" smtClean="0"/>
              <a:t>1</a:t>
            </a:r>
            <a:endParaRPr lang="tr-TR" sz="1000" dirty="0"/>
          </a:p>
        </p:txBody>
      </p:sp>
      <p:sp>
        <p:nvSpPr>
          <p:cNvPr id="66" name="Metin kutusu 65"/>
          <p:cNvSpPr txBox="1"/>
          <p:nvPr/>
        </p:nvSpPr>
        <p:spPr>
          <a:xfrm>
            <a:off x="8520844" y="2154080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 err="1" smtClean="0"/>
              <a:t>or</a:t>
            </a:r>
            <a:endParaRPr lang="tr-TR" sz="1000" dirty="0" smtClean="0"/>
          </a:p>
          <a:p>
            <a:pPr algn="ctr"/>
            <a:r>
              <a:rPr lang="tr-TR" sz="1000" dirty="0" err="1" smtClean="0"/>
              <a:t>BRAM_Adress_cnt</a:t>
            </a:r>
            <a:r>
              <a:rPr lang="tr-TR" sz="1000" dirty="0" smtClean="0"/>
              <a:t> </a:t>
            </a:r>
            <a:r>
              <a:rPr lang="tr-TR" sz="1000" dirty="0" smtClean="0"/>
              <a:t>= </a:t>
            </a:r>
            <a:r>
              <a:rPr lang="tr-TR" sz="1000" dirty="0" smtClean="0"/>
              <a:t>1</a:t>
            </a:r>
            <a:endParaRPr lang="tr-TR" sz="1000" dirty="0"/>
          </a:p>
        </p:txBody>
      </p:sp>
      <p:sp>
        <p:nvSpPr>
          <p:cNvPr id="67" name="Oval 66"/>
          <p:cNvSpPr/>
          <p:nvPr/>
        </p:nvSpPr>
        <p:spPr>
          <a:xfrm>
            <a:off x="4267802" y="4819546"/>
            <a:ext cx="884903" cy="6816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Metin kutusu 68"/>
          <p:cNvSpPr txBox="1"/>
          <p:nvPr/>
        </p:nvSpPr>
        <p:spPr>
          <a:xfrm>
            <a:off x="4259449" y="4961447"/>
            <a:ext cx="92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S_Write</a:t>
            </a:r>
            <a:endParaRPr lang="tr-TR" dirty="0"/>
          </a:p>
        </p:txBody>
      </p:sp>
      <p:cxnSp>
        <p:nvCxnSpPr>
          <p:cNvPr id="72" name="Eğri Bağlayıcı 71"/>
          <p:cNvCxnSpPr>
            <a:stCxn id="69" idx="1"/>
            <a:endCxn id="6" idx="4"/>
          </p:cNvCxnSpPr>
          <p:nvPr/>
        </p:nvCxnSpPr>
        <p:spPr>
          <a:xfrm rot="10800000">
            <a:off x="2793559" y="4624861"/>
            <a:ext cx="1465891" cy="5212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6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mas 5"/>
          <p:cNvSpPr/>
          <p:nvPr/>
        </p:nvSpPr>
        <p:spPr>
          <a:xfrm>
            <a:off x="5289486" y="1099993"/>
            <a:ext cx="1180346" cy="99135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5289486" y="1450382"/>
            <a:ext cx="125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Number_cnt</a:t>
            </a:r>
            <a:r>
              <a:rPr lang="tr-TR" sz="1200" dirty="0" smtClean="0"/>
              <a:t> !=7</a:t>
            </a:r>
            <a:endParaRPr lang="tr-TR" sz="1200" dirty="0"/>
          </a:p>
        </p:txBody>
      </p:sp>
      <p:sp>
        <p:nvSpPr>
          <p:cNvPr id="8" name="Dikdörtgen 7"/>
          <p:cNvSpPr/>
          <p:nvPr/>
        </p:nvSpPr>
        <p:spPr>
          <a:xfrm>
            <a:off x="5087481" y="3728903"/>
            <a:ext cx="1548142" cy="688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262040" y="3917470"/>
            <a:ext cx="125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Number_cnt</a:t>
            </a:r>
            <a:r>
              <a:rPr lang="tr-TR" sz="1200" dirty="0" smtClean="0"/>
              <a:t> - 1</a:t>
            </a:r>
            <a:endParaRPr lang="tr-TR" sz="1200" dirty="0"/>
          </a:p>
        </p:txBody>
      </p:sp>
      <p:grpSp>
        <p:nvGrpSpPr>
          <p:cNvPr id="11" name="Grup 10"/>
          <p:cNvGrpSpPr/>
          <p:nvPr/>
        </p:nvGrpSpPr>
        <p:grpSpPr>
          <a:xfrm>
            <a:off x="3937406" y="2646279"/>
            <a:ext cx="3884503" cy="593931"/>
            <a:chOff x="5105588" y="2602777"/>
            <a:chExt cx="3884503" cy="593931"/>
          </a:xfrm>
        </p:grpSpPr>
        <p:sp>
          <p:nvSpPr>
            <p:cNvPr id="5" name="Dikdörtgen 4"/>
            <p:cNvSpPr/>
            <p:nvPr/>
          </p:nvSpPr>
          <p:spPr>
            <a:xfrm>
              <a:off x="5105588" y="2602777"/>
              <a:ext cx="3757755" cy="593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Metin kutusu 9"/>
            <p:cNvSpPr txBox="1"/>
            <p:nvPr/>
          </p:nvSpPr>
          <p:spPr>
            <a:xfrm>
              <a:off x="5121430" y="2642745"/>
              <a:ext cx="386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err="1" smtClean="0"/>
                <a:t>Number_register</a:t>
              </a:r>
              <a:r>
                <a:rPr lang="tr-TR" sz="1200" dirty="0" smtClean="0"/>
                <a:t> &lt;= </a:t>
              </a:r>
              <a:r>
                <a:rPr lang="tr-TR" sz="1200" dirty="0" err="1" smtClean="0"/>
                <a:t>Number_register</a:t>
              </a:r>
              <a:r>
                <a:rPr lang="tr-TR" sz="1200" dirty="0" smtClean="0"/>
                <a:t>(6 </a:t>
              </a:r>
              <a:r>
                <a:rPr lang="tr-TR" sz="1200" dirty="0" err="1" smtClean="0"/>
                <a:t>downto</a:t>
              </a:r>
              <a:r>
                <a:rPr lang="tr-TR" sz="1200" dirty="0" smtClean="0"/>
                <a:t> 0) &amp; </a:t>
              </a:r>
              <a:r>
                <a:rPr lang="tr-TR" sz="1200" dirty="0" err="1" smtClean="0"/>
                <a:t>dIn</a:t>
              </a:r>
              <a:r>
                <a:rPr lang="tr-TR" sz="1200" dirty="0" smtClean="0"/>
                <a:t>;</a:t>
              </a:r>
              <a:endParaRPr lang="tr-TR" sz="1200" dirty="0"/>
            </a:p>
          </p:txBody>
        </p:sp>
      </p:grpSp>
      <p:cxnSp>
        <p:nvCxnSpPr>
          <p:cNvPr id="15" name="Dirsek Bağlayıcısı 14"/>
          <p:cNvCxnSpPr>
            <a:endCxn id="7" idx="3"/>
          </p:cNvCxnSpPr>
          <p:nvPr/>
        </p:nvCxnSpPr>
        <p:spPr>
          <a:xfrm rot="5400000" flipH="1" flipV="1">
            <a:off x="4308033" y="3160508"/>
            <a:ext cx="3806983" cy="663733"/>
          </a:xfrm>
          <a:prstGeom prst="bentConnector4">
            <a:avLst>
              <a:gd name="adj1" fmla="val -8656"/>
              <a:gd name="adj2" fmla="val 478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>
            <a:stCxn id="8" idx="2"/>
          </p:cNvCxnSpPr>
          <p:nvPr/>
        </p:nvCxnSpPr>
        <p:spPr>
          <a:xfrm>
            <a:off x="5861552" y="4416966"/>
            <a:ext cx="18106" cy="97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>
            <a:off x="5879658" y="3296894"/>
            <a:ext cx="0" cy="40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>
            <a:off x="5879658" y="2172755"/>
            <a:ext cx="0" cy="40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/>
          <p:cNvSpPr txBox="1"/>
          <p:nvPr/>
        </p:nvSpPr>
        <p:spPr>
          <a:xfrm>
            <a:off x="4783480" y="219994"/>
            <a:ext cx="226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STATE: </a:t>
            </a:r>
            <a:r>
              <a:rPr lang="tr-TR" sz="2400" dirty="0" smtClean="0"/>
              <a:t>NUMBER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54173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783480" y="219994"/>
            <a:ext cx="226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STATE: </a:t>
            </a:r>
            <a:r>
              <a:rPr lang="tr-TR" sz="2400" dirty="0" smtClean="0"/>
              <a:t>CLEAR</a:t>
            </a:r>
            <a:endParaRPr lang="tr-TR" sz="2400" dirty="0"/>
          </a:p>
        </p:txBody>
      </p:sp>
      <p:sp>
        <p:nvSpPr>
          <p:cNvPr id="3" name="Elmas 2"/>
          <p:cNvSpPr/>
          <p:nvPr/>
        </p:nvSpPr>
        <p:spPr>
          <a:xfrm>
            <a:off x="5162738" y="1090939"/>
            <a:ext cx="1180346" cy="99135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960733" y="1441323"/>
            <a:ext cx="1627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BRAM_Adress_cnt</a:t>
            </a:r>
            <a:r>
              <a:rPr lang="tr-TR" sz="1200" dirty="0"/>
              <a:t> </a:t>
            </a:r>
            <a:r>
              <a:rPr lang="tr-TR" sz="1200" dirty="0" smtClean="0"/>
              <a:t>!=0</a:t>
            </a:r>
            <a:endParaRPr lang="tr-TR" sz="1200" dirty="0"/>
          </a:p>
        </p:txBody>
      </p:sp>
      <p:sp>
        <p:nvSpPr>
          <p:cNvPr id="6" name="Dikdörtgen 5"/>
          <p:cNvSpPr/>
          <p:nvPr/>
        </p:nvSpPr>
        <p:spPr>
          <a:xfrm>
            <a:off x="4960733" y="3719849"/>
            <a:ext cx="1548142" cy="688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948851" y="3906571"/>
            <a:ext cx="173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BRAM_Adress_cnt</a:t>
            </a:r>
            <a:r>
              <a:rPr lang="tr-TR" sz="1200" dirty="0"/>
              <a:t> </a:t>
            </a:r>
            <a:r>
              <a:rPr lang="tr-TR" sz="1200" dirty="0" smtClean="0"/>
              <a:t>- 1</a:t>
            </a:r>
            <a:endParaRPr lang="tr-TR" sz="1200" dirty="0"/>
          </a:p>
        </p:txBody>
      </p:sp>
      <p:grpSp>
        <p:nvGrpSpPr>
          <p:cNvPr id="8" name="Grup 7"/>
          <p:cNvGrpSpPr/>
          <p:nvPr/>
        </p:nvGrpSpPr>
        <p:grpSpPr>
          <a:xfrm>
            <a:off x="3915739" y="2651387"/>
            <a:ext cx="3897402" cy="593931"/>
            <a:chOff x="3220954" y="2602777"/>
            <a:chExt cx="8024496" cy="593931"/>
          </a:xfrm>
        </p:grpSpPr>
        <p:sp>
          <p:nvSpPr>
            <p:cNvPr id="9" name="Dikdörtgen 8"/>
            <p:cNvSpPr/>
            <p:nvPr/>
          </p:nvSpPr>
          <p:spPr>
            <a:xfrm>
              <a:off x="3220954" y="2602777"/>
              <a:ext cx="8024496" cy="593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Metin kutusu 9"/>
            <p:cNvSpPr txBox="1"/>
            <p:nvPr/>
          </p:nvSpPr>
          <p:spPr>
            <a:xfrm>
              <a:off x="5714896" y="2868870"/>
              <a:ext cx="5007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err="1"/>
                <a:t>dina</a:t>
              </a:r>
              <a:r>
                <a:rPr lang="tr-TR" sz="1200" dirty="0"/>
                <a:t> </a:t>
              </a:r>
              <a:r>
                <a:rPr lang="tr-TR" sz="1200" dirty="0" smtClean="0"/>
                <a:t>&lt;= x’00000000’</a:t>
              </a:r>
              <a:endParaRPr lang="tr-TR" sz="1200" dirty="0"/>
            </a:p>
          </p:txBody>
        </p:sp>
      </p:grpSp>
      <p:cxnSp>
        <p:nvCxnSpPr>
          <p:cNvPr id="11" name="Dirsek Bağlayıcısı 10"/>
          <p:cNvCxnSpPr>
            <a:endCxn id="5" idx="3"/>
          </p:cNvCxnSpPr>
          <p:nvPr/>
        </p:nvCxnSpPr>
        <p:spPr>
          <a:xfrm rot="5400000" flipH="1" flipV="1">
            <a:off x="4267008" y="3065725"/>
            <a:ext cx="3806988" cy="835184"/>
          </a:xfrm>
          <a:prstGeom prst="bentConnector4">
            <a:avLst>
              <a:gd name="adj1" fmla="val 143"/>
              <a:gd name="adj2" fmla="val 278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>
            <a:stCxn id="6" idx="2"/>
          </p:cNvCxnSpPr>
          <p:nvPr/>
        </p:nvCxnSpPr>
        <p:spPr>
          <a:xfrm>
            <a:off x="5734804" y="4407912"/>
            <a:ext cx="18106" cy="97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5752910" y="3287840"/>
            <a:ext cx="0" cy="40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5752910" y="2163701"/>
            <a:ext cx="0" cy="40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/>
          <p:cNvSpPr/>
          <p:nvPr/>
        </p:nvSpPr>
        <p:spPr>
          <a:xfrm>
            <a:off x="3915739" y="2701009"/>
            <a:ext cx="40013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 err="1"/>
              <a:t>addra</a:t>
            </a:r>
            <a:r>
              <a:rPr lang="tr-TR" sz="1000" dirty="0"/>
              <a:t> &lt;= </a:t>
            </a:r>
            <a:r>
              <a:rPr lang="tr-TR" sz="1000" dirty="0" err="1"/>
              <a:t>std_logic_vector</a:t>
            </a:r>
            <a:r>
              <a:rPr lang="tr-TR" sz="1000" dirty="0"/>
              <a:t>(</a:t>
            </a:r>
            <a:r>
              <a:rPr lang="tr-TR" sz="1000" dirty="0" err="1"/>
              <a:t>to_unsigned</a:t>
            </a:r>
            <a:r>
              <a:rPr lang="tr-TR" sz="1000" dirty="0"/>
              <a:t>(</a:t>
            </a:r>
            <a:r>
              <a:rPr lang="tr-TR" sz="1000" dirty="0" err="1"/>
              <a:t>BRAM_Adress_cnt</a:t>
            </a:r>
            <a:r>
              <a:rPr lang="tr-TR" sz="1000" dirty="0"/>
              <a:t>, </a:t>
            </a:r>
            <a:r>
              <a:rPr lang="tr-TR" sz="1000" dirty="0" err="1"/>
              <a:t>addra'length</a:t>
            </a:r>
            <a:r>
              <a:rPr lang="tr-TR" sz="1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092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952246" y="1267485"/>
            <a:ext cx="1910281" cy="851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952245" y="2651156"/>
            <a:ext cx="1910281" cy="851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5155945" y="1456078"/>
            <a:ext cx="157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Take</a:t>
            </a:r>
            <a:r>
              <a:rPr lang="tr-TR" sz="1200" dirty="0" smtClean="0"/>
              <a:t> First </a:t>
            </a:r>
            <a:r>
              <a:rPr lang="tr-TR" sz="1200" dirty="0" err="1" smtClean="0"/>
              <a:t>Number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POP it</a:t>
            </a:r>
            <a:r>
              <a:rPr lang="tr-TR" sz="1200" dirty="0" smtClean="0"/>
              <a:t> </a:t>
            </a:r>
            <a:r>
              <a:rPr lang="tr-TR" sz="1200" dirty="0" err="1" smtClean="0"/>
              <a:t>from</a:t>
            </a:r>
            <a:r>
              <a:rPr lang="tr-TR" sz="1200" dirty="0" smtClean="0"/>
              <a:t>  BRAM</a:t>
            </a:r>
            <a:endParaRPr lang="tr-TR" sz="12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5155946" y="2845836"/>
            <a:ext cx="170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Take</a:t>
            </a:r>
            <a:r>
              <a:rPr lang="tr-TR" sz="1200" dirty="0" smtClean="0"/>
              <a:t> Second </a:t>
            </a:r>
            <a:r>
              <a:rPr lang="tr-TR" sz="1200" dirty="0" err="1" smtClean="0"/>
              <a:t>Number</a:t>
            </a:r>
            <a:r>
              <a:rPr lang="tr-TR" sz="1200" dirty="0" smtClean="0"/>
              <a:t> </a:t>
            </a:r>
            <a:r>
              <a:rPr lang="tr-TR" sz="1200" dirty="0" err="1"/>
              <a:t>and</a:t>
            </a:r>
            <a:r>
              <a:rPr lang="tr-TR" sz="1200" dirty="0"/>
              <a:t> POP it </a:t>
            </a:r>
            <a:r>
              <a:rPr lang="tr-TR" sz="1200" dirty="0" err="1"/>
              <a:t>from</a:t>
            </a:r>
            <a:r>
              <a:rPr lang="tr-TR" sz="1200" dirty="0"/>
              <a:t>  BRAM</a:t>
            </a:r>
            <a:endParaRPr lang="tr-TR" sz="1200" dirty="0"/>
          </a:p>
        </p:txBody>
      </p:sp>
      <p:sp>
        <p:nvSpPr>
          <p:cNvPr id="8" name="Dikdörtgen 7"/>
          <p:cNvSpPr/>
          <p:nvPr/>
        </p:nvSpPr>
        <p:spPr>
          <a:xfrm>
            <a:off x="4952245" y="4116308"/>
            <a:ext cx="1910281" cy="851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298538" y="4310988"/>
            <a:ext cx="121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Add</a:t>
            </a:r>
            <a:r>
              <a:rPr lang="tr-TR" sz="1200" dirty="0" smtClean="0"/>
              <a:t> First </a:t>
            </a:r>
            <a:r>
              <a:rPr lang="tr-TR" sz="1200" dirty="0" err="1" smtClean="0"/>
              <a:t>and</a:t>
            </a:r>
            <a:r>
              <a:rPr lang="tr-TR" sz="1200" dirty="0" smtClean="0"/>
              <a:t> Second </a:t>
            </a:r>
            <a:r>
              <a:rPr lang="tr-TR" sz="1200" dirty="0" err="1" smtClean="0"/>
              <a:t>Number</a:t>
            </a:r>
            <a:endParaRPr lang="tr-TR" sz="1200" dirty="0"/>
          </a:p>
        </p:txBody>
      </p:sp>
      <p:sp>
        <p:nvSpPr>
          <p:cNvPr id="10" name="Dikdörtgen 9"/>
          <p:cNvSpPr/>
          <p:nvPr/>
        </p:nvSpPr>
        <p:spPr>
          <a:xfrm>
            <a:off x="4952245" y="5474328"/>
            <a:ext cx="1910281" cy="851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5155947" y="5732382"/>
            <a:ext cx="1502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Push</a:t>
            </a:r>
            <a:r>
              <a:rPr lang="tr-TR" sz="1200" dirty="0" smtClean="0"/>
              <a:t> </a:t>
            </a:r>
            <a:r>
              <a:rPr lang="tr-TR" sz="1200" dirty="0" err="1" smtClean="0"/>
              <a:t>Result</a:t>
            </a:r>
            <a:r>
              <a:rPr lang="tr-TR" sz="1200" dirty="0" smtClean="0"/>
              <a:t> </a:t>
            </a:r>
            <a:r>
              <a:rPr lang="tr-TR" sz="1200" dirty="0" err="1" smtClean="0"/>
              <a:t>to</a:t>
            </a:r>
            <a:r>
              <a:rPr lang="tr-TR" sz="1200" dirty="0" smtClean="0"/>
              <a:t> BRAM</a:t>
            </a:r>
            <a:endParaRPr lang="tr-TR" sz="1200" dirty="0"/>
          </a:p>
        </p:txBody>
      </p:sp>
      <p:cxnSp>
        <p:nvCxnSpPr>
          <p:cNvPr id="13" name="Düz Ok Bağlayıcısı 12"/>
          <p:cNvCxnSpPr>
            <a:endCxn id="4" idx="0"/>
          </p:cNvCxnSpPr>
          <p:nvPr/>
        </p:nvCxnSpPr>
        <p:spPr>
          <a:xfrm>
            <a:off x="5902858" y="949084"/>
            <a:ext cx="4529" cy="31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5907384" y="2193987"/>
            <a:ext cx="0" cy="42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5907384" y="3620616"/>
            <a:ext cx="0" cy="47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 flipH="1">
            <a:off x="5902858" y="5158355"/>
            <a:ext cx="4526" cy="27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/>
          <p:cNvSpPr txBox="1"/>
          <p:nvPr/>
        </p:nvSpPr>
        <p:spPr>
          <a:xfrm>
            <a:off x="4952245" y="163030"/>
            <a:ext cx="226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STATE: </a:t>
            </a:r>
            <a:r>
              <a:rPr lang="tr-TR" sz="2400" dirty="0" err="1" smtClean="0"/>
              <a:t>Addition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731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1074</Words>
  <Application>Microsoft Office PowerPoint</Application>
  <PresentationFormat>Geniş ekran</PresentationFormat>
  <Paragraphs>212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Teması</vt:lpstr>
      <vt:lpstr>RFN Module VHDL Design Work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Veysel Aksoy</dc:creator>
  <cp:lastModifiedBy>Veysel Aksoy</cp:lastModifiedBy>
  <cp:revision>89</cp:revision>
  <dcterms:created xsi:type="dcterms:W3CDTF">2021-06-30T13:12:54Z</dcterms:created>
  <dcterms:modified xsi:type="dcterms:W3CDTF">2021-07-01T18:34:18Z</dcterms:modified>
</cp:coreProperties>
</file>