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83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10" userDrawn="1">
          <p15:clr>
            <a:srgbClr val="A4A3A4"/>
          </p15:clr>
        </p15:guide>
        <p15:guide id="2" pos="6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est User" initials="GU" lastIdx="18" clrIdx="0">
    <p:extLst>
      <p:ext uri="{19B8F6BF-5375-455C-9EA6-DF929625EA0E}">
        <p15:presenceInfo xmlns:p15="http://schemas.microsoft.com/office/powerpoint/2012/main" userId="S::urn:spo:anon#e6dcc2a21851d0a3bbec9d5cf7c03e73443ca84c0212d3a0e61840dfc3e6c044::" providerId="AD"/>
      </p:ext>
    </p:extLst>
  </p:cmAuthor>
  <p:cmAuthor id="2" name="Stephanie Barrett" initials="SB" lastIdx="4" clrIdx="1">
    <p:extLst>
      <p:ext uri="{19B8F6BF-5375-455C-9EA6-DF929625EA0E}">
        <p15:presenceInfo xmlns:p15="http://schemas.microsoft.com/office/powerpoint/2012/main" userId="S::sbarrett@itic.org::003f77d2-ed3c-49e1-adf7-743e7e1f7ab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08"/>
    <p:restoredTop sz="94694"/>
  </p:normalViewPr>
  <p:slideViewPr>
    <p:cSldViewPr snapToGrid="0">
      <p:cViewPr varScale="1">
        <p:scale>
          <a:sx n="66" d="100"/>
          <a:sy n="66" d="100"/>
        </p:scale>
        <p:origin x="336" y="84"/>
      </p:cViewPr>
      <p:guideLst>
        <p:guide orient="horz" pos="6010"/>
        <p:guide pos="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949DE-2EA0-414B-A222-EE8638D91DB3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7FC9D9-67AE-47D9-809E-F53AF0EBE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7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DC23D795-CBDD-D541-80EC-DFA33395BE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" r="448" b="73270"/>
          <a:stretch/>
        </p:blipFill>
        <p:spPr>
          <a:xfrm>
            <a:off x="0" y="-14224"/>
            <a:ext cx="20104100" cy="88756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CA3CD20A-8957-7244-ADAF-BF3581965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395778" y="1228806"/>
            <a:ext cx="3151270" cy="1367435"/>
            <a:chOff x="16104139" y="9442039"/>
            <a:chExt cx="2765172" cy="1199895"/>
          </a:xfrm>
        </p:grpSpPr>
        <p:sp>
          <p:nvSpPr>
            <p:cNvPr id="44" name="object 4">
              <a:extLst>
                <a:ext uri="{FF2B5EF4-FFF2-40B4-BE49-F238E27FC236}">
                  <a16:creationId xmlns:a16="http://schemas.microsoft.com/office/drawing/2014/main" id="{97EB3213-6136-8D41-A33A-B5E50359C981}"/>
                </a:ext>
              </a:extLst>
            </p:cNvPr>
            <p:cNvSpPr/>
            <p:nvPr/>
          </p:nvSpPr>
          <p:spPr>
            <a:xfrm>
              <a:off x="16104139" y="9442039"/>
              <a:ext cx="1150678" cy="11998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5">
              <a:extLst>
                <a:ext uri="{FF2B5EF4-FFF2-40B4-BE49-F238E27FC236}">
                  <a16:creationId xmlns:a16="http://schemas.microsoft.com/office/drawing/2014/main" id="{6D9E8F65-39C2-0C47-BF56-366E7BCDB24F}"/>
                </a:ext>
              </a:extLst>
            </p:cNvPr>
            <p:cNvSpPr/>
            <p:nvPr/>
          </p:nvSpPr>
          <p:spPr>
            <a:xfrm>
              <a:off x="18602611" y="10339486"/>
              <a:ext cx="266700" cy="96520"/>
            </a:xfrm>
            <a:custGeom>
              <a:avLst/>
              <a:gdLst/>
              <a:ahLst/>
              <a:cxnLst/>
              <a:rect l="l" t="t" r="r" b="b"/>
              <a:pathLst>
                <a:path w="266700" h="96520">
                  <a:moveTo>
                    <a:pt x="266098" y="0"/>
                  </a:moveTo>
                  <a:lnTo>
                    <a:pt x="0" y="0"/>
                  </a:lnTo>
                  <a:lnTo>
                    <a:pt x="0" y="95960"/>
                  </a:lnTo>
                  <a:lnTo>
                    <a:pt x="266098" y="95960"/>
                  </a:lnTo>
                  <a:lnTo>
                    <a:pt x="266098" y="0"/>
                  </a:lnTo>
                  <a:close/>
                </a:path>
              </a:pathLst>
            </a:custGeom>
            <a:solidFill>
              <a:srgbClr val="2723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6">
              <a:extLst>
                <a:ext uri="{FF2B5EF4-FFF2-40B4-BE49-F238E27FC236}">
                  <a16:creationId xmlns:a16="http://schemas.microsoft.com/office/drawing/2014/main" id="{FC38F515-CF8B-CD45-B7E0-C78D30E46C2F}"/>
                </a:ext>
              </a:extLst>
            </p:cNvPr>
            <p:cNvSpPr/>
            <p:nvPr/>
          </p:nvSpPr>
          <p:spPr>
            <a:xfrm>
              <a:off x="18680870" y="9763766"/>
              <a:ext cx="109855" cy="575945"/>
            </a:xfrm>
            <a:custGeom>
              <a:avLst/>
              <a:gdLst/>
              <a:ahLst/>
              <a:cxnLst/>
              <a:rect l="l" t="t" r="r" b="b"/>
              <a:pathLst>
                <a:path w="109855" h="575945">
                  <a:moveTo>
                    <a:pt x="109580" y="0"/>
                  </a:moveTo>
                  <a:lnTo>
                    <a:pt x="0" y="0"/>
                  </a:lnTo>
                  <a:lnTo>
                    <a:pt x="0" y="575720"/>
                  </a:lnTo>
                  <a:lnTo>
                    <a:pt x="109580" y="575720"/>
                  </a:lnTo>
                  <a:lnTo>
                    <a:pt x="109580" y="0"/>
                  </a:lnTo>
                  <a:close/>
                </a:path>
              </a:pathLst>
            </a:custGeom>
            <a:solidFill>
              <a:srgbClr val="2723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7">
              <a:extLst>
                <a:ext uri="{FF2B5EF4-FFF2-40B4-BE49-F238E27FC236}">
                  <a16:creationId xmlns:a16="http://schemas.microsoft.com/office/drawing/2014/main" id="{7F4F82EA-B066-7E47-8D87-BE09F98C77E6}"/>
                </a:ext>
              </a:extLst>
            </p:cNvPr>
            <p:cNvSpPr/>
            <p:nvPr/>
          </p:nvSpPr>
          <p:spPr>
            <a:xfrm>
              <a:off x="18602611" y="9667739"/>
              <a:ext cx="266700" cy="96520"/>
            </a:xfrm>
            <a:custGeom>
              <a:avLst/>
              <a:gdLst/>
              <a:ahLst/>
              <a:cxnLst/>
              <a:rect l="l" t="t" r="r" b="b"/>
              <a:pathLst>
                <a:path w="266700" h="96520">
                  <a:moveTo>
                    <a:pt x="266098" y="0"/>
                  </a:moveTo>
                  <a:lnTo>
                    <a:pt x="0" y="0"/>
                  </a:lnTo>
                  <a:lnTo>
                    <a:pt x="0" y="96026"/>
                  </a:lnTo>
                  <a:lnTo>
                    <a:pt x="266098" y="96026"/>
                  </a:lnTo>
                  <a:lnTo>
                    <a:pt x="266098" y="0"/>
                  </a:lnTo>
                  <a:close/>
                </a:path>
              </a:pathLst>
            </a:custGeom>
            <a:solidFill>
              <a:srgbClr val="2723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8">
              <a:extLst>
                <a:ext uri="{FF2B5EF4-FFF2-40B4-BE49-F238E27FC236}">
                  <a16:creationId xmlns:a16="http://schemas.microsoft.com/office/drawing/2014/main" id="{BD41131E-C9D1-9846-A7AD-209DAC646776}"/>
                </a:ext>
              </a:extLst>
            </p:cNvPr>
            <p:cNvSpPr/>
            <p:nvPr/>
          </p:nvSpPr>
          <p:spPr>
            <a:xfrm>
              <a:off x="18080276" y="10339445"/>
              <a:ext cx="297180" cy="96520"/>
            </a:xfrm>
            <a:custGeom>
              <a:avLst/>
              <a:gdLst/>
              <a:ahLst/>
              <a:cxnLst/>
              <a:rect l="l" t="t" r="r" b="b"/>
              <a:pathLst>
                <a:path w="297180" h="96520">
                  <a:moveTo>
                    <a:pt x="296876" y="0"/>
                  </a:moveTo>
                  <a:lnTo>
                    <a:pt x="0" y="0"/>
                  </a:lnTo>
                  <a:lnTo>
                    <a:pt x="0" y="96067"/>
                  </a:lnTo>
                  <a:lnTo>
                    <a:pt x="296876" y="96067"/>
                  </a:lnTo>
                  <a:lnTo>
                    <a:pt x="296876" y="0"/>
                  </a:lnTo>
                  <a:close/>
                </a:path>
              </a:pathLst>
            </a:custGeom>
            <a:solidFill>
              <a:srgbClr val="2723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9">
              <a:extLst>
                <a:ext uri="{FF2B5EF4-FFF2-40B4-BE49-F238E27FC236}">
                  <a16:creationId xmlns:a16="http://schemas.microsoft.com/office/drawing/2014/main" id="{50AD3789-D273-F94F-817A-1957BF11E421}"/>
                </a:ext>
              </a:extLst>
            </p:cNvPr>
            <p:cNvSpPr/>
            <p:nvPr/>
          </p:nvSpPr>
          <p:spPr>
            <a:xfrm>
              <a:off x="18173193" y="9763823"/>
              <a:ext cx="109855" cy="575945"/>
            </a:xfrm>
            <a:custGeom>
              <a:avLst/>
              <a:gdLst/>
              <a:ahLst/>
              <a:cxnLst/>
              <a:rect l="l" t="t" r="r" b="b"/>
              <a:pathLst>
                <a:path w="109855" h="575945">
                  <a:moveTo>
                    <a:pt x="109539" y="0"/>
                  </a:moveTo>
                  <a:lnTo>
                    <a:pt x="0" y="0"/>
                  </a:lnTo>
                  <a:lnTo>
                    <a:pt x="0" y="575621"/>
                  </a:lnTo>
                  <a:lnTo>
                    <a:pt x="109539" y="575621"/>
                  </a:lnTo>
                  <a:lnTo>
                    <a:pt x="109539" y="0"/>
                  </a:lnTo>
                  <a:close/>
                </a:path>
              </a:pathLst>
            </a:custGeom>
            <a:solidFill>
              <a:srgbClr val="2723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10">
              <a:extLst>
                <a:ext uri="{FF2B5EF4-FFF2-40B4-BE49-F238E27FC236}">
                  <a16:creationId xmlns:a16="http://schemas.microsoft.com/office/drawing/2014/main" id="{F980A03A-B94B-5740-87FC-019B67D17B87}"/>
                </a:ext>
              </a:extLst>
            </p:cNvPr>
            <p:cNvSpPr/>
            <p:nvPr/>
          </p:nvSpPr>
          <p:spPr>
            <a:xfrm>
              <a:off x="17933742" y="9764176"/>
              <a:ext cx="90170" cy="195580"/>
            </a:xfrm>
            <a:custGeom>
              <a:avLst/>
              <a:gdLst/>
              <a:ahLst/>
              <a:cxnLst/>
              <a:rect l="l" t="t" r="r" b="b"/>
              <a:pathLst>
                <a:path w="90169" h="195579">
                  <a:moveTo>
                    <a:pt x="0" y="195580"/>
                  </a:moveTo>
                  <a:lnTo>
                    <a:pt x="89578" y="195580"/>
                  </a:lnTo>
                  <a:lnTo>
                    <a:pt x="89578" y="0"/>
                  </a:lnTo>
                  <a:lnTo>
                    <a:pt x="0" y="0"/>
                  </a:lnTo>
                  <a:lnTo>
                    <a:pt x="0" y="195580"/>
                  </a:lnTo>
                  <a:close/>
                </a:path>
              </a:pathLst>
            </a:custGeom>
            <a:solidFill>
              <a:srgbClr val="2723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11">
              <a:extLst>
                <a:ext uri="{FF2B5EF4-FFF2-40B4-BE49-F238E27FC236}">
                  <a16:creationId xmlns:a16="http://schemas.microsoft.com/office/drawing/2014/main" id="{6ED98122-2711-1D49-A7D6-FE160C6CCB71}"/>
                </a:ext>
              </a:extLst>
            </p:cNvPr>
            <p:cNvSpPr/>
            <p:nvPr/>
          </p:nvSpPr>
          <p:spPr>
            <a:xfrm>
              <a:off x="17933742" y="9667656"/>
              <a:ext cx="588010" cy="96520"/>
            </a:xfrm>
            <a:custGeom>
              <a:avLst/>
              <a:gdLst/>
              <a:ahLst/>
              <a:cxnLst/>
              <a:rect l="l" t="t" r="r" b="b"/>
              <a:pathLst>
                <a:path w="588009" h="96520">
                  <a:moveTo>
                    <a:pt x="0" y="96520"/>
                  </a:moveTo>
                  <a:lnTo>
                    <a:pt x="587857" y="96520"/>
                  </a:lnTo>
                  <a:lnTo>
                    <a:pt x="587857" y="0"/>
                  </a:lnTo>
                  <a:lnTo>
                    <a:pt x="0" y="0"/>
                  </a:lnTo>
                  <a:lnTo>
                    <a:pt x="0" y="96520"/>
                  </a:lnTo>
                  <a:close/>
                </a:path>
              </a:pathLst>
            </a:custGeom>
            <a:solidFill>
              <a:srgbClr val="2723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12">
              <a:extLst>
                <a:ext uri="{FF2B5EF4-FFF2-40B4-BE49-F238E27FC236}">
                  <a16:creationId xmlns:a16="http://schemas.microsoft.com/office/drawing/2014/main" id="{6A91418B-5B9C-634F-9FCA-D56169FAFF64}"/>
                </a:ext>
              </a:extLst>
            </p:cNvPr>
            <p:cNvSpPr/>
            <p:nvPr/>
          </p:nvSpPr>
          <p:spPr>
            <a:xfrm>
              <a:off x="18431715" y="9763823"/>
              <a:ext cx="90170" cy="196215"/>
            </a:xfrm>
            <a:custGeom>
              <a:avLst/>
              <a:gdLst/>
              <a:ahLst/>
              <a:cxnLst/>
              <a:rect l="l" t="t" r="r" b="b"/>
              <a:pathLst>
                <a:path w="90169" h="196215">
                  <a:moveTo>
                    <a:pt x="89883" y="0"/>
                  </a:moveTo>
                  <a:lnTo>
                    <a:pt x="0" y="0"/>
                  </a:lnTo>
                  <a:lnTo>
                    <a:pt x="0" y="195927"/>
                  </a:lnTo>
                  <a:lnTo>
                    <a:pt x="89883" y="195927"/>
                  </a:lnTo>
                  <a:lnTo>
                    <a:pt x="89883" y="0"/>
                  </a:lnTo>
                  <a:close/>
                </a:path>
              </a:pathLst>
            </a:custGeom>
            <a:solidFill>
              <a:srgbClr val="2723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13">
              <a:extLst>
                <a:ext uri="{FF2B5EF4-FFF2-40B4-BE49-F238E27FC236}">
                  <a16:creationId xmlns:a16="http://schemas.microsoft.com/office/drawing/2014/main" id="{534CC437-66E8-C343-8FB1-E201E228692D}"/>
                </a:ext>
              </a:extLst>
            </p:cNvPr>
            <p:cNvSpPr/>
            <p:nvPr/>
          </p:nvSpPr>
          <p:spPr>
            <a:xfrm>
              <a:off x="17593416" y="10339445"/>
              <a:ext cx="266700" cy="96520"/>
            </a:xfrm>
            <a:custGeom>
              <a:avLst/>
              <a:gdLst/>
              <a:ahLst/>
              <a:cxnLst/>
              <a:rect l="l" t="t" r="r" b="b"/>
              <a:pathLst>
                <a:path w="266700" h="96520">
                  <a:moveTo>
                    <a:pt x="266090" y="0"/>
                  </a:moveTo>
                  <a:lnTo>
                    <a:pt x="0" y="0"/>
                  </a:lnTo>
                  <a:lnTo>
                    <a:pt x="0" y="96067"/>
                  </a:lnTo>
                  <a:lnTo>
                    <a:pt x="266090" y="96067"/>
                  </a:lnTo>
                  <a:lnTo>
                    <a:pt x="266090" y="0"/>
                  </a:lnTo>
                  <a:close/>
                </a:path>
              </a:pathLst>
            </a:custGeom>
            <a:solidFill>
              <a:srgbClr val="2723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14">
              <a:extLst>
                <a:ext uri="{FF2B5EF4-FFF2-40B4-BE49-F238E27FC236}">
                  <a16:creationId xmlns:a16="http://schemas.microsoft.com/office/drawing/2014/main" id="{6EA1C186-63F5-5345-92EB-B29446BBF489}"/>
                </a:ext>
              </a:extLst>
            </p:cNvPr>
            <p:cNvSpPr/>
            <p:nvPr/>
          </p:nvSpPr>
          <p:spPr>
            <a:xfrm>
              <a:off x="17671674" y="9763823"/>
              <a:ext cx="109855" cy="575945"/>
            </a:xfrm>
            <a:custGeom>
              <a:avLst/>
              <a:gdLst/>
              <a:ahLst/>
              <a:cxnLst/>
              <a:rect l="l" t="t" r="r" b="b"/>
              <a:pathLst>
                <a:path w="109855" h="575945">
                  <a:moveTo>
                    <a:pt x="109580" y="0"/>
                  </a:moveTo>
                  <a:lnTo>
                    <a:pt x="0" y="0"/>
                  </a:lnTo>
                  <a:lnTo>
                    <a:pt x="0" y="575621"/>
                  </a:lnTo>
                  <a:lnTo>
                    <a:pt x="109580" y="575621"/>
                  </a:lnTo>
                  <a:lnTo>
                    <a:pt x="109580" y="0"/>
                  </a:lnTo>
                  <a:close/>
                </a:path>
              </a:pathLst>
            </a:custGeom>
            <a:solidFill>
              <a:srgbClr val="2723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15">
              <a:extLst>
                <a:ext uri="{FF2B5EF4-FFF2-40B4-BE49-F238E27FC236}">
                  <a16:creationId xmlns:a16="http://schemas.microsoft.com/office/drawing/2014/main" id="{4EABE470-8DB3-884C-89CB-A6BD77B86726}"/>
                </a:ext>
              </a:extLst>
            </p:cNvPr>
            <p:cNvSpPr/>
            <p:nvPr/>
          </p:nvSpPr>
          <p:spPr>
            <a:xfrm>
              <a:off x="17593416" y="9667673"/>
              <a:ext cx="266700" cy="96520"/>
            </a:xfrm>
            <a:custGeom>
              <a:avLst/>
              <a:gdLst/>
              <a:ahLst/>
              <a:cxnLst/>
              <a:rect l="l" t="t" r="r" b="b"/>
              <a:pathLst>
                <a:path w="266700" h="96520">
                  <a:moveTo>
                    <a:pt x="266090" y="0"/>
                  </a:moveTo>
                  <a:lnTo>
                    <a:pt x="0" y="0"/>
                  </a:lnTo>
                  <a:lnTo>
                    <a:pt x="0" y="96149"/>
                  </a:lnTo>
                  <a:lnTo>
                    <a:pt x="266090" y="96149"/>
                  </a:lnTo>
                  <a:lnTo>
                    <a:pt x="266090" y="0"/>
                  </a:lnTo>
                  <a:close/>
                </a:path>
              </a:pathLst>
            </a:custGeom>
            <a:solidFill>
              <a:srgbClr val="2723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DFBB817-71B2-E54F-9D1F-AD8D2A6ED9A1}"/>
              </a:ext>
            </a:extLst>
          </p:cNvPr>
          <p:cNvSpPr txBox="1"/>
          <p:nvPr userDrawn="1"/>
        </p:nvSpPr>
        <p:spPr>
          <a:xfrm>
            <a:off x="7423584" y="1594731"/>
            <a:ext cx="829778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100" spc="10" dirty="0">
                <a:solidFill>
                  <a:schemeClr val="bg1"/>
                </a:solidFill>
              </a:rPr>
              <a:t>ITI </a:t>
            </a:r>
            <a:r>
              <a:rPr lang="en-US" sz="4100" spc="10" dirty="0"/>
              <a:t>Promoting Innovation</a:t>
            </a:r>
            <a:r>
              <a:rPr lang="en-US" sz="4100" spc="-40" dirty="0"/>
              <a:t> </a:t>
            </a:r>
            <a:r>
              <a:rPr lang="en-US" sz="4100" spc="10" dirty="0"/>
              <a:t>Worldwide</a:t>
            </a:r>
          </a:p>
          <a:p>
            <a:endParaRPr lang="en-US" sz="4100" dirty="0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14125" y="4594271"/>
            <a:ext cx="17088486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6600">
                <a:latin typeface="Rockwell" panose="02060603020205020403" pitchFamily="18" charset="7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11971"/>
            <a:ext cx="1407287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4800">
                <a:latin typeface="Rockwell" panose="02060603020205020403" pitchFamily="18" charset="77"/>
              </a:defRPr>
            </a:lvl1pPr>
          </a:lstStyle>
          <a:p>
            <a:endParaRPr dirty="0"/>
          </a:p>
        </p:txBody>
      </p:sp>
      <p:sp>
        <p:nvSpPr>
          <p:cNvPr id="41" name="object 3">
            <a:extLst>
              <a:ext uri="{FF2B5EF4-FFF2-40B4-BE49-F238E27FC236}">
                <a16:creationId xmlns:a16="http://schemas.microsoft.com/office/drawing/2014/main" id="{143AF714-BCAA-C248-AD4F-6791C39FF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193996" y="9637703"/>
            <a:ext cx="10915841" cy="1327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 anchor="t"/>
          <a:lstStyle/>
          <a:p>
            <a:endParaRPr/>
          </a:p>
        </p:txBody>
      </p:sp>
      <p:grpSp>
        <p:nvGrpSpPr>
          <p:cNvPr id="7" name="Group 6" title="ITI Logo">
            <a:extLst>
              <a:ext uri="{FF2B5EF4-FFF2-40B4-BE49-F238E27FC236}">
                <a16:creationId xmlns:a16="http://schemas.microsoft.com/office/drawing/2014/main" id="{443F31BD-5D6E-4B4C-8125-8535D66A75F8}"/>
              </a:ext>
            </a:extLst>
          </p:cNvPr>
          <p:cNvGrpSpPr/>
          <p:nvPr userDrawn="1"/>
        </p:nvGrpSpPr>
        <p:grpSpPr>
          <a:xfrm>
            <a:off x="15934019" y="9442039"/>
            <a:ext cx="2765172" cy="1199895"/>
            <a:chOff x="16104139" y="9442039"/>
            <a:chExt cx="2765172" cy="1199895"/>
          </a:xfrm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6D0E3B7A-DE86-BB4F-9730-8FEAB2960889}"/>
                </a:ext>
              </a:extLst>
            </p:cNvPr>
            <p:cNvSpPr/>
            <p:nvPr/>
          </p:nvSpPr>
          <p:spPr>
            <a:xfrm>
              <a:off x="16104139" y="9442039"/>
              <a:ext cx="1150678" cy="11998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7D723773-F92E-DC46-91D9-D08B79B72F95}"/>
                </a:ext>
              </a:extLst>
            </p:cNvPr>
            <p:cNvSpPr/>
            <p:nvPr/>
          </p:nvSpPr>
          <p:spPr>
            <a:xfrm>
              <a:off x="18602611" y="10339486"/>
              <a:ext cx="266700" cy="96520"/>
            </a:xfrm>
            <a:custGeom>
              <a:avLst/>
              <a:gdLst/>
              <a:ahLst/>
              <a:cxnLst/>
              <a:rect l="l" t="t" r="r" b="b"/>
              <a:pathLst>
                <a:path w="266700" h="96520">
                  <a:moveTo>
                    <a:pt x="266098" y="0"/>
                  </a:moveTo>
                  <a:lnTo>
                    <a:pt x="0" y="0"/>
                  </a:lnTo>
                  <a:lnTo>
                    <a:pt x="0" y="95960"/>
                  </a:lnTo>
                  <a:lnTo>
                    <a:pt x="266098" y="95960"/>
                  </a:lnTo>
                  <a:lnTo>
                    <a:pt x="266098" y="0"/>
                  </a:lnTo>
                  <a:close/>
                </a:path>
              </a:pathLst>
            </a:custGeom>
            <a:solidFill>
              <a:srgbClr val="2723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14265FA0-1EA3-CC42-B8FB-F80110336D09}"/>
                </a:ext>
              </a:extLst>
            </p:cNvPr>
            <p:cNvSpPr/>
            <p:nvPr/>
          </p:nvSpPr>
          <p:spPr>
            <a:xfrm>
              <a:off x="18680870" y="9763766"/>
              <a:ext cx="109855" cy="575945"/>
            </a:xfrm>
            <a:custGeom>
              <a:avLst/>
              <a:gdLst/>
              <a:ahLst/>
              <a:cxnLst/>
              <a:rect l="l" t="t" r="r" b="b"/>
              <a:pathLst>
                <a:path w="109855" h="575945">
                  <a:moveTo>
                    <a:pt x="109580" y="0"/>
                  </a:moveTo>
                  <a:lnTo>
                    <a:pt x="0" y="0"/>
                  </a:lnTo>
                  <a:lnTo>
                    <a:pt x="0" y="575720"/>
                  </a:lnTo>
                  <a:lnTo>
                    <a:pt x="109580" y="575720"/>
                  </a:lnTo>
                  <a:lnTo>
                    <a:pt x="109580" y="0"/>
                  </a:lnTo>
                  <a:close/>
                </a:path>
              </a:pathLst>
            </a:custGeom>
            <a:solidFill>
              <a:srgbClr val="2723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7">
              <a:extLst>
                <a:ext uri="{FF2B5EF4-FFF2-40B4-BE49-F238E27FC236}">
                  <a16:creationId xmlns:a16="http://schemas.microsoft.com/office/drawing/2014/main" id="{B581A3AC-4214-7F49-94DF-33F6C04F8871}"/>
                </a:ext>
              </a:extLst>
            </p:cNvPr>
            <p:cNvSpPr/>
            <p:nvPr/>
          </p:nvSpPr>
          <p:spPr>
            <a:xfrm>
              <a:off x="18602611" y="9667739"/>
              <a:ext cx="266700" cy="96520"/>
            </a:xfrm>
            <a:custGeom>
              <a:avLst/>
              <a:gdLst/>
              <a:ahLst/>
              <a:cxnLst/>
              <a:rect l="l" t="t" r="r" b="b"/>
              <a:pathLst>
                <a:path w="266700" h="96520">
                  <a:moveTo>
                    <a:pt x="266098" y="0"/>
                  </a:moveTo>
                  <a:lnTo>
                    <a:pt x="0" y="0"/>
                  </a:lnTo>
                  <a:lnTo>
                    <a:pt x="0" y="96026"/>
                  </a:lnTo>
                  <a:lnTo>
                    <a:pt x="266098" y="96026"/>
                  </a:lnTo>
                  <a:lnTo>
                    <a:pt x="266098" y="0"/>
                  </a:lnTo>
                  <a:close/>
                </a:path>
              </a:pathLst>
            </a:custGeom>
            <a:solidFill>
              <a:srgbClr val="2723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D5D35775-A4FE-CA42-BB52-F15FEBF342F2}"/>
                </a:ext>
              </a:extLst>
            </p:cNvPr>
            <p:cNvSpPr/>
            <p:nvPr/>
          </p:nvSpPr>
          <p:spPr>
            <a:xfrm>
              <a:off x="18080276" y="10339445"/>
              <a:ext cx="297180" cy="96520"/>
            </a:xfrm>
            <a:custGeom>
              <a:avLst/>
              <a:gdLst/>
              <a:ahLst/>
              <a:cxnLst/>
              <a:rect l="l" t="t" r="r" b="b"/>
              <a:pathLst>
                <a:path w="297180" h="96520">
                  <a:moveTo>
                    <a:pt x="296876" y="0"/>
                  </a:moveTo>
                  <a:lnTo>
                    <a:pt x="0" y="0"/>
                  </a:lnTo>
                  <a:lnTo>
                    <a:pt x="0" y="96067"/>
                  </a:lnTo>
                  <a:lnTo>
                    <a:pt x="296876" y="96067"/>
                  </a:lnTo>
                  <a:lnTo>
                    <a:pt x="296876" y="0"/>
                  </a:lnTo>
                  <a:close/>
                </a:path>
              </a:pathLst>
            </a:custGeom>
            <a:solidFill>
              <a:srgbClr val="2723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9">
              <a:extLst>
                <a:ext uri="{FF2B5EF4-FFF2-40B4-BE49-F238E27FC236}">
                  <a16:creationId xmlns:a16="http://schemas.microsoft.com/office/drawing/2014/main" id="{2DAB4581-34DF-AC4B-8D0C-45C6B12C9DFE}"/>
                </a:ext>
              </a:extLst>
            </p:cNvPr>
            <p:cNvSpPr/>
            <p:nvPr/>
          </p:nvSpPr>
          <p:spPr>
            <a:xfrm>
              <a:off x="18173193" y="9763823"/>
              <a:ext cx="109855" cy="575945"/>
            </a:xfrm>
            <a:custGeom>
              <a:avLst/>
              <a:gdLst/>
              <a:ahLst/>
              <a:cxnLst/>
              <a:rect l="l" t="t" r="r" b="b"/>
              <a:pathLst>
                <a:path w="109855" h="575945">
                  <a:moveTo>
                    <a:pt x="109539" y="0"/>
                  </a:moveTo>
                  <a:lnTo>
                    <a:pt x="0" y="0"/>
                  </a:lnTo>
                  <a:lnTo>
                    <a:pt x="0" y="575621"/>
                  </a:lnTo>
                  <a:lnTo>
                    <a:pt x="109539" y="575621"/>
                  </a:lnTo>
                  <a:lnTo>
                    <a:pt x="109539" y="0"/>
                  </a:lnTo>
                  <a:close/>
                </a:path>
              </a:pathLst>
            </a:custGeom>
            <a:solidFill>
              <a:srgbClr val="2723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0">
              <a:extLst>
                <a:ext uri="{FF2B5EF4-FFF2-40B4-BE49-F238E27FC236}">
                  <a16:creationId xmlns:a16="http://schemas.microsoft.com/office/drawing/2014/main" id="{A692EE1B-13ED-B44B-A655-1D07537C6298}"/>
                </a:ext>
              </a:extLst>
            </p:cNvPr>
            <p:cNvSpPr/>
            <p:nvPr/>
          </p:nvSpPr>
          <p:spPr>
            <a:xfrm>
              <a:off x="17933742" y="9764176"/>
              <a:ext cx="90170" cy="195580"/>
            </a:xfrm>
            <a:custGeom>
              <a:avLst/>
              <a:gdLst/>
              <a:ahLst/>
              <a:cxnLst/>
              <a:rect l="l" t="t" r="r" b="b"/>
              <a:pathLst>
                <a:path w="90169" h="195579">
                  <a:moveTo>
                    <a:pt x="0" y="195580"/>
                  </a:moveTo>
                  <a:lnTo>
                    <a:pt x="89578" y="195580"/>
                  </a:lnTo>
                  <a:lnTo>
                    <a:pt x="89578" y="0"/>
                  </a:lnTo>
                  <a:lnTo>
                    <a:pt x="0" y="0"/>
                  </a:lnTo>
                  <a:lnTo>
                    <a:pt x="0" y="195580"/>
                  </a:lnTo>
                  <a:close/>
                </a:path>
              </a:pathLst>
            </a:custGeom>
            <a:solidFill>
              <a:srgbClr val="2723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1">
              <a:extLst>
                <a:ext uri="{FF2B5EF4-FFF2-40B4-BE49-F238E27FC236}">
                  <a16:creationId xmlns:a16="http://schemas.microsoft.com/office/drawing/2014/main" id="{077354D7-6DF7-784C-B2DC-3B96A13B89FC}"/>
                </a:ext>
              </a:extLst>
            </p:cNvPr>
            <p:cNvSpPr/>
            <p:nvPr/>
          </p:nvSpPr>
          <p:spPr>
            <a:xfrm>
              <a:off x="17933742" y="9667656"/>
              <a:ext cx="588010" cy="96520"/>
            </a:xfrm>
            <a:custGeom>
              <a:avLst/>
              <a:gdLst/>
              <a:ahLst/>
              <a:cxnLst/>
              <a:rect l="l" t="t" r="r" b="b"/>
              <a:pathLst>
                <a:path w="588009" h="96520">
                  <a:moveTo>
                    <a:pt x="0" y="96520"/>
                  </a:moveTo>
                  <a:lnTo>
                    <a:pt x="587857" y="96520"/>
                  </a:lnTo>
                  <a:lnTo>
                    <a:pt x="587857" y="0"/>
                  </a:lnTo>
                  <a:lnTo>
                    <a:pt x="0" y="0"/>
                  </a:lnTo>
                  <a:lnTo>
                    <a:pt x="0" y="96520"/>
                  </a:lnTo>
                  <a:close/>
                </a:path>
              </a:pathLst>
            </a:custGeom>
            <a:solidFill>
              <a:srgbClr val="2723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2">
              <a:extLst>
                <a:ext uri="{FF2B5EF4-FFF2-40B4-BE49-F238E27FC236}">
                  <a16:creationId xmlns:a16="http://schemas.microsoft.com/office/drawing/2014/main" id="{BBF47B53-24FE-CE41-A881-75804CAE84F9}"/>
                </a:ext>
              </a:extLst>
            </p:cNvPr>
            <p:cNvSpPr/>
            <p:nvPr/>
          </p:nvSpPr>
          <p:spPr>
            <a:xfrm>
              <a:off x="18431715" y="9763823"/>
              <a:ext cx="90170" cy="196215"/>
            </a:xfrm>
            <a:custGeom>
              <a:avLst/>
              <a:gdLst/>
              <a:ahLst/>
              <a:cxnLst/>
              <a:rect l="l" t="t" r="r" b="b"/>
              <a:pathLst>
                <a:path w="90169" h="196215">
                  <a:moveTo>
                    <a:pt x="89883" y="0"/>
                  </a:moveTo>
                  <a:lnTo>
                    <a:pt x="0" y="0"/>
                  </a:lnTo>
                  <a:lnTo>
                    <a:pt x="0" y="195927"/>
                  </a:lnTo>
                  <a:lnTo>
                    <a:pt x="89883" y="195927"/>
                  </a:lnTo>
                  <a:lnTo>
                    <a:pt x="89883" y="0"/>
                  </a:lnTo>
                  <a:close/>
                </a:path>
              </a:pathLst>
            </a:custGeom>
            <a:solidFill>
              <a:srgbClr val="2723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3">
              <a:extLst>
                <a:ext uri="{FF2B5EF4-FFF2-40B4-BE49-F238E27FC236}">
                  <a16:creationId xmlns:a16="http://schemas.microsoft.com/office/drawing/2014/main" id="{3AC549A1-B6ED-3E4C-8B3B-CE2698A9B500}"/>
                </a:ext>
              </a:extLst>
            </p:cNvPr>
            <p:cNvSpPr/>
            <p:nvPr/>
          </p:nvSpPr>
          <p:spPr>
            <a:xfrm>
              <a:off x="17593416" y="10339445"/>
              <a:ext cx="266700" cy="96520"/>
            </a:xfrm>
            <a:custGeom>
              <a:avLst/>
              <a:gdLst/>
              <a:ahLst/>
              <a:cxnLst/>
              <a:rect l="l" t="t" r="r" b="b"/>
              <a:pathLst>
                <a:path w="266700" h="96520">
                  <a:moveTo>
                    <a:pt x="266090" y="0"/>
                  </a:moveTo>
                  <a:lnTo>
                    <a:pt x="0" y="0"/>
                  </a:lnTo>
                  <a:lnTo>
                    <a:pt x="0" y="96067"/>
                  </a:lnTo>
                  <a:lnTo>
                    <a:pt x="266090" y="96067"/>
                  </a:lnTo>
                  <a:lnTo>
                    <a:pt x="266090" y="0"/>
                  </a:lnTo>
                  <a:close/>
                </a:path>
              </a:pathLst>
            </a:custGeom>
            <a:solidFill>
              <a:srgbClr val="2723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4">
              <a:extLst>
                <a:ext uri="{FF2B5EF4-FFF2-40B4-BE49-F238E27FC236}">
                  <a16:creationId xmlns:a16="http://schemas.microsoft.com/office/drawing/2014/main" id="{8D6320F2-E96D-574B-AD66-C0751A911A02}"/>
                </a:ext>
              </a:extLst>
            </p:cNvPr>
            <p:cNvSpPr/>
            <p:nvPr/>
          </p:nvSpPr>
          <p:spPr>
            <a:xfrm>
              <a:off x="17671674" y="9763823"/>
              <a:ext cx="109855" cy="575945"/>
            </a:xfrm>
            <a:custGeom>
              <a:avLst/>
              <a:gdLst/>
              <a:ahLst/>
              <a:cxnLst/>
              <a:rect l="l" t="t" r="r" b="b"/>
              <a:pathLst>
                <a:path w="109855" h="575945">
                  <a:moveTo>
                    <a:pt x="109580" y="0"/>
                  </a:moveTo>
                  <a:lnTo>
                    <a:pt x="0" y="0"/>
                  </a:lnTo>
                  <a:lnTo>
                    <a:pt x="0" y="575621"/>
                  </a:lnTo>
                  <a:lnTo>
                    <a:pt x="109580" y="575621"/>
                  </a:lnTo>
                  <a:lnTo>
                    <a:pt x="109580" y="0"/>
                  </a:lnTo>
                  <a:close/>
                </a:path>
              </a:pathLst>
            </a:custGeom>
            <a:solidFill>
              <a:srgbClr val="2723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5">
              <a:extLst>
                <a:ext uri="{FF2B5EF4-FFF2-40B4-BE49-F238E27FC236}">
                  <a16:creationId xmlns:a16="http://schemas.microsoft.com/office/drawing/2014/main" id="{58EC9C78-EC28-AB45-A9DC-2238A5079F1A}"/>
                </a:ext>
              </a:extLst>
            </p:cNvPr>
            <p:cNvSpPr/>
            <p:nvPr/>
          </p:nvSpPr>
          <p:spPr>
            <a:xfrm>
              <a:off x="17593416" y="9667673"/>
              <a:ext cx="266700" cy="96520"/>
            </a:xfrm>
            <a:custGeom>
              <a:avLst/>
              <a:gdLst/>
              <a:ahLst/>
              <a:cxnLst/>
              <a:rect l="l" t="t" r="r" b="b"/>
              <a:pathLst>
                <a:path w="266700" h="96520">
                  <a:moveTo>
                    <a:pt x="266090" y="0"/>
                  </a:moveTo>
                  <a:lnTo>
                    <a:pt x="0" y="0"/>
                  </a:lnTo>
                  <a:lnTo>
                    <a:pt x="0" y="96149"/>
                  </a:lnTo>
                  <a:lnTo>
                    <a:pt x="266090" y="96149"/>
                  </a:lnTo>
                  <a:lnTo>
                    <a:pt x="266090" y="0"/>
                  </a:lnTo>
                  <a:close/>
                </a:path>
              </a:pathLst>
            </a:custGeom>
            <a:solidFill>
              <a:srgbClr val="2723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3/29/2022</a:t>
            </a:fld>
            <a:endParaRPr lang="en-US"/>
          </a:p>
        </p:txBody>
      </p:sp>
      <p:sp>
        <p:nvSpPr>
          <p:cNvPr id="40" name="Holder 4">
            <a:extLst>
              <a:ext uri="{FF2B5EF4-FFF2-40B4-BE49-F238E27FC236}">
                <a16:creationId xmlns:a16="http://schemas.microsoft.com/office/drawing/2014/main" id="{7C2DB4F7-0326-E148-ACEC-3A5EEDE04B9D}"/>
              </a:ext>
            </a:extLst>
          </p:cNvPr>
          <p:cNvSpPr txBox="1">
            <a:spLocks/>
          </p:cNvSpPr>
          <p:nvPr userDrawn="1"/>
        </p:nvSpPr>
        <p:spPr>
          <a:xfrm>
            <a:off x="15670704" y="10691928"/>
            <a:ext cx="3122294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rgbClr val="282460"/>
                </a:solidFill>
                <a:latin typeface="Aller"/>
                <a:ea typeface="+mn-ea"/>
                <a:cs typeface="Aller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70"/>
              </a:spcBef>
            </a:pPr>
            <a:r>
              <a:rPr lang="en-US" spc="10" dirty="0">
                <a:solidFill>
                  <a:schemeClr val="bg1"/>
                </a:solidFill>
              </a:rPr>
              <a:t>ITI </a:t>
            </a:r>
            <a:r>
              <a:rPr lang="en-US" spc="10" dirty="0"/>
              <a:t>Promoting Innovation</a:t>
            </a:r>
            <a:r>
              <a:rPr lang="en-US" spc="-40" dirty="0"/>
              <a:t> </a:t>
            </a:r>
            <a:r>
              <a:rPr lang="en-US" spc="10" dirty="0"/>
              <a:t>Worldwide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873344"/>
            <a:ext cx="18093690" cy="923330"/>
          </a:xfrm>
        </p:spPr>
        <p:txBody>
          <a:bodyPr lIns="0" tIns="0" rIns="0" bIns="0"/>
          <a:lstStyle>
            <a:lvl1pPr>
              <a:defRPr sz="6000">
                <a:latin typeface="Rockwell" panose="02060603020205020403" pitchFamily="18" charset="7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467338"/>
            <a:ext cx="18093690" cy="553998"/>
          </a:xfrm>
        </p:spPr>
        <p:txBody>
          <a:bodyPr lIns="0" tIns="0" rIns="0" bIns="0"/>
          <a:lstStyle>
            <a:lvl1pPr>
              <a:defRPr sz="3600"/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3/29/2022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7D75817-A55C-414F-969F-6D120188A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5934019" y="9442039"/>
            <a:ext cx="2765172" cy="1199895"/>
            <a:chOff x="16104139" y="9442039"/>
            <a:chExt cx="2765172" cy="1199895"/>
          </a:xfrm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CDBE6C34-9B9C-3148-80C8-B614E6BFD01C}"/>
                </a:ext>
              </a:extLst>
            </p:cNvPr>
            <p:cNvSpPr/>
            <p:nvPr/>
          </p:nvSpPr>
          <p:spPr>
            <a:xfrm>
              <a:off x="16104139" y="9442039"/>
              <a:ext cx="1150678" cy="11998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62D2AFEE-AA27-EF48-8864-609FC3A3B0CD}"/>
                </a:ext>
              </a:extLst>
            </p:cNvPr>
            <p:cNvSpPr/>
            <p:nvPr/>
          </p:nvSpPr>
          <p:spPr>
            <a:xfrm>
              <a:off x="18602611" y="10339486"/>
              <a:ext cx="266700" cy="96520"/>
            </a:xfrm>
            <a:custGeom>
              <a:avLst/>
              <a:gdLst/>
              <a:ahLst/>
              <a:cxnLst/>
              <a:rect l="l" t="t" r="r" b="b"/>
              <a:pathLst>
                <a:path w="266700" h="96520">
                  <a:moveTo>
                    <a:pt x="266098" y="0"/>
                  </a:moveTo>
                  <a:lnTo>
                    <a:pt x="0" y="0"/>
                  </a:lnTo>
                  <a:lnTo>
                    <a:pt x="0" y="95960"/>
                  </a:lnTo>
                  <a:lnTo>
                    <a:pt x="266098" y="95960"/>
                  </a:lnTo>
                  <a:lnTo>
                    <a:pt x="266098" y="0"/>
                  </a:lnTo>
                  <a:close/>
                </a:path>
              </a:pathLst>
            </a:custGeom>
            <a:solidFill>
              <a:srgbClr val="2723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E3F84BC4-C53D-CF48-BEE1-D081F1679F81}"/>
                </a:ext>
              </a:extLst>
            </p:cNvPr>
            <p:cNvSpPr/>
            <p:nvPr/>
          </p:nvSpPr>
          <p:spPr>
            <a:xfrm>
              <a:off x="18680870" y="9763766"/>
              <a:ext cx="109855" cy="575945"/>
            </a:xfrm>
            <a:custGeom>
              <a:avLst/>
              <a:gdLst/>
              <a:ahLst/>
              <a:cxnLst/>
              <a:rect l="l" t="t" r="r" b="b"/>
              <a:pathLst>
                <a:path w="109855" h="575945">
                  <a:moveTo>
                    <a:pt x="109580" y="0"/>
                  </a:moveTo>
                  <a:lnTo>
                    <a:pt x="0" y="0"/>
                  </a:lnTo>
                  <a:lnTo>
                    <a:pt x="0" y="575720"/>
                  </a:lnTo>
                  <a:lnTo>
                    <a:pt x="109580" y="575720"/>
                  </a:lnTo>
                  <a:lnTo>
                    <a:pt x="109580" y="0"/>
                  </a:lnTo>
                  <a:close/>
                </a:path>
              </a:pathLst>
            </a:custGeom>
            <a:solidFill>
              <a:srgbClr val="2723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7">
              <a:extLst>
                <a:ext uri="{FF2B5EF4-FFF2-40B4-BE49-F238E27FC236}">
                  <a16:creationId xmlns:a16="http://schemas.microsoft.com/office/drawing/2014/main" id="{DA207074-103F-7446-9DDF-A1D907CE4C80}"/>
                </a:ext>
              </a:extLst>
            </p:cNvPr>
            <p:cNvSpPr/>
            <p:nvPr/>
          </p:nvSpPr>
          <p:spPr>
            <a:xfrm>
              <a:off x="18602611" y="9667739"/>
              <a:ext cx="266700" cy="96520"/>
            </a:xfrm>
            <a:custGeom>
              <a:avLst/>
              <a:gdLst/>
              <a:ahLst/>
              <a:cxnLst/>
              <a:rect l="l" t="t" r="r" b="b"/>
              <a:pathLst>
                <a:path w="266700" h="96520">
                  <a:moveTo>
                    <a:pt x="266098" y="0"/>
                  </a:moveTo>
                  <a:lnTo>
                    <a:pt x="0" y="0"/>
                  </a:lnTo>
                  <a:lnTo>
                    <a:pt x="0" y="96026"/>
                  </a:lnTo>
                  <a:lnTo>
                    <a:pt x="266098" y="96026"/>
                  </a:lnTo>
                  <a:lnTo>
                    <a:pt x="266098" y="0"/>
                  </a:lnTo>
                  <a:close/>
                </a:path>
              </a:pathLst>
            </a:custGeom>
            <a:solidFill>
              <a:srgbClr val="2723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8F9ED68B-548B-7F40-8915-BA3B5173E401}"/>
                </a:ext>
              </a:extLst>
            </p:cNvPr>
            <p:cNvSpPr/>
            <p:nvPr/>
          </p:nvSpPr>
          <p:spPr>
            <a:xfrm>
              <a:off x="18080276" y="10339445"/>
              <a:ext cx="297180" cy="96520"/>
            </a:xfrm>
            <a:custGeom>
              <a:avLst/>
              <a:gdLst/>
              <a:ahLst/>
              <a:cxnLst/>
              <a:rect l="l" t="t" r="r" b="b"/>
              <a:pathLst>
                <a:path w="297180" h="96520">
                  <a:moveTo>
                    <a:pt x="296876" y="0"/>
                  </a:moveTo>
                  <a:lnTo>
                    <a:pt x="0" y="0"/>
                  </a:lnTo>
                  <a:lnTo>
                    <a:pt x="0" y="96067"/>
                  </a:lnTo>
                  <a:lnTo>
                    <a:pt x="296876" y="96067"/>
                  </a:lnTo>
                  <a:lnTo>
                    <a:pt x="296876" y="0"/>
                  </a:lnTo>
                  <a:close/>
                </a:path>
              </a:pathLst>
            </a:custGeom>
            <a:solidFill>
              <a:srgbClr val="2723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9">
              <a:extLst>
                <a:ext uri="{FF2B5EF4-FFF2-40B4-BE49-F238E27FC236}">
                  <a16:creationId xmlns:a16="http://schemas.microsoft.com/office/drawing/2014/main" id="{C51E12BB-87B6-D142-916C-46085623ED55}"/>
                </a:ext>
              </a:extLst>
            </p:cNvPr>
            <p:cNvSpPr/>
            <p:nvPr/>
          </p:nvSpPr>
          <p:spPr>
            <a:xfrm>
              <a:off x="18173193" y="9763823"/>
              <a:ext cx="109855" cy="575945"/>
            </a:xfrm>
            <a:custGeom>
              <a:avLst/>
              <a:gdLst/>
              <a:ahLst/>
              <a:cxnLst/>
              <a:rect l="l" t="t" r="r" b="b"/>
              <a:pathLst>
                <a:path w="109855" h="575945">
                  <a:moveTo>
                    <a:pt x="109539" y="0"/>
                  </a:moveTo>
                  <a:lnTo>
                    <a:pt x="0" y="0"/>
                  </a:lnTo>
                  <a:lnTo>
                    <a:pt x="0" y="575621"/>
                  </a:lnTo>
                  <a:lnTo>
                    <a:pt x="109539" y="575621"/>
                  </a:lnTo>
                  <a:lnTo>
                    <a:pt x="109539" y="0"/>
                  </a:lnTo>
                  <a:close/>
                </a:path>
              </a:pathLst>
            </a:custGeom>
            <a:solidFill>
              <a:srgbClr val="2723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0">
              <a:extLst>
                <a:ext uri="{FF2B5EF4-FFF2-40B4-BE49-F238E27FC236}">
                  <a16:creationId xmlns:a16="http://schemas.microsoft.com/office/drawing/2014/main" id="{5F2B08D1-21CD-054C-9CC8-CCA39952DB3A}"/>
                </a:ext>
              </a:extLst>
            </p:cNvPr>
            <p:cNvSpPr/>
            <p:nvPr/>
          </p:nvSpPr>
          <p:spPr>
            <a:xfrm>
              <a:off x="17933742" y="9764176"/>
              <a:ext cx="90170" cy="195580"/>
            </a:xfrm>
            <a:custGeom>
              <a:avLst/>
              <a:gdLst/>
              <a:ahLst/>
              <a:cxnLst/>
              <a:rect l="l" t="t" r="r" b="b"/>
              <a:pathLst>
                <a:path w="90169" h="195579">
                  <a:moveTo>
                    <a:pt x="0" y="195580"/>
                  </a:moveTo>
                  <a:lnTo>
                    <a:pt x="89578" y="195580"/>
                  </a:lnTo>
                  <a:lnTo>
                    <a:pt x="89578" y="0"/>
                  </a:lnTo>
                  <a:lnTo>
                    <a:pt x="0" y="0"/>
                  </a:lnTo>
                  <a:lnTo>
                    <a:pt x="0" y="195580"/>
                  </a:lnTo>
                  <a:close/>
                </a:path>
              </a:pathLst>
            </a:custGeom>
            <a:solidFill>
              <a:srgbClr val="2723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1">
              <a:extLst>
                <a:ext uri="{FF2B5EF4-FFF2-40B4-BE49-F238E27FC236}">
                  <a16:creationId xmlns:a16="http://schemas.microsoft.com/office/drawing/2014/main" id="{FE709805-F55D-3F4F-8C23-101694381F27}"/>
                </a:ext>
              </a:extLst>
            </p:cNvPr>
            <p:cNvSpPr/>
            <p:nvPr/>
          </p:nvSpPr>
          <p:spPr>
            <a:xfrm>
              <a:off x="17933742" y="9667656"/>
              <a:ext cx="588010" cy="96520"/>
            </a:xfrm>
            <a:custGeom>
              <a:avLst/>
              <a:gdLst/>
              <a:ahLst/>
              <a:cxnLst/>
              <a:rect l="l" t="t" r="r" b="b"/>
              <a:pathLst>
                <a:path w="588009" h="96520">
                  <a:moveTo>
                    <a:pt x="0" y="96520"/>
                  </a:moveTo>
                  <a:lnTo>
                    <a:pt x="587857" y="96520"/>
                  </a:lnTo>
                  <a:lnTo>
                    <a:pt x="587857" y="0"/>
                  </a:lnTo>
                  <a:lnTo>
                    <a:pt x="0" y="0"/>
                  </a:lnTo>
                  <a:lnTo>
                    <a:pt x="0" y="96520"/>
                  </a:lnTo>
                  <a:close/>
                </a:path>
              </a:pathLst>
            </a:custGeom>
            <a:solidFill>
              <a:srgbClr val="2723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2">
              <a:extLst>
                <a:ext uri="{FF2B5EF4-FFF2-40B4-BE49-F238E27FC236}">
                  <a16:creationId xmlns:a16="http://schemas.microsoft.com/office/drawing/2014/main" id="{F37C7615-5780-8F41-90A0-B5CF60DB6D0F}"/>
                </a:ext>
              </a:extLst>
            </p:cNvPr>
            <p:cNvSpPr/>
            <p:nvPr/>
          </p:nvSpPr>
          <p:spPr>
            <a:xfrm>
              <a:off x="18431715" y="9763823"/>
              <a:ext cx="90170" cy="196215"/>
            </a:xfrm>
            <a:custGeom>
              <a:avLst/>
              <a:gdLst/>
              <a:ahLst/>
              <a:cxnLst/>
              <a:rect l="l" t="t" r="r" b="b"/>
              <a:pathLst>
                <a:path w="90169" h="196215">
                  <a:moveTo>
                    <a:pt x="89883" y="0"/>
                  </a:moveTo>
                  <a:lnTo>
                    <a:pt x="0" y="0"/>
                  </a:lnTo>
                  <a:lnTo>
                    <a:pt x="0" y="195927"/>
                  </a:lnTo>
                  <a:lnTo>
                    <a:pt x="89883" y="195927"/>
                  </a:lnTo>
                  <a:lnTo>
                    <a:pt x="89883" y="0"/>
                  </a:lnTo>
                  <a:close/>
                </a:path>
              </a:pathLst>
            </a:custGeom>
            <a:solidFill>
              <a:srgbClr val="2723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3">
              <a:extLst>
                <a:ext uri="{FF2B5EF4-FFF2-40B4-BE49-F238E27FC236}">
                  <a16:creationId xmlns:a16="http://schemas.microsoft.com/office/drawing/2014/main" id="{9DC7532D-DF27-AA4C-8319-6DA39D44DC3F}"/>
                </a:ext>
              </a:extLst>
            </p:cNvPr>
            <p:cNvSpPr/>
            <p:nvPr/>
          </p:nvSpPr>
          <p:spPr>
            <a:xfrm>
              <a:off x="17593416" y="10339445"/>
              <a:ext cx="266700" cy="96520"/>
            </a:xfrm>
            <a:custGeom>
              <a:avLst/>
              <a:gdLst/>
              <a:ahLst/>
              <a:cxnLst/>
              <a:rect l="l" t="t" r="r" b="b"/>
              <a:pathLst>
                <a:path w="266700" h="96520">
                  <a:moveTo>
                    <a:pt x="266090" y="0"/>
                  </a:moveTo>
                  <a:lnTo>
                    <a:pt x="0" y="0"/>
                  </a:lnTo>
                  <a:lnTo>
                    <a:pt x="0" y="96067"/>
                  </a:lnTo>
                  <a:lnTo>
                    <a:pt x="266090" y="96067"/>
                  </a:lnTo>
                  <a:lnTo>
                    <a:pt x="266090" y="0"/>
                  </a:lnTo>
                  <a:close/>
                </a:path>
              </a:pathLst>
            </a:custGeom>
            <a:solidFill>
              <a:srgbClr val="2723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4">
              <a:extLst>
                <a:ext uri="{FF2B5EF4-FFF2-40B4-BE49-F238E27FC236}">
                  <a16:creationId xmlns:a16="http://schemas.microsoft.com/office/drawing/2014/main" id="{E67AA431-CA88-214E-B271-DB950120EC28}"/>
                </a:ext>
              </a:extLst>
            </p:cNvPr>
            <p:cNvSpPr/>
            <p:nvPr/>
          </p:nvSpPr>
          <p:spPr>
            <a:xfrm>
              <a:off x="17671674" y="9763823"/>
              <a:ext cx="109855" cy="575945"/>
            </a:xfrm>
            <a:custGeom>
              <a:avLst/>
              <a:gdLst/>
              <a:ahLst/>
              <a:cxnLst/>
              <a:rect l="l" t="t" r="r" b="b"/>
              <a:pathLst>
                <a:path w="109855" h="575945">
                  <a:moveTo>
                    <a:pt x="109580" y="0"/>
                  </a:moveTo>
                  <a:lnTo>
                    <a:pt x="0" y="0"/>
                  </a:lnTo>
                  <a:lnTo>
                    <a:pt x="0" y="575621"/>
                  </a:lnTo>
                  <a:lnTo>
                    <a:pt x="109580" y="575621"/>
                  </a:lnTo>
                  <a:lnTo>
                    <a:pt x="109580" y="0"/>
                  </a:lnTo>
                  <a:close/>
                </a:path>
              </a:pathLst>
            </a:custGeom>
            <a:solidFill>
              <a:srgbClr val="2723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5">
              <a:extLst>
                <a:ext uri="{FF2B5EF4-FFF2-40B4-BE49-F238E27FC236}">
                  <a16:creationId xmlns:a16="http://schemas.microsoft.com/office/drawing/2014/main" id="{34361F37-9CC4-CE43-8EBC-9B3A2DB96A76}"/>
                </a:ext>
              </a:extLst>
            </p:cNvPr>
            <p:cNvSpPr/>
            <p:nvPr/>
          </p:nvSpPr>
          <p:spPr>
            <a:xfrm>
              <a:off x="17593416" y="9667673"/>
              <a:ext cx="266700" cy="96520"/>
            </a:xfrm>
            <a:custGeom>
              <a:avLst/>
              <a:gdLst/>
              <a:ahLst/>
              <a:cxnLst/>
              <a:rect l="l" t="t" r="r" b="b"/>
              <a:pathLst>
                <a:path w="266700" h="96520">
                  <a:moveTo>
                    <a:pt x="266090" y="0"/>
                  </a:moveTo>
                  <a:lnTo>
                    <a:pt x="0" y="0"/>
                  </a:lnTo>
                  <a:lnTo>
                    <a:pt x="0" y="96149"/>
                  </a:lnTo>
                  <a:lnTo>
                    <a:pt x="266090" y="96149"/>
                  </a:lnTo>
                  <a:lnTo>
                    <a:pt x="266090" y="0"/>
                  </a:lnTo>
                  <a:close/>
                </a:path>
              </a:pathLst>
            </a:custGeom>
            <a:solidFill>
              <a:srgbClr val="2723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3558CB18-C328-614B-BBA2-C1EA53B0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" r="448" b="73270"/>
          <a:stretch/>
        </p:blipFill>
        <p:spPr>
          <a:xfrm>
            <a:off x="0" y="-14224"/>
            <a:ext cx="20104100" cy="887568"/>
          </a:xfrm>
          <a:prstGeom prst="rect">
            <a:avLst/>
          </a:prstGeom>
        </p:spPr>
      </p:pic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9416" y="10704254"/>
            <a:ext cx="3122294" cy="246221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 b="0" i="0">
                <a:solidFill>
                  <a:srgbClr val="282460"/>
                </a:solidFill>
                <a:latin typeface="Aller"/>
                <a:cs typeface="Aller"/>
              </a:defRPr>
            </a:lvl1pPr>
          </a:lstStyle>
          <a:p>
            <a:pPr marL="12700">
              <a:spcBef>
                <a:spcPts val="70"/>
              </a:spcBef>
            </a:pPr>
            <a:r>
              <a:rPr lang="en-US" spc="10" dirty="0">
                <a:solidFill>
                  <a:schemeClr val="bg1"/>
                </a:solidFill>
              </a:rPr>
              <a:t>ITI </a:t>
            </a:r>
            <a:r>
              <a:rPr lang="en-US" spc="10" dirty="0"/>
              <a:t>Promoting Innovation</a:t>
            </a:r>
            <a:r>
              <a:rPr lang="en-US" spc="-40" dirty="0"/>
              <a:t> </a:t>
            </a:r>
            <a:r>
              <a:rPr lang="en-US" spc="10" dirty="0"/>
              <a:t>Worldwide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1690" userDrawn="1">
          <p15:clr>
            <a:srgbClr val="FBAE40"/>
          </p15:clr>
        </p15:guide>
        <p15:guide id="2" pos="6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873344"/>
            <a:ext cx="18093690" cy="923330"/>
          </a:xfrm>
        </p:spPr>
        <p:txBody>
          <a:bodyPr lIns="0" tIns="0" rIns="0" bIns="0"/>
          <a:lstStyle>
            <a:lvl1pPr>
              <a:defRPr sz="6000">
                <a:latin typeface="Rockwell" panose="02060603020205020403" pitchFamily="18" charset="7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38E3B0-3EF4-D947-8DAC-E7C9D727B0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" r="448" b="73270"/>
          <a:stretch/>
        </p:blipFill>
        <p:spPr>
          <a:xfrm>
            <a:off x="0" y="-14224"/>
            <a:ext cx="20104100" cy="887568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984102"/>
            <a:ext cx="18093690" cy="923330"/>
          </a:xfrm>
        </p:spPr>
        <p:txBody>
          <a:bodyPr lIns="0" tIns="0" rIns="0" bIns="0"/>
          <a:lstStyle>
            <a:lvl1pPr>
              <a:defRPr sz="6000">
                <a:latin typeface="Rockwell" panose="02060603020205020403" pitchFamily="18" charset="77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935E435-3AAF-FF49-984D-872DC3A9A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5934019" y="9442039"/>
            <a:ext cx="2765172" cy="1199895"/>
            <a:chOff x="16104139" y="9442039"/>
            <a:chExt cx="2765172" cy="1199895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44E95DBE-6644-1345-88D6-C21D775F4B63}"/>
                </a:ext>
              </a:extLst>
            </p:cNvPr>
            <p:cNvSpPr/>
            <p:nvPr/>
          </p:nvSpPr>
          <p:spPr>
            <a:xfrm>
              <a:off x="16104139" y="9442039"/>
              <a:ext cx="1150678" cy="11998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D540D222-29B0-0441-AD24-BC11605EE43E}"/>
                </a:ext>
              </a:extLst>
            </p:cNvPr>
            <p:cNvSpPr/>
            <p:nvPr/>
          </p:nvSpPr>
          <p:spPr>
            <a:xfrm>
              <a:off x="18602611" y="10339486"/>
              <a:ext cx="266700" cy="96520"/>
            </a:xfrm>
            <a:custGeom>
              <a:avLst/>
              <a:gdLst/>
              <a:ahLst/>
              <a:cxnLst/>
              <a:rect l="l" t="t" r="r" b="b"/>
              <a:pathLst>
                <a:path w="266700" h="96520">
                  <a:moveTo>
                    <a:pt x="266098" y="0"/>
                  </a:moveTo>
                  <a:lnTo>
                    <a:pt x="0" y="0"/>
                  </a:lnTo>
                  <a:lnTo>
                    <a:pt x="0" y="95960"/>
                  </a:lnTo>
                  <a:lnTo>
                    <a:pt x="266098" y="95960"/>
                  </a:lnTo>
                  <a:lnTo>
                    <a:pt x="266098" y="0"/>
                  </a:lnTo>
                  <a:close/>
                </a:path>
              </a:pathLst>
            </a:custGeom>
            <a:solidFill>
              <a:srgbClr val="2723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35CAA70F-CBB1-F845-BF8F-EBE255E54D7E}"/>
                </a:ext>
              </a:extLst>
            </p:cNvPr>
            <p:cNvSpPr/>
            <p:nvPr/>
          </p:nvSpPr>
          <p:spPr>
            <a:xfrm>
              <a:off x="18680870" y="9763766"/>
              <a:ext cx="109855" cy="575945"/>
            </a:xfrm>
            <a:custGeom>
              <a:avLst/>
              <a:gdLst/>
              <a:ahLst/>
              <a:cxnLst/>
              <a:rect l="l" t="t" r="r" b="b"/>
              <a:pathLst>
                <a:path w="109855" h="575945">
                  <a:moveTo>
                    <a:pt x="109580" y="0"/>
                  </a:moveTo>
                  <a:lnTo>
                    <a:pt x="0" y="0"/>
                  </a:lnTo>
                  <a:lnTo>
                    <a:pt x="0" y="575720"/>
                  </a:lnTo>
                  <a:lnTo>
                    <a:pt x="109580" y="575720"/>
                  </a:lnTo>
                  <a:lnTo>
                    <a:pt x="109580" y="0"/>
                  </a:lnTo>
                  <a:close/>
                </a:path>
              </a:pathLst>
            </a:custGeom>
            <a:solidFill>
              <a:srgbClr val="2723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7">
              <a:extLst>
                <a:ext uri="{FF2B5EF4-FFF2-40B4-BE49-F238E27FC236}">
                  <a16:creationId xmlns:a16="http://schemas.microsoft.com/office/drawing/2014/main" id="{EE69AC3E-83E4-1147-A4EF-F5BBDD9B78EB}"/>
                </a:ext>
              </a:extLst>
            </p:cNvPr>
            <p:cNvSpPr/>
            <p:nvPr/>
          </p:nvSpPr>
          <p:spPr>
            <a:xfrm>
              <a:off x="18602611" y="9667739"/>
              <a:ext cx="266700" cy="96520"/>
            </a:xfrm>
            <a:custGeom>
              <a:avLst/>
              <a:gdLst/>
              <a:ahLst/>
              <a:cxnLst/>
              <a:rect l="l" t="t" r="r" b="b"/>
              <a:pathLst>
                <a:path w="266700" h="96520">
                  <a:moveTo>
                    <a:pt x="266098" y="0"/>
                  </a:moveTo>
                  <a:lnTo>
                    <a:pt x="0" y="0"/>
                  </a:lnTo>
                  <a:lnTo>
                    <a:pt x="0" y="96026"/>
                  </a:lnTo>
                  <a:lnTo>
                    <a:pt x="266098" y="96026"/>
                  </a:lnTo>
                  <a:lnTo>
                    <a:pt x="266098" y="0"/>
                  </a:lnTo>
                  <a:close/>
                </a:path>
              </a:pathLst>
            </a:custGeom>
            <a:solidFill>
              <a:srgbClr val="2723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">
              <a:extLst>
                <a:ext uri="{FF2B5EF4-FFF2-40B4-BE49-F238E27FC236}">
                  <a16:creationId xmlns:a16="http://schemas.microsoft.com/office/drawing/2014/main" id="{FF0F7E6A-D083-AE4B-90E1-6057AC03C0AC}"/>
                </a:ext>
              </a:extLst>
            </p:cNvPr>
            <p:cNvSpPr/>
            <p:nvPr/>
          </p:nvSpPr>
          <p:spPr>
            <a:xfrm>
              <a:off x="18080276" y="10339445"/>
              <a:ext cx="297180" cy="96520"/>
            </a:xfrm>
            <a:custGeom>
              <a:avLst/>
              <a:gdLst/>
              <a:ahLst/>
              <a:cxnLst/>
              <a:rect l="l" t="t" r="r" b="b"/>
              <a:pathLst>
                <a:path w="297180" h="96520">
                  <a:moveTo>
                    <a:pt x="296876" y="0"/>
                  </a:moveTo>
                  <a:lnTo>
                    <a:pt x="0" y="0"/>
                  </a:lnTo>
                  <a:lnTo>
                    <a:pt x="0" y="96067"/>
                  </a:lnTo>
                  <a:lnTo>
                    <a:pt x="296876" y="96067"/>
                  </a:lnTo>
                  <a:lnTo>
                    <a:pt x="296876" y="0"/>
                  </a:lnTo>
                  <a:close/>
                </a:path>
              </a:pathLst>
            </a:custGeom>
            <a:solidFill>
              <a:srgbClr val="2723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49A4211A-D23C-5646-8365-ABE55309E250}"/>
                </a:ext>
              </a:extLst>
            </p:cNvPr>
            <p:cNvSpPr/>
            <p:nvPr/>
          </p:nvSpPr>
          <p:spPr>
            <a:xfrm>
              <a:off x="18173193" y="9763823"/>
              <a:ext cx="109855" cy="575945"/>
            </a:xfrm>
            <a:custGeom>
              <a:avLst/>
              <a:gdLst/>
              <a:ahLst/>
              <a:cxnLst/>
              <a:rect l="l" t="t" r="r" b="b"/>
              <a:pathLst>
                <a:path w="109855" h="575945">
                  <a:moveTo>
                    <a:pt x="109539" y="0"/>
                  </a:moveTo>
                  <a:lnTo>
                    <a:pt x="0" y="0"/>
                  </a:lnTo>
                  <a:lnTo>
                    <a:pt x="0" y="575621"/>
                  </a:lnTo>
                  <a:lnTo>
                    <a:pt x="109539" y="575621"/>
                  </a:lnTo>
                  <a:lnTo>
                    <a:pt x="109539" y="0"/>
                  </a:lnTo>
                  <a:close/>
                </a:path>
              </a:pathLst>
            </a:custGeom>
            <a:solidFill>
              <a:srgbClr val="2723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92AE1623-C2C3-2843-AA57-B5A4052A4A55}"/>
                </a:ext>
              </a:extLst>
            </p:cNvPr>
            <p:cNvSpPr/>
            <p:nvPr/>
          </p:nvSpPr>
          <p:spPr>
            <a:xfrm>
              <a:off x="17933742" y="9764176"/>
              <a:ext cx="90170" cy="195580"/>
            </a:xfrm>
            <a:custGeom>
              <a:avLst/>
              <a:gdLst/>
              <a:ahLst/>
              <a:cxnLst/>
              <a:rect l="l" t="t" r="r" b="b"/>
              <a:pathLst>
                <a:path w="90169" h="195579">
                  <a:moveTo>
                    <a:pt x="0" y="195580"/>
                  </a:moveTo>
                  <a:lnTo>
                    <a:pt x="89578" y="195580"/>
                  </a:lnTo>
                  <a:lnTo>
                    <a:pt x="89578" y="0"/>
                  </a:lnTo>
                  <a:lnTo>
                    <a:pt x="0" y="0"/>
                  </a:lnTo>
                  <a:lnTo>
                    <a:pt x="0" y="195580"/>
                  </a:lnTo>
                  <a:close/>
                </a:path>
              </a:pathLst>
            </a:custGeom>
            <a:solidFill>
              <a:srgbClr val="2723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5C0C3667-D8B1-B541-829D-D2E7CF902989}"/>
                </a:ext>
              </a:extLst>
            </p:cNvPr>
            <p:cNvSpPr/>
            <p:nvPr/>
          </p:nvSpPr>
          <p:spPr>
            <a:xfrm>
              <a:off x="17933742" y="9667656"/>
              <a:ext cx="588010" cy="96520"/>
            </a:xfrm>
            <a:custGeom>
              <a:avLst/>
              <a:gdLst/>
              <a:ahLst/>
              <a:cxnLst/>
              <a:rect l="l" t="t" r="r" b="b"/>
              <a:pathLst>
                <a:path w="588009" h="96520">
                  <a:moveTo>
                    <a:pt x="0" y="96520"/>
                  </a:moveTo>
                  <a:lnTo>
                    <a:pt x="587857" y="96520"/>
                  </a:lnTo>
                  <a:lnTo>
                    <a:pt x="587857" y="0"/>
                  </a:lnTo>
                  <a:lnTo>
                    <a:pt x="0" y="0"/>
                  </a:lnTo>
                  <a:lnTo>
                    <a:pt x="0" y="96520"/>
                  </a:lnTo>
                  <a:close/>
                </a:path>
              </a:pathLst>
            </a:custGeom>
            <a:solidFill>
              <a:srgbClr val="2723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2">
              <a:extLst>
                <a:ext uri="{FF2B5EF4-FFF2-40B4-BE49-F238E27FC236}">
                  <a16:creationId xmlns:a16="http://schemas.microsoft.com/office/drawing/2014/main" id="{6A0A2D14-2570-754E-BFA6-4B36B5B70271}"/>
                </a:ext>
              </a:extLst>
            </p:cNvPr>
            <p:cNvSpPr/>
            <p:nvPr/>
          </p:nvSpPr>
          <p:spPr>
            <a:xfrm>
              <a:off x="18431715" y="9763823"/>
              <a:ext cx="90170" cy="196215"/>
            </a:xfrm>
            <a:custGeom>
              <a:avLst/>
              <a:gdLst/>
              <a:ahLst/>
              <a:cxnLst/>
              <a:rect l="l" t="t" r="r" b="b"/>
              <a:pathLst>
                <a:path w="90169" h="196215">
                  <a:moveTo>
                    <a:pt x="89883" y="0"/>
                  </a:moveTo>
                  <a:lnTo>
                    <a:pt x="0" y="0"/>
                  </a:lnTo>
                  <a:lnTo>
                    <a:pt x="0" y="195927"/>
                  </a:lnTo>
                  <a:lnTo>
                    <a:pt x="89883" y="195927"/>
                  </a:lnTo>
                  <a:lnTo>
                    <a:pt x="89883" y="0"/>
                  </a:lnTo>
                  <a:close/>
                </a:path>
              </a:pathLst>
            </a:custGeom>
            <a:solidFill>
              <a:srgbClr val="2723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3">
              <a:extLst>
                <a:ext uri="{FF2B5EF4-FFF2-40B4-BE49-F238E27FC236}">
                  <a16:creationId xmlns:a16="http://schemas.microsoft.com/office/drawing/2014/main" id="{595731A8-CA68-A34E-9669-9EDEB86AE882}"/>
                </a:ext>
              </a:extLst>
            </p:cNvPr>
            <p:cNvSpPr/>
            <p:nvPr/>
          </p:nvSpPr>
          <p:spPr>
            <a:xfrm>
              <a:off x="17593416" y="10339445"/>
              <a:ext cx="266700" cy="96520"/>
            </a:xfrm>
            <a:custGeom>
              <a:avLst/>
              <a:gdLst/>
              <a:ahLst/>
              <a:cxnLst/>
              <a:rect l="l" t="t" r="r" b="b"/>
              <a:pathLst>
                <a:path w="266700" h="96520">
                  <a:moveTo>
                    <a:pt x="266090" y="0"/>
                  </a:moveTo>
                  <a:lnTo>
                    <a:pt x="0" y="0"/>
                  </a:lnTo>
                  <a:lnTo>
                    <a:pt x="0" y="96067"/>
                  </a:lnTo>
                  <a:lnTo>
                    <a:pt x="266090" y="96067"/>
                  </a:lnTo>
                  <a:lnTo>
                    <a:pt x="266090" y="0"/>
                  </a:lnTo>
                  <a:close/>
                </a:path>
              </a:pathLst>
            </a:custGeom>
            <a:solidFill>
              <a:srgbClr val="2723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4">
              <a:extLst>
                <a:ext uri="{FF2B5EF4-FFF2-40B4-BE49-F238E27FC236}">
                  <a16:creationId xmlns:a16="http://schemas.microsoft.com/office/drawing/2014/main" id="{5D7A4827-0328-A64B-B6FA-3B009E184B3B}"/>
                </a:ext>
              </a:extLst>
            </p:cNvPr>
            <p:cNvSpPr/>
            <p:nvPr/>
          </p:nvSpPr>
          <p:spPr>
            <a:xfrm>
              <a:off x="17671674" y="9763823"/>
              <a:ext cx="109855" cy="575945"/>
            </a:xfrm>
            <a:custGeom>
              <a:avLst/>
              <a:gdLst/>
              <a:ahLst/>
              <a:cxnLst/>
              <a:rect l="l" t="t" r="r" b="b"/>
              <a:pathLst>
                <a:path w="109855" h="575945">
                  <a:moveTo>
                    <a:pt x="109580" y="0"/>
                  </a:moveTo>
                  <a:lnTo>
                    <a:pt x="0" y="0"/>
                  </a:lnTo>
                  <a:lnTo>
                    <a:pt x="0" y="575621"/>
                  </a:lnTo>
                  <a:lnTo>
                    <a:pt x="109580" y="575621"/>
                  </a:lnTo>
                  <a:lnTo>
                    <a:pt x="109580" y="0"/>
                  </a:lnTo>
                  <a:close/>
                </a:path>
              </a:pathLst>
            </a:custGeom>
            <a:solidFill>
              <a:srgbClr val="2723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5">
              <a:extLst>
                <a:ext uri="{FF2B5EF4-FFF2-40B4-BE49-F238E27FC236}">
                  <a16:creationId xmlns:a16="http://schemas.microsoft.com/office/drawing/2014/main" id="{17CC7AB0-AFF5-EC42-8C28-534DDFE7FEDB}"/>
                </a:ext>
              </a:extLst>
            </p:cNvPr>
            <p:cNvSpPr/>
            <p:nvPr/>
          </p:nvSpPr>
          <p:spPr>
            <a:xfrm>
              <a:off x="17593416" y="9667673"/>
              <a:ext cx="266700" cy="96520"/>
            </a:xfrm>
            <a:custGeom>
              <a:avLst/>
              <a:gdLst/>
              <a:ahLst/>
              <a:cxnLst/>
              <a:rect l="l" t="t" r="r" b="b"/>
              <a:pathLst>
                <a:path w="266700" h="96520">
                  <a:moveTo>
                    <a:pt x="266090" y="0"/>
                  </a:moveTo>
                  <a:lnTo>
                    <a:pt x="0" y="0"/>
                  </a:lnTo>
                  <a:lnTo>
                    <a:pt x="0" y="96149"/>
                  </a:lnTo>
                  <a:lnTo>
                    <a:pt x="266090" y="96149"/>
                  </a:lnTo>
                  <a:lnTo>
                    <a:pt x="266090" y="0"/>
                  </a:lnTo>
                  <a:close/>
                </a:path>
              </a:pathLst>
            </a:custGeom>
            <a:solidFill>
              <a:srgbClr val="2723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5529933F-F815-1E4D-9525-3C51C4422E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" r="448" b="73270"/>
          <a:stretch/>
        </p:blipFill>
        <p:spPr>
          <a:xfrm>
            <a:off x="0" y="-14224"/>
            <a:ext cx="20104100" cy="887568"/>
          </a:xfrm>
          <a:prstGeom prst="rect">
            <a:avLst/>
          </a:prstGeom>
        </p:spPr>
      </p:pic>
      <p:sp>
        <p:nvSpPr>
          <p:cNvPr id="20" name="Holder 4">
            <a:extLst>
              <a:ext uri="{FF2B5EF4-FFF2-40B4-BE49-F238E27FC236}">
                <a16:creationId xmlns:a16="http://schemas.microsoft.com/office/drawing/2014/main" id="{CD59C153-04DD-EE42-97DE-705B807FBD6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5679416" y="10704254"/>
            <a:ext cx="3122294" cy="246221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 b="0" i="0">
                <a:solidFill>
                  <a:srgbClr val="282460"/>
                </a:solidFill>
                <a:latin typeface="Aller"/>
                <a:cs typeface="Aller"/>
              </a:defRPr>
            </a:lvl1pPr>
          </a:lstStyle>
          <a:p>
            <a:pPr marL="12700">
              <a:spcBef>
                <a:spcPts val="70"/>
              </a:spcBef>
            </a:pPr>
            <a:r>
              <a:rPr lang="en-US" spc="10" dirty="0">
                <a:solidFill>
                  <a:schemeClr val="bg1"/>
                </a:solidFill>
              </a:rPr>
              <a:t>ITI </a:t>
            </a:r>
            <a:r>
              <a:rPr lang="en-US" spc="10" dirty="0"/>
              <a:t>Promoting Innovation</a:t>
            </a:r>
            <a:r>
              <a:rPr lang="en-US" spc="-40" dirty="0"/>
              <a:t> </a:t>
            </a:r>
            <a:r>
              <a:rPr lang="en-US" spc="10" dirty="0"/>
              <a:t>Worldwide</a:t>
            </a:r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42D8FB3-B4A4-DE4D-9491-6D01C515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5934019" y="9442039"/>
            <a:ext cx="2765172" cy="1199895"/>
            <a:chOff x="16104139" y="9442039"/>
            <a:chExt cx="2765172" cy="1199895"/>
          </a:xfrm>
        </p:grpSpPr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CAB8D2DE-A238-FD44-BD78-659CAE93452A}"/>
                </a:ext>
              </a:extLst>
            </p:cNvPr>
            <p:cNvSpPr/>
            <p:nvPr/>
          </p:nvSpPr>
          <p:spPr>
            <a:xfrm>
              <a:off x="16104139" y="9442039"/>
              <a:ext cx="1150678" cy="11998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928DCAB6-E38A-0549-882A-BDAE55B201B5}"/>
                </a:ext>
              </a:extLst>
            </p:cNvPr>
            <p:cNvSpPr/>
            <p:nvPr/>
          </p:nvSpPr>
          <p:spPr>
            <a:xfrm>
              <a:off x="18602611" y="10339486"/>
              <a:ext cx="266700" cy="96520"/>
            </a:xfrm>
            <a:custGeom>
              <a:avLst/>
              <a:gdLst/>
              <a:ahLst/>
              <a:cxnLst/>
              <a:rect l="l" t="t" r="r" b="b"/>
              <a:pathLst>
                <a:path w="266700" h="96520">
                  <a:moveTo>
                    <a:pt x="266098" y="0"/>
                  </a:moveTo>
                  <a:lnTo>
                    <a:pt x="0" y="0"/>
                  </a:lnTo>
                  <a:lnTo>
                    <a:pt x="0" y="95960"/>
                  </a:lnTo>
                  <a:lnTo>
                    <a:pt x="266098" y="95960"/>
                  </a:lnTo>
                  <a:lnTo>
                    <a:pt x="266098" y="0"/>
                  </a:lnTo>
                  <a:close/>
                </a:path>
              </a:pathLst>
            </a:custGeom>
            <a:solidFill>
              <a:srgbClr val="2723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68DBBEF1-A77A-DE4D-9BA1-046BACAA9759}"/>
                </a:ext>
              </a:extLst>
            </p:cNvPr>
            <p:cNvSpPr/>
            <p:nvPr/>
          </p:nvSpPr>
          <p:spPr>
            <a:xfrm>
              <a:off x="18680870" y="9763766"/>
              <a:ext cx="109855" cy="575945"/>
            </a:xfrm>
            <a:custGeom>
              <a:avLst/>
              <a:gdLst/>
              <a:ahLst/>
              <a:cxnLst/>
              <a:rect l="l" t="t" r="r" b="b"/>
              <a:pathLst>
                <a:path w="109855" h="575945">
                  <a:moveTo>
                    <a:pt x="109580" y="0"/>
                  </a:moveTo>
                  <a:lnTo>
                    <a:pt x="0" y="0"/>
                  </a:lnTo>
                  <a:lnTo>
                    <a:pt x="0" y="575720"/>
                  </a:lnTo>
                  <a:lnTo>
                    <a:pt x="109580" y="575720"/>
                  </a:lnTo>
                  <a:lnTo>
                    <a:pt x="109580" y="0"/>
                  </a:lnTo>
                  <a:close/>
                </a:path>
              </a:pathLst>
            </a:custGeom>
            <a:solidFill>
              <a:srgbClr val="2723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0D4AD7B8-0457-1242-ACB3-34E1BB22861B}"/>
                </a:ext>
              </a:extLst>
            </p:cNvPr>
            <p:cNvSpPr/>
            <p:nvPr/>
          </p:nvSpPr>
          <p:spPr>
            <a:xfrm>
              <a:off x="18602611" y="9667739"/>
              <a:ext cx="266700" cy="96520"/>
            </a:xfrm>
            <a:custGeom>
              <a:avLst/>
              <a:gdLst/>
              <a:ahLst/>
              <a:cxnLst/>
              <a:rect l="l" t="t" r="r" b="b"/>
              <a:pathLst>
                <a:path w="266700" h="96520">
                  <a:moveTo>
                    <a:pt x="266098" y="0"/>
                  </a:moveTo>
                  <a:lnTo>
                    <a:pt x="0" y="0"/>
                  </a:lnTo>
                  <a:lnTo>
                    <a:pt x="0" y="96026"/>
                  </a:lnTo>
                  <a:lnTo>
                    <a:pt x="266098" y="96026"/>
                  </a:lnTo>
                  <a:lnTo>
                    <a:pt x="266098" y="0"/>
                  </a:lnTo>
                  <a:close/>
                </a:path>
              </a:pathLst>
            </a:custGeom>
            <a:solidFill>
              <a:srgbClr val="2723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8">
              <a:extLst>
                <a:ext uri="{FF2B5EF4-FFF2-40B4-BE49-F238E27FC236}">
                  <a16:creationId xmlns:a16="http://schemas.microsoft.com/office/drawing/2014/main" id="{EF344C2B-9AF9-B54C-91AE-5B232E25CD86}"/>
                </a:ext>
              </a:extLst>
            </p:cNvPr>
            <p:cNvSpPr/>
            <p:nvPr/>
          </p:nvSpPr>
          <p:spPr>
            <a:xfrm>
              <a:off x="18080276" y="10339445"/>
              <a:ext cx="297180" cy="96520"/>
            </a:xfrm>
            <a:custGeom>
              <a:avLst/>
              <a:gdLst/>
              <a:ahLst/>
              <a:cxnLst/>
              <a:rect l="l" t="t" r="r" b="b"/>
              <a:pathLst>
                <a:path w="297180" h="96520">
                  <a:moveTo>
                    <a:pt x="296876" y="0"/>
                  </a:moveTo>
                  <a:lnTo>
                    <a:pt x="0" y="0"/>
                  </a:lnTo>
                  <a:lnTo>
                    <a:pt x="0" y="96067"/>
                  </a:lnTo>
                  <a:lnTo>
                    <a:pt x="296876" y="96067"/>
                  </a:lnTo>
                  <a:lnTo>
                    <a:pt x="296876" y="0"/>
                  </a:lnTo>
                  <a:close/>
                </a:path>
              </a:pathLst>
            </a:custGeom>
            <a:solidFill>
              <a:srgbClr val="2723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9">
              <a:extLst>
                <a:ext uri="{FF2B5EF4-FFF2-40B4-BE49-F238E27FC236}">
                  <a16:creationId xmlns:a16="http://schemas.microsoft.com/office/drawing/2014/main" id="{B333BEBB-E8FC-6348-95ED-06F2D4A29A34}"/>
                </a:ext>
              </a:extLst>
            </p:cNvPr>
            <p:cNvSpPr/>
            <p:nvPr/>
          </p:nvSpPr>
          <p:spPr>
            <a:xfrm>
              <a:off x="18173193" y="9763823"/>
              <a:ext cx="109855" cy="575945"/>
            </a:xfrm>
            <a:custGeom>
              <a:avLst/>
              <a:gdLst/>
              <a:ahLst/>
              <a:cxnLst/>
              <a:rect l="l" t="t" r="r" b="b"/>
              <a:pathLst>
                <a:path w="109855" h="575945">
                  <a:moveTo>
                    <a:pt x="109539" y="0"/>
                  </a:moveTo>
                  <a:lnTo>
                    <a:pt x="0" y="0"/>
                  </a:lnTo>
                  <a:lnTo>
                    <a:pt x="0" y="575621"/>
                  </a:lnTo>
                  <a:lnTo>
                    <a:pt x="109539" y="575621"/>
                  </a:lnTo>
                  <a:lnTo>
                    <a:pt x="109539" y="0"/>
                  </a:lnTo>
                  <a:close/>
                </a:path>
              </a:pathLst>
            </a:custGeom>
            <a:solidFill>
              <a:srgbClr val="2723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0">
              <a:extLst>
                <a:ext uri="{FF2B5EF4-FFF2-40B4-BE49-F238E27FC236}">
                  <a16:creationId xmlns:a16="http://schemas.microsoft.com/office/drawing/2014/main" id="{9EC0B400-43E2-384A-82FC-5F48FED0BA0F}"/>
                </a:ext>
              </a:extLst>
            </p:cNvPr>
            <p:cNvSpPr/>
            <p:nvPr/>
          </p:nvSpPr>
          <p:spPr>
            <a:xfrm>
              <a:off x="17933742" y="9764176"/>
              <a:ext cx="90170" cy="195580"/>
            </a:xfrm>
            <a:custGeom>
              <a:avLst/>
              <a:gdLst/>
              <a:ahLst/>
              <a:cxnLst/>
              <a:rect l="l" t="t" r="r" b="b"/>
              <a:pathLst>
                <a:path w="90169" h="195579">
                  <a:moveTo>
                    <a:pt x="0" y="195580"/>
                  </a:moveTo>
                  <a:lnTo>
                    <a:pt x="89578" y="195580"/>
                  </a:lnTo>
                  <a:lnTo>
                    <a:pt x="89578" y="0"/>
                  </a:lnTo>
                  <a:lnTo>
                    <a:pt x="0" y="0"/>
                  </a:lnTo>
                  <a:lnTo>
                    <a:pt x="0" y="195580"/>
                  </a:lnTo>
                  <a:close/>
                </a:path>
              </a:pathLst>
            </a:custGeom>
            <a:solidFill>
              <a:srgbClr val="2723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FFBA580A-0D6B-2642-98D0-F440091331BB}"/>
                </a:ext>
              </a:extLst>
            </p:cNvPr>
            <p:cNvSpPr/>
            <p:nvPr/>
          </p:nvSpPr>
          <p:spPr>
            <a:xfrm>
              <a:off x="17933742" y="9667656"/>
              <a:ext cx="588010" cy="96520"/>
            </a:xfrm>
            <a:custGeom>
              <a:avLst/>
              <a:gdLst/>
              <a:ahLst/>
              <a:cxnLst/>
              <a:rect l="l" t="t" r="r" b="b"/>
              <a:pathLst>
                <a:path w="588009" h="96520">
                  <a:moveTo>
                    <a:pt x="0" y="96520"/>
                  </a:moveTo>
                  <a:lnTo>
                    <a:pt x="587857" y="96520"/>
                  </a:lnTo>
                  <a:lnTo>
                    <a:pt x="587857" y="0"/>
                  </a:lnTo>
                  <a:lnTo>
                    <a:pt x="0" y="0"/>
                  </a:lnTo>
                  <a:lnTo>
                    <a:pt x="0" y="96520"/>
                  </a:lnTo>
                  <a:close/>
                </a:path>
              </a:pathLst>
            </a:custGeom>
            <a:solidFill>
              <a:srgbClr val="2723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F5F8B1A7-654D-CD4B-BCF6-6533517969E7}"/>
                </a:ext>
              </a:extLst>
            </p:cNvPr>
            <p:cNvSpPr/>
            <p:nvPr/>
          </p:nvSpPr>
          <p:spPr>
            <a:xfrm>
              <a:off x="18431715" y="9763823"/>
              <a:ext cx="90170" cy="196215"/>
            </a:xfrm>
            <a:custGeom>
              <a:avLst/>
              <a:gdLst/>
              <a:ahLst/>
              <a:cxnLst/>
              <a:rect l="l" t="t" r="r" b="b"/>
              <a:pathLst>
                <a:path w="90169" h="196215">
                  <a:moveTo>
                    <a:pt x="89883" y="0"/>
                  </a:moveTo>
                  <a:lnTo>
                    <a:pt x="0" y="0"/>
                  </a:lnTo>
                  <a:lnTo>
                    <a:pt x="0" y="195927"/>
                  </a:lnTo>
                  <a:lnTo>
                    <a:pt x="89883" y="195927"/>
                  </a:lnTo>
                  <a:lnTo>
                    <a:pt x="89883" y="0"/>
                  </a:lnTo>
                  <a:close/>
                </a:path>
              </a:pathLst>
            </a:custGeom>
            <a:solidFill>
              <a:srgbClr val="2723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64E2304F-D7B5-FF40-8500-54BFC51A3569}"/>
                </a:ext>
              </a:extLst>
            </p:cNvPr>
            <p:cNvSpPr/>
            <p:nvPr/>
          </p:nvSpPr>
          <p:spPr>
            <a:xfrm>
              <a:off x="17593416" y="10339445"/>
              <a:ext cx="266700" cy="96520"/>
            </a:xfrm>
            <a:custGeom>
              <a:avLst/>
              <a:gdLst/>
              <a:ahLst/>
              <a:cxnLst/>
              <a:rect l="l" t="t" r="r" b="b"/>
              <a:pathLst>
                <a:path w="266700" h="96520">
                  <a:moveTo>
                    <a:pt x="266090" y="0"/>
                  </a:moveTo>
                  <a:lnTo>
                    <a:pt x="0" y="0"/>
                  </a:lnTo>
                  <a:lnTo>
                    <a:pt x="0" y="96067"/>
                  </a:lnTo>
                  <a:lnTo>
                    <a:pt x="266090" y="96067"/>
                  </a:lnTo>
                  <a:lnTo>
                    <a:pt x="266090" y="0"/>
                  </a:lnTo>
                  <a:close/>
                </a:path>
              </a:pathLst>
            </a:custGeom>
            <a:solidFill>
              <a:srgbClr val="2723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4">
              <a:extLst>
                <a:ext uri="{FF2B5EF4-FFF2-40B4-BE49-F238E27FC236}">
                  <a16:creationId xmlns:a16="http://schemas.microsoft.com/office/drawing/2014/main" id="{435A2B0D-3A3D-7F48-A953-663C5F2F5326}"/>
                </a:ext>
              </a:extLst>
            </p:cNvPr>
            <p:cNvSpPr/>
            <p:nvPr/>
          </p:nvSpPr>
          <p:spPr>
            <a:xfrm>
              <a:off x="17671674" y="9763823"/>
              <a:ext cx="109855" cy="575945"/>
            </a:xfrm>
            <a:custGeom>
              <a:avLst/>
              <a:gdLst/>
              <a:ahLst/>
              <a:cxnLst/>
              <a:rect l="l" t="t" r="r" b="b"/>
              <a:pathLst>
                <a:path w="109855" h="575945">
                  <a:moveTo>
                    <a:pt x="109580" y="0"/>
                  </a:moveTo>
                  <a:lnTo>
                    <a:pt x="0" y="0"/>
                  </a:lnTo>
                  <a:lnTo>
                    <a:pt x="0" y="575621"/>
                  </a:lnTo>
                  <a:lnTo>
                    <a:pt x="109580" y="575621"/>
                  </a:lnTo>
                  <a:lnTo>
                    <a:pt x="109580" y="0"/>
                  </a:lnTo>
                  <a:close/>
                </a:path>
              </a:pathLst>
            </a:custGeom>
            <a:solidFill>
              <a:srgbClr val="2723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5">
              <a:extLst>
                <a:ext uri="{FF2B5EF4-FFF2-40B4-BE49-F238E27FC236}">
                  <a16:creationId xmlns:a16="http://schemas.microsoft.com/office/drawing/2014/main" id="{F09A1828-8936-AE42-A9D8-E04006B4E9F4}"/>
                </a:ext>
              </a:extLst>
            </p:cNvPr>
            <p:cNvSpPr/>
            <p:nvPr/>
          </p:nvSpPr>
          <p:spPr>
            <a:xfrm>
              <a:off x="17593416" y="9667673"/>
              <a:ext cx="266700" cy="96520"/>
            </a:xfrm>
            <a:custGeom>
              <a:avLst/>
              <a:gdLst/>
              <a:ahLst/>
              <a:cxnLst/>
              <a:rect l="l" t="t" r="r" b="b"/>
              <a:pathLst>
                <a:path w="266700" h="96520">
                  <a:moveTo>
                    <a:pt x="266090" y="0"/>
                  </a:moveTo>
                  <a:lnTo>
                    <a:pt x="0" y="0"/>
                  </a:lnTo>
                  <a:lnTo>
                    <a:pt x="0" y="96149"/>
                  </a:lnTo>
                  <a:lnTo>
                    <a:pt x="266090" y="96149"/>
                  </a:lnTo>
                  <a:lnTo>
                    <a:pt x="266090" y="0"/>
                  </a:lnTo>
                  <a:close/>
                </a:path>
              </a:pathLst>
            </a:custGeom>
            <a:solidFill>
              <a:srgbClr val="2723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EF70E11F-DAF8-224F-B04E-7B757AC14C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" r="448" b="73270"/>
          <a:stretch/>
        </p:blipFill>
        <p:spPr>
          <a:xfrm>
            <a:off x="0" y="-14224"/>
            <a:ext cx="20104100" cy="887568"/>
          </a:xfrm>
          <a:prstGeom prst="rect">
            <a:avLst/>
          </a:prstGeom>
        </p:spPr>
      </p:pic>
      <p:sp>
        <p:nvSpPr>
          <p:cNvPr id="20" name="Holder 4">
            <a:extLst>
              <a:ext uri="{FF2B5EF4-FFF2-40B4-BE49-F238E27FC236}">
                <a16:creationId xmlns:a16="http://schemas.microsoft.com/office/drawing/2014/main" id="{CB7A9F78-F2B2-FB4B-AF42-F70A51BC4E5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5679416" y="10704254"/>
            <a:ext cx="3122294" cy="246221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 b="0" i="0">
                <a:solidFill>
                  <a:srgbClr val="282460"/>
                </a:solidFill>
                <a:latin typeface="Aller"/>
                <a:cs typeface="Aller"/>
              </a:defRPr>
            </a:lvl1pPr>
          </a:lstStyle>
          <a:p>
            <a:pPr marL="12700">
              <a:spcBef>
                <a:spcPts val="70"/>
              </a:spcBef>
            </a:pPr>
            <a:r>
              <a:rPr lang="en-US" spc="10" dirty="0">
                <a:solidFill>
                  <a:schemeClr val="bg1"/>
                </a:solidFill>
              </a:rPr>
              <a:t>ITI </a:t>
            </a:r>
            <a:r>
              <a:rPr lang="en-US" spc="10" dirty="0"/>
              <a:t>Promoting Innovation</a:t>
            </a:r>
            <a:r>
              <a:rPr lang="en-US" spc="-40" dirty="0"/>
              <a:t> </a:t>
            </a:r>
            <a:r>
              <a:rPr lang="en-US" spc="10" dirty="0"/>
              <a:t>Worldwide</a:t>
            </a:r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452374"/>
            <a:ext cx="18093690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10" name="Holder 4">
            <a:extLst>
              <a:ext uri="{FF2B5EF4-FFF2-40B4-BE49-F238E27FC236}">
                <a16:creationId xmlns:a16="http://schemas.microsoft.com/office/drawing/2014/main" id="{906392BB-E6CF-FE4B-BBD3-42C7D68A60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679416" y="10704254"/>
            <a:ext cx="3122294" cy="246221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 b="0" i="0">
                <a:solidFill>
                  <a:srgbClr val="282460"/>
                </a:solidFill>
                <a:latin typeface="Aller"/>
                <a:cs typeface="Aller"/>
              </a:defRPr>
            </a:lvl1pPr>
          </a:lstStyle>
          <a:p>
            <a:pPr marL="12700">
              <a:spcBef>
                <a:spcPts val="70"/>
              </a:spcBef>
            </a:pPr>
            <a:r>
              <a:rPr lang="en-US" spc="10" dirty="0">
                <a:solidFill>
                  <a:schemeClr val="bg1"/>
                </a:solidFill>
              </a:rPr>
              <a:t>ITI </a:t>
            </a:r>
            <a:r>
              <a:rPr lang="en-US" spc="10" dirty="0"/>
              <a:t>Promoting Innovation</a:t>
            </a:r>
            <a:r>
              <a:rPr lang="en-US" spc="-40" dirty="0"/>
              <a:t> </a:t>
            </a:r>
            <a:r>
              <a:rPr lang="en-US" spc="10" dirty="0"/>
              <a:t>Worldwide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 sz="6000">
          <a:latin typeface="Rockwell" panose="02060603020205020403" pitchFamily="18" charset="77"/>
          <a:ea typeface="+mj-ea"/>
          <a:cs typeface="+mj-cs"/>
        </a:defRPr>
      </a:lvl1pPr>
    </p:titleStyle>
    <p:bodyStyle>
      <a:lvl1pPr marL="0">
        <a:defRPr sz="3600"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tic.org/dotAsset/47d8492f-a78a-46b8-b41a-fd656d773c5a.doc" TargetMode="External"/><Relationship Id="rId3" Type="http://schemas.openxmlformats.org/officeDocument/2006/relationships/hyperlink" Target="https://www.access-board.gov/guidelines-and-standards/communications-and-it/about-the-ict-refresh/final-rule/text-of-the-standards-and-guidelines" TargetMode="External"/><Relationship Id="rId7" Type="http://schemas.openxmlformats.org/officeDocument/2006/relationships/hyperlink" Target="https://www.w3.org/TR/WCAG21" TargetMode="External"/><Relationship Id="rId2" Type="http://schemas.openxmlformats.org/officeDocument/2006/relationships/hyperlink" Target="https://www.itic.org/dotAsset/b282ab06-0ab2-4540-adc2-78698058dfc3.do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tic.org/dotAsset/816d494f-5a26-41de-9355-c613b080594e.doc" TargetMode="External"/><Relationship Id="rId5" Type="http://schemas.openxmlformats.org/officeDocument/2006/relationships/hyperlink" Target="https://www.etsi.org/deliver/etsi_en/301500_301599/301549/03.02.01_60/en_301549v030201p.pdf" TargetMode="External"/><Relationship Id="rId4" Type="http://schemas.openxmlformats.org/officeDocument/2006/relationships/hyperlink" Target="https://www.itic.org/dotAsset/8888b10b-c0eb-44b5-ada4-633370eade19.doc" TargetMode="External"/><Relationship Id="rId9" Type="http://schemas.openxmlformats.org/officeDocument/2006/relationships/hyperlink" Target="https://www.itic.org/policy/accessibility/vpat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tic.org/policy/accessibility/vpa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info@itic.or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tic.org/resources/vpat/ReportingConformancetoICTAccessibilityStandards-July2019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79741-2EE7-134D-9527-5511E608C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4125" y="4661177"/>
            <a:ext cx="17088486" cy="1015663"/>
          </a:xfrm>
        </p:spPr>
        <p:txBody>
          <a:bodyPr/>
          <a:lstStyle/>
          <a:p>
            <a:r>
              <a:rPr lang="en-US" dirty="0"/>
              <a:t>VPAT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DA905D-B243-F148-9E14-602241778CD2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en-US" dirty="0"/>
              <a:t>Module 1: 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0FEF19-22FB-F34E-9B24-4B5FA6CF7FB3}"/>
              </a:ext>
            </a:extLst>
          </p:cNvPr>
          <p:cNvSpPr txBox="1"/>
          <p:nvPr/>
        </p:nvSpPr>
        <p:spPr>
          <a:xfrm>
            <a:off x="2359393" y="9538941"/>
            <a:ext cx="3657600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i="1" spc="30" dirty="0">
                <a:solidFill>
                  <a:schemeClr val="tx1">
                    <a:lumMod val="95000"/>
                    <a:lumOff val="5000"/>
                  </a:schemeClr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Global Headquarters</a:t>
            </a:r>
          </a:p>
          <a:p>
            <a:pPr>
              <a:spcAft>
                <a:spcPts val="300"/>
              </a:spcAft>
            </a:pPr>
            <a:r>
              <a:rPr lang="en-US" spc="30" dirty="0">
                <a:solidFill>
                  <a:schemeClr val="tx1">
                    <a:lumMod val="95000"/>
                    <a:lumOff val="5000"/>
                  </a:schemeClr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700 K Street NW, Suite 600</a:t>
            </a:r>
          </a:p>
          <a:p>
            <a:pPr>
              <a:spcAft>
                <a:spcPts val="300"/>
              </a:spcAft>
            </a:pPr>
            <a:r>
              <a:rPr lang="en-US" spc="30" dirty="0">
                <a:solidFill>
                  <a:schemeClr val="tx1">
                    <a:lumMod val="95000"/>
                    <a:lumOff val="5000"/>
                  </a:schemeClr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Washington, D.C. 20001, USA</a:t>
            </a:r>
          </a:p>
          <a:p>
            <a:pPr>
              <a:spcAft>
                <a:spcPts val="300"/>
              </a:spcAft>
            </a:pPr>
            <a:endParaRPr lang="en-US" sz="600" spc="3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300"/>
              </a:spcAft>
            </a:pPr>
            <a:r>
              <a:rPr lang="en-US" spc="30" dirty="0">
                <a:solidFill>
                  <a:schemeClr val="tx1">
                    <a:lumMod val="95000"/>
                    <a:lumOff val="5000"/>
                  </a:schemeClr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+1 202-737-8888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942718-4D85-B940-A5F0-AC67AF217642}"/>
              </a:ext>
            </a:extLst>
          </p:cNvPr>
          <p:cNvSpPr txBox="1"/>
          <p:nvPr/>
        </p:nvSpPr>
        <p:spPr>
          <a:xfrm>
            <a:off x="6807347" y="9554221"/>
            <a:ext cx="3657600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i="1" spc="30" dirty="0">
                <a:solidFill>
                  <a:schemeClr val="tx1">
                    <a:lumMod val="95000"/>
                    <a:lumOff val="5000"/>
                  </a:schemeClr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Europe Office</a:t>
            </a:r>
          </a:p>
          <a:p>
            <a:pPr>
              <a:spcAft>
                <a:spcPts val="300"/>
              </a:spcAft>
            </a:pPr>
            <a:r>
              <a:rPr lang="en-US" spc="30" dirty="0">
                <a:solidFill>
                  <a:schemeClr val="tx1">
                    <a:lumMod val="95000"/>
                    <a:lumOff val="5000"/>
                  </a:schemeClr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Rue de la </a:t>
            </a:r>
            <a:r>
              <a:rPr lang="en-US" spc="3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Loi</a:t>
            </a:r>
            <a:r>
              <a:rPr lang="en-US" spc="30" dirty="0">
                <a:solidFill>
                  <a:schemeClr val="tx1">
                    <a:lumMod val="95000"/>
                    <a:lumOff val="5000"/>
                  </a:schemeClr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 227</a:t>
            </a:r>
          </a:p>
          <a:p>
            <a:pPr>
              <a:spcAft>
                <a:spcPts val="300"/>
              </a:spcAft>
            </a:pPr>
            <a:r>
              <a:rPr lang="en-US" spc="30" dirty="0">
                <a:solidFill>
                  <a:schemeClr val="tx1">
                    <a:lumMod val="95000"/>
                    <a:lumOff val="5000"/>
                  </a:schemeClr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Brussels – 1040, Belgium</a:t>
            </a:r>
          </a:p>
          <a:p>
            <a:pPr>
              <a:spcAft>
                <a:spcPts val="300"/>
              </a:spcAft>
            </a:pPr>
            <a:endParaRPr lang="en-US" sz="600" spc="3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300"/>
              </a:spcAft>
            </a:pPr>
            <a:r>
              <a:rPr lang="en-US" spc="30" dirty="0">
                <a:solidFill>
                  <a:schemeClr val="tx1">
                    <a:lumMod val="95000"/>
                    <a:lumOff val="5000"/>
                  </a:schemeClr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+32 (0)2-321-10-90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A0B738-F5A9-344C-B8D4-07F4230A9BD9}"/>
              </a:ext>
            </a:extLst>
          </p:cNvPr>
          <p:cNvSpPr txBox="1"/>
          <p:nvPr/>
        </p:nvSpPr>
        <p:spPr>
          <a:xfrm>
            <a:off x="11646933" y="9909878"/>
            <a:ext cx="3657600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200" spc="3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  <a:cs typeface="Arial" panose="020B0604020202020204" pitchFamily="34" charset="0"/>
            </a:endParaRPr>
          </a:p>
          <a:p>
            <a:r>
              <a:rPr lang="en-US" spc="3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info@itic.org</a:t>
            </a:r>
            <a:endParaRPr lang="en-US" spc="3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  <a:cs typeface="Arial" panose="020B0604020202020204" pitchFamily="34" charset="0"/>
            </a:endParaRPr>
          </a:p>
          <a:p>
            <a:endParaRPr lang="en-US" spc="3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  <a:cs typeface="Arial" panose="020B0604020202020204" pitchFamily="34" charset="0"/>
            </a:endParaRPr>
          </a:p>
          <a:p>
            <a:endParaRPr lang="en-US" sz="800" spc="3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  <a:cs typeface="Arial" panose="020B0604020202020204" pitchFamily="34" charset="0"/>
            </a:endParaRPr>
          </a:p>
          <a:p>
            <a:r>
              <a:rPr lang="en-US" spc="3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Itic.org</a:t>
            </a:r>
            <a:endParaRPr lang="en-US" spc="3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096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A10B-3D34-9C4E-9248-48766D419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Rockwell"/>
                <a:ea typeface="+mj-lt"/>
                <a:cs typeface="+mj-lt"/>
              </a:rPr>
              <a:t>ACRs are consumed by…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41FA9-450D-8C4E-AD76-0783C4771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205" y="2467338"/>
            <a:ext cx="18093690" cy="4534575"/>
          </a:xfrm>
        </p:spPr>
        <p:txBody>
          <a:bodyPr/>
          <a:lstStyle/>
          <a:p>
            <a:pPr marL="464820" lvl="2" indent="-46482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Procurers</a:t>
            </a:r>
            <a:endParaRPr lang="en-US" sz="3600" dirty="0">
              <a:solidFill>
                <a:srgbClr val="000000"/>
              </a:solidFill>
              <a:cs typeface="Calibri"/>
            </a:endParaRPr>
          </a:p>
          <a:p>
            <a:pPr marL="922020" lvl="4" indent="-464820" rtl="0" fontAlgn="base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ea typeface="+mn-lt"/>
                <a:cs typeface="+mn-lt"/>
              </a:rPr>
              <a:t>U.S. Federal Government, Agencies and Companies for market research to comply with Section 508 </a:t>
            </a:r>
          </a:p>
          <a:p>
            <a:pPr marL="922020" lvl="4" indent="-46482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Government agencies - international</a:t>
            </a:r>
            <a:endParaRPr lang="en-US" sz="3600" dirty="0">
              <a:solidFill>
                <a:srgbClr val="000000"/>
              </a:solidFill>
              <a:cs typeface="Calibri"/>
            </a:endParaRPr>
          </a:p>
          <a:p>
            <a:pPr marL="922020" lvl="4" indent="-464820" rtl="0" fontAlgn="base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Sectors where accessibility is important</a:t>
            </a:r>
            <a:endParaRPr lang="en-US" sz="3600" dirty="0">
              <a:solidFill>
                <a:srgbClr val="000000"/>
              </a:solidFill>
              <a:cs typeface="Calibri"/>
            </a:endParaRPr>
          </a:p>
          <a:p>
            <a:pPr marL="922020" lvl="4" indent="-464820" rtl="0" fontAlgn="base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Corporations</a:t>
            </a:r>
            <a:endParaRPr lang="en-US" sz="3600" dirty="0">
              <a:solidFill>
                <a:srgbClr val="000000"/>
              </a:solidFill>
              <a:cs typeface="Calibri"/>
            </a:endParaRPr>
          </a:p>
          <a:p>
            <a:pPr marL="464820" lvl="2" indent="-464820" rtl="0" fontAlgn="base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Consumers</a:t>
            </a:r>
            <a:endParaRPr lang="en-US" sz="3600" dirty="0">
              <a:solidFill>
                <a:srgbClr val="000000"/>
              </a:solidFill>
              <a:cs typeface="Calibri"/>
            </a:endParaRPr>
          </a:p>
          <a:p>
            <a:pPr marL="464820" lvl="2" indent="-46482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cs typeface="Calibri"/>
              </a:rPr>
              <a:t>Education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A80320-E37A-FE44-8A13-F012E6524A7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spcBef>
                <a:spcPts val="70"/>
              </a:spcBef>
            </a:pPr>
            <a:r>
              <a:rPr lang="en-US" spc="10">
                <a:solidFill>
                  <a:schemeClr val="bg1"/>
                </a:solidFill>
              </a:rPr>
              <a:t>ITI </a:t>
            </a:r>
            <a:r>
              <a:rPr lang="en-US" spc="10"/>
              <a:t>Promoting Innovation</a:t>
            </a:r>
            <a:r>
              <a:rPr lang="en-US" spc="-40"/>
              <a:t> </a:t>
            </a:r>
            <a:r>
              <a:rPr lang="en-US" spc="10"/>
              <a:t>Worldwide</a:t>
            </a:r>
            <a:endParaRPr lang="en-US" spc="1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28CFD-B080-2F44-985A-04D2E7A065B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55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5FC94-1412-A74D-9D7F-A6C81E6EA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Rockwell"/>
                <a:cs typeface="Calibri"/>
              </a:rPr>
              <a:t>VPAT editions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0DBDE-D23F-244B-A278-319ECAC40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205" y="2467338"/>
            <a:ext cx="18093690" cy="2769989"/>
          </a:xfrm>
        </p:spPr>
        <p:txBody>
          <a:bodyPr/>
          <a:lstStyle/>
          <a:p>
            <a:pPr rtl="0" fontAlgn="base"/>
            <a:r>
              <a:rPr lang="en-US" dirty="0">
                <a:solidFill>
                  <a:srgbClr val="000000"/>
                </a:solidFill>
                <a:cs typeface="Calibri"/>
              </a:rPr>
              <a:t>Four editions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cs typeface="Calibri"/>
              </a:rPr>
              <a:t>WCAG 2.1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cs typeface="Calibri"/>
              </a:rPr>
              <a:t>Section 508 – includes WCAG 2.0 Level AA</a:t>
            </a: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cs typeface="Calibri"/>
              </a:rPr>
              <a:t>EN 301 549 – includes WCAG 2.1 Level AA</a:t>
            </a:r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cs typeface="Calibri"/>
              </a:rPr>
              <a:t>International – includes all the above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2352F6-BC75-3141-9E61-6C19FCCFE36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spcBef>
                <a:spcPts val="70"/>
              </a:spcBef>
            </a:pPr>
            <a:r>
              <a:rPr lang="en-US" spc="10">
                <a:solidFill>
                  <a:schemeClr val="bg1"/>
                </a:solidFill>
              </a:rPr>
              <a:t>ITI </a:t>
            </a:r>
            <a:r>
              <a:rPr lang="en-US" spc="10"/>
              <a:t>Promoting Innovation</a:t>
            </a:r>
            <a:r>
              <a:rPr lang="en-US" spc="-40"/>
              <a:t> </a:t>
            </a:r>
            <a:r>
              <a:rPr lang="en-US" spc="10"/>
              <a:t>Worldwide</a:t>
            </a:r>
            <a:endParaRPr lang="en-US" spc="1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6EA6F-19F7-3840-80AD-68675146836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00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1BB13-2360-4845-8358-B7B030C42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Rockwell"/>
                <a:cs typeface="Calibri"/>
              </a:rPr>
              <a:t>Which VPAT edition to use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959A8-3A0E-E34B-AB93-6C295FA38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205" y="2467338"/>
            <a:ext cx="18093690" cy="2215991"/>
          </a:xfrm>
        </p:spPr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cs typeface="Calibri"/>
              </a:rPr>
              <a:t>Depends on</a:t>
            </a:r>
            <a:endParaRPr lang="en-US" dirty="0"/>
          </a:p>
          <a:p>
            <a:pPr lvl="2" indent="-403225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cs typeface="Calibri"/>
              </a:rPr>
              <a:t>Your customers’ requirements</a:t>
            </a:r>
          </a:p>
          <a:p>
            <a:pPr lvl="2" indent="-403225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cs typeface="Calibri"/>
              </a:rPr>
              <a:t>Marketing requirements for your company</a:t>
            </a:r>
          </a:p>
          <a:p>
            <a:pPr lvl="2" indent="-403225" rtl="0" fontAlgn="base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cs typeface="Calibri"/>
              </a:rPr>
              <a:t>Plans to distribute (Europe, U.S. only, international)</a:t>
            </a:r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FA4078-B00B-2641-A35C-F88E0F4CE9E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spcBef>
                <a:spcPts val="70"/>
              </a:spcBef>
            </a:pPr>
            <a:r>
              <a:rPr lang="en-US" spc="10">
                <a:solidFill>
                  <a:schemeClr val="bg1"/>
                </a:solidFill>
              </a:rPr>
              <a:t>ITI </a:t>
            </a:r>
            <a:r>
              <a:rPr lang="en-US" spc="10"/>
              <a:t>Promoting Innovation</a:t>
            </a:r>
            <a:r>
              <a:rPr lang="en-US" spc="-40"/>
              <a:t> </a:t>
            </a:r>
            <a:r>
              <a:rPr lang="en-US" spc="10"/>
              <a:t>Worldwide</a:t>
            </a:r>
            <a:endParaRPr lang="en-US" spc="1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E21589-B1A2-E04F-B0E8-C5206ED963D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8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023A1-4139-7840-9F36-4BD918C3B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Rockwell"/>
              </a:rPr>
              <a:t>Where to find VPATs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5E006-1241-A140-9805-CCB8796E3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205" y="2467338"/>
            <a:ext cx="18093690" cy="4985980"/>
          </a:xfrm>
        </p:spPr>
        <p:txBody>
          <a:bodyPr/>
          <a:lstStyle/>
          <a:p>
            <a:pPr marL="464820" lvl="2" indent="-464820" rtl="0" fontAlgn="base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cs typeface="Calibri"/>
                <a:hlinkClick r:id="rId2"/>
              </a:rPr>
              <a:t>VPAT 2.4Rev 508 (February 2020)</a:t>
            </a:r>
            <a:r>
              <a:rPr lang="en-US" sz="3600" dirty="0">
                <a:solidFill>
                  <a:srgbClr val="000000"/>
                </a:solidFill>
                <a:cs typeface="Calibri"/>
              </a:rPr>
              <a:t> - based on </a:t>
            </a:r>
            <a:r>
              <a:rPr lang="en-US" sz="3600" u="sng" dirty="0">
                <a:solidFill>
                  <a:srgbClr val="0085CF"/>
                </a:solidFill>
                <a:latin typeface="allerlight"/>
                <a:hlinkClick r:id="rId3"/>
              </a:rPr>
              <a:t>Revised Section 508 standards</a:t>
            </a:r>
            <a:r>
              <a:rPr lang="en-US" sz="3600" dirty="0">
                <a:solidFill>
                  <a:srgbClr val="000000"/>
                </a:solidFill>
                <a:cs typeface="Calibri"/>
              </a:rPr>
              <a:t>, the U.S. Federal accessibility standard</a:t>
            </a:r>
            <a:endParaRPr lang="en-US" dirty="0"/>
          </a:p>
          <a:p>
            <a:pPr marL="457200" lvl="3" indent="-448945" rtl="0" fontAlgn="base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cs typeface="Calibri"/>
                <a:hlinkClick r:id="rId4"/>
              </a:rPr>
              <a:t>VPAT 2.4Rev EU (February 2020)</a:t>
            </a:r>
            <a:r>
              <a:rPr lang="en-US" sz="3600" dirty="0">
                <a:solidFill>
                  <a:srgbClr val="000000"/>
                </a:solidFill>
                <a:cs typeface="Calibri"/>
              </a:rPr>
              <a:t> - based on </a:t>
            </a:r>
            <a:r>
              <a:rPr lang="en-US" sz="3600" u="sng" dirty="0">
                <a:solidFill>
                  <a:srgbClr val="0085CF"/>
                </a:solidFill>
                <a:latin typeface="allerlight"/>
                <a:hlinkClick r:id="rId5"/>
              </a:rPr>
              <a:t>EN 301 549</a:t>
            </a:r>
            <a:r>
              <a:rPr lang="en-US" sz="3600" dirty="0">
                <a:solidFill>
                  <a:srgbClr val="000000"/>
                </a:solidFill>
                <a:cs typeface="Calibri"/>
              </a:rPr>
              <a:t>, accessibility requirements suitable for public procurement of ICT products and services in Europe</a:t>
            </a:r>
          </a:p>
          <a:p>
            <a:pPr marL="457200" lvl="3" indent="-448945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cs typeface="Calibri"/>
                <a:hlinkClick r:id="rId6"/>
              </a:rPr>
              <a:t>VPAT 2.4Rev WCAG (February 2020)</a:t>
            </a:r>
            <a:r>
              <a:rPr lang="en-US" sz="3600" dirty="0">
                <a:solidFill>
                  <a:srgbClr val="000000"/>
                </a:solidFill>
                <a:cs typeface="Calibri"/>
              </a:rPr>
              <a:t> - based on WCAG: </a:t>
            </a:r>
            <a:r>
              <a:rPr lang="en-US" sz="3600" u="sng" dirty="0">
                <a:solidFill>
                  <a:srgbClr val="0085CF"/>
                </a:solidFill>
                <a:latin typeface="allerlight"/>
                <a:hlinkClick r:id="rId7"/>
              </a:rPr>
              <a:t>WCAG 2.1</a:t>
            </a:r>
            <a:r>
              <a:rPr lang="en-US" sz="3600" dirty="0">
                <a:solidFill>
                  <a:srgbClr val="000000"/>
                </a:solidFill>
                <a:cs typeface="Calibri"/>
              </a:rPr>
              <a:t>, W3C/WAI’s recently updated Web Content Accessibility Guidelines</a:t>
            </a:r>
            <a:endParaRPr lang="en-US" dirty="0">
              <a:cs typeface="Calibri"/>
            </a:endParaRPr>
          </a:p>
          <a:p>
            <a:pPr marL="464820" lvl="2" indent="-464820" algn="l" rtl="0" fontAlgn="base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cs typeface="Calibri"/>
                <a:hlinkClick r:id="rId8"/>
              </a:rPr>
              <a:t>VPAT 2.4Rev INT (February 2020)</a:t>
            </a:r>
            <a:r>
              <a:rPr lang="en-US" sz="3600" dirty="0">
                <a:solidFill>
                  <a:srgbClr val="000000"/>
                </a:solidFill>
                <a:cs typeface="Calibri"/>
              </a:rPr>
              <a:t> - Incorporates all three of the above standards into one report</a:t>
            </a:r>
          </a:p>
          <a:p>
            <a:pPr marL="464820" lvl="2" indent="-46482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cs typeface="Calibri"/>
              </a:rPr>
              <a:t>All links available from </a:t>
            </a:r>
            <a:r>
              <a:rPr lang="en-US" sz="3600" dirty="0">
                <a:ea typeface="+mn-lt"/>
                <a:cs typeface="+mn-lt"/>
                <a:hlinkClick r:id="rId9"/>
              </a:rPr>
              <a:t>https://www.itic.org/policy/accessibility/vpat</a:t>
            </a:r>
            <a:r>
              <a:rPr lang="en-US" sz="3600" dirty="0">
                <a:ea typeface="+mn-lt"/>
                <a:cs typeface="+mn-lt"/>
              </a:rPr>
              <a:t> 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99317A6-8D80-4B48-9D5E-A9AA0491EB59}"/>
              </a:ext>
            </a:extLst>
          </p:cNvPr>
          <p:cNvSpPr/>
          <p:nvPr/>
        </p:nvSpPr>
        <p:spPr>
          <a:xfrm>
            <a:off x="7438204" y="8123982"/>
            <a:ext cx="5227692" cy="122193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Updates Needed: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new VPAT edition links and link text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48C697-2E50-EA4D-8B5F-1DD7D693155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spcBef>
                <a:spcPts val="70"/>
              </a:spcBef>
            </a:pPr>
            <a:r>
              <a:rPr lang="en-US" spc="10">
                <a:solidFill>
                  <a:schemeClr val="bg1"/>
                </a:solidFill>
              </a:rPr>
              <a:t>ITI </a:t>
            </a:r>
            <a:r>
              <a:rPr lang="en-US" spc="10"/>
              <a:t>Promoting Innovation</a:t>
            </a:r>
            <a:r>
              <a:rPr lang="en-US" spc="-40"/>
              <a:t> </a:t>
            </a:r>
            <a:r>
              <a:rPr lang="en-US" spc="10"/>
              <a:t>Worldwide</a:t>
            </a:r>
            <a:endParaRPr lang="en-US" spc="1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FC8EA6-0806-B247-9DAE-7073C9DBA73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25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BF36E-C647-1543-A0BD-D9519685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ckwell"/>
              </a:rPr>
              <a:t>Additional decisions: WCAG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6B91C-8284-824C-A9B7-703CD420E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205" y="2467338"/>
            <a:ext cx="18093690" cy="4431983"/>
          </a:xfrm>
        </p:spPr>
        <p:txBody>
          <a:bodyPr/>
          <a:lstStyle/>
          <a:p>
            <a:pPr marL="457200"/>
            <a:r>
              <a:rPr lang="en-US" dirty="0">
                <a:solidFill>
                  <a:srgbClr val="000000"/>
                </a:solidFill>
              </a:rPr>
              <a:t>Which version of WCAG to report on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pPr marL="13716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2.0 vs 2.1</a:t>
            </a:r>
            <a:endParaRPr lang="en-US" sz="3600" dirty="0">
              <a:solidFill>
                <a:srgbClr val="000000"/>
              </a:solidFill>
              <a:cs typeface="Calibri"/>
            </a:endParaRPr>
          </a:p>
          <a:p>
            <a:pPr marL="457200"/>
            <a:r>
              <a:rPr lang="en-US" dirty="0">
                <a:solidFill>
                  <a:srgbClr val="000000"/>
                </a:solidFill>
              </a:rPr>
              <a:t>What level of WCAG to report on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pPr marL="13716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Level A, AA, or AAA</a:t>
            </a:r>
            <a:endParaRPr lang="en-US" sz="3600" dirty="0">
              <a:solidFill>
                <a:srgbClr val="000000"/>
              </a:solidFill>
              <a:cs typeface="Calibri"/>
            </a:endParaRPr>
          </a:p>
          <a:p>
            <a:pPr marL="1371600" lvl="1" indent="-45720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000000"/>
              </a:solidFill>
            </a:endParaRPr>
          </a:p>
          <a:p>
            <a:pPr marL="457200"/>
            <a:r>
              <a:rPr lang="en-US" dirty="0">
                <a:solidFill>
                  <a:srgbClr val="000000"/>
                </a:solidFill>
              </a:rPr>
              <a:t>This may help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pPr marL="13716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Revised 508 requires WCAG 2.0 Level AA</a:t>
            </a:r>
          </a:p>
          <a:p>
            <a:pPr marL="13716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EN 301 549 V3.2.1 requires WCAG 2.1 Level AA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0CCE66-E15F-D147-8045-632B0D3B47D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spcBef>
                <a:spcPts val="70"/>
              </a:spcBef>
            </a:pPr>
            <a:r>
              <a:rPr lang="en-US" spc="10" dirty="0">
                <a:solidFill>
                  <a:schemeClr val="bg1"/>
                </a:solidFill>
              </a:rPr>
              <a:t>ITI </a:t>
            </a:r>
            <a:r>
              <a:rPr lang="en-US" spc="10" dirty="0"/>
              <a:t>Promoting Innovation</a:t>
            </a:r>
            <a:r>
              <a:rPr lang="en-US" spc="-40" dirty="0"/>
              <a:t> </a:t>
            </a:r>
            <a:r>
              <a:rPr lang="en-US" spc="10" dirty="0"/>
              <a:t>Worldwide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CCD906-B3E4-EC4D-B414-BA5C8F96E3F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4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712C7-DAD3-A545-88B2-F465B017B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Rockwell"/>
              </a:rPr>
              <a:t>Additional decisions: format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55414-DD66-F74B-B31F-BB95BF3A5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205" y="2467338"/>
            <a:ext cx="18093690" cy="2215991"/>
          </a:xfrm>
        </p:spPr>
        <p:txBody>
          <a:bodyPr/>
          <a:lstStyle/>
          <a:p>
            <a:pPr marL="53975" rtl="0" fontAlgn="base"/>
            <a:r>
              <a:rPr lang="en-US" dirty="0">
                <a:solidFill>
                  <a:srgbClr val="000000"/>
                </a:solidFill>
                <a:cs typeface="Calibri"/>
              </a:rPr>
              <a:t>File format to deliver ACRs to customers</a:t>
            </a:r>
            <a:endParaRPr lang="en-US" dirty="0"/>
          </a:p>
          <a:p>
            <a:pPr marL="975995" lvl="2" indent="-46482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cs typeface="Calibri"/>
              </a:rPr>
              <a:t>HTML file</a:t>
            </a:r>
          </a:p>
          <a:p>
            <a:pPr marL="975995" lvl="2" indent="-46482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cs typeface="Calibri"/>
              </a:rPr>
              <a:t>Microsoft Word</a:t>
            </a:r>
          </a:p>
          <a:p>
            <a:pPr marL="975995" lvl="2" indent="-46482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cs typeface="Calibri"/>
              </a:rPr>
              <a:t>Adobe PDF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223CE2-172D-3640-8DD2-37BCE246B8B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spcBef>
                <a:spcPts val="70"/>
              </a:spcBef>
            </a:pPr>
            <a:r>
              <a:rPr lang="en-US" spc="10">
                <a:solidFill>
                  <a:schemeClr val="bg1"/>
                </a:solidFill>
              </a:rPr>
              <a:t>ITI </a:t>
            </a:r>
            <a:r>
              <a:rPr lang="en-US" spc="10"/>
              <a:t>Promoting Innovation</a:t>
            </a:r>
            <a:r>
              <a:rPr lang="en-US" spc="-40"/>
              <a:t> </a:t>
            </a:r>
            <a:r>
              <a:rPr lang="en-US" spc="10"/>
              <a:t>Worldwide</a:t>
            </a:r>
            <a:endParaRPr lang="en-US" spc="1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54D1FD-9369-CA46-AC58-3B3990159B0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5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A1849-D3BE-914C-BC46-A6A2CD696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Rockwell"/>
              </a:rPr>
              <a:t>Additional decisions: publishing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E3D55-5D5F-E444-A9F3-0EC6F9D6C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205" y="2467338"/>
            <a:ext cx="18093690" cy="2215991"/>
          </a:xfrm>
        </p:spPr>
        <p:txBody>
          <a:bodyPr/>
          <a:lstStyle/>
          <a:p>
            <a:pPr marL="53975" rtl="0" fontAlgn="base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cs typeface="Calibri"/>
              </a:rPr>
              <a:t>How will ACRs be made available</a:t>
            </a:r>
            <a:endParaRPr lang="en-US" dirty="0"/>
          </a:p>
          <a:p>
            <a:pPr marL="975995" lvl="2" indent="-464820" rtl="0" fontAlgn="base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cs typeface="Calibri"/>
              </a:rPr>
              <a:t>Viewable from website</a:t>
            </a:r>
          </a:p>
          <a:p>
            <a:pPr marL="975995" lvl="2" indent="-464820" rtl="0" fontAlgn="base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cs typeface="Calibri"/>
              </a:rPr>
              <a:t>Download from website</a:t>
            </a:r>
          </a:p>
          <a:p>
            <a:pPr marL="975995" lvl="2" indent="-464820" rtl="0" fontAlgn="base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cs typeface="Calibri"/>
              </a:rPr>
              <a:t>Email upon request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77520D-5CBA-8E49-8C0A-CBD5D35E8BA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spcBef>
                <a:spcPts val="70"/>
              </a:spcBef>
            </a:pPr>
            <a:r>
              <a:rPr lang="en-US" spc="10">
                <a:solidFill>
                  <a:schemeClr val="bg1"/>
                </a:solidFill>
              </a:rPr>
              <a:t>ITI </a:t>
            </a:r>
            <a:r>
              <a:rPr lang="en-US" spc="10"/>
              <a:t>Promoting Innovation</a:t>
            </a:r>
            <a:r>
              <a:rPr lang="en-US" spc="-40"/>
              <a:t> </a:t>
            </a:r>
            <a:r>
              <a:rPr lang="en-US" spc="10"/>
              <a:t>Worldwide</a:t>
            </a:r>
            <a:endParaRPr lang="en-US" spc="1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562AD1-1741-C046-80A6-9EA0D01CDC3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54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5756D-7DB1-E545-880B-7DF23314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486B5-E1D3-FF47-82C3-7D9E5BA47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205" y="2467338"/>
            <a:ext cx="18093690" cy="1107996"/>
          </a:xfrm>
        </p:spPr>
        <p:txBody>
          <a:bodyPr/>
          <a:lstStyle/>
          <a:p>
            <a:pPr marL="0" lvl="1" algn="l"/>
            <a:r>
              <a:rPr lang="en-US" sz="3600" dirty="0">
                <a:solidFill>
                  <a:srgbClr val="000000"/>
                </a:solidFill>
                <a:cs typeface="Calibri"/>
              </a:rPr>
              <a:t>Information Technology Industry Council Website (ITI)</a:t>
            </a:r>
            <a:endParaRPr lang="en-US" sz="3600" dirty="0">
              <a:ea typeface="+mn-lt"/>
              <a:cs typeface="+mn-lt"/>
            </a:endParaRPr>
          </a:p>
          <a:p>
            <a:pPr marL="922020" lvl="3" indent="-464820">
              <a:buFont typeface="Arial,Sans-Serif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cs typeface="Calibri"/>
              </a:rPr>
              <a:t>ITI’s VPAT® web page </a:t>
            </a:r>
            <a:r>
              <a:rPr lang="en-US" sz="3600" u="sng" dirty="0">
                <a:solidFill>
                  <a:srgbClr val="1155CC"/>
                </a:solidFill>
                <a:cs typeface="Calibri"/>
                <a:hlinkClick r:id="rId2"/>
              </a:rPr>
              <a:t>https://www.itic.org/policy/accessibility/vpat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5ADF28-35D4-6648-9203-50264105964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spcBef>
                <a:spcPts val="70"/>
              </a:spcBef>
            </a:pPr>
            <a:r>
              <a:rPr lang="en-US" spc="10">
                <a:solidFill>
                  <a:schemeClr val="bg1"/>
                </a:solidFill>
              </a:rPr>
              <a:t>ITI </a:t>
            </a:r>
            <a:r>
              <a:rPr lang="en-US" spc="10"/>
              <a:t>Promoting Innovation</a:t>
            </a:r>
            <a:r>
              <a:rPr lang="en-US" spc="-40"/>
              <a:t> </a:t>
            </a:r>
            <a:r>
              <a:rPr lang="en-US" spc="10"/>
              <a:t>Worldwide</a:t>
            </a:r>
            <a:endParaRPr lang="en-US" spc="1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705F9-8A69-A644-837B-CCC47D4177B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77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84B38-AAF3-6A40-B304-24325C321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Rockwell" panose="02060603020205020403" pitchFamily="18" charset="0"/>
              </a:rPr>
              <a:t>Questions or feedback?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CE4B-587F-3C44-9AC0-9721503DE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205" y="2467338"/>
            <a:ext cx="18093690" cy="221599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595959"/>
                </a:solidFill>
                <a:hlinkClick r:id="rId2"/>
              </a:rPr>
              <a:t>info@itic.org</a:t>
            </a:r>
            <a:endParaRPr lang="en-US" dirty="0">
              <a:solidFill>
                <a:srgbClr val="595959"/>
              </a:solidFill>
            </a:endParaRPr>
          </a:p>
          <a:p>
            <a:pPr algn="l"/>
            <a:endParaRPr lang="en-US" dirty="0">
              <a:solidFill>
                <a:srgbClr val="595959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Telephone: +1-202-737-8888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BA992-1721-CA4B-AAFC-86208B3AA20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spcBef>
                <a:spcPts val="70"/>
              </a:spcBef>
            </a:pPr>
            <a:r>
              <a:rPr lang="en-US" spc="10">
                <a:solidFill>
                  <a:schemeClr val="bg1"/>
                </a:solidFill>
              </a:rPr>
              <a:t>ITI </a:t>
            </a:r>
            <a:r>
              <a:rPr lang="en-US" spc="10"/>
              <a:t>Promoting Innovation</a:t>
            </a:r>
            <a:r>
              <a:rPr lang="en-US" spc="-40"/>
              <a:t> </a:t>
            </a:r>
            <a:r>
              <a:rPr lang="en-US" spc="10"/>
              <a:t>Worldwide</a:t>
            </a:r>
            <a:endParaRPr lang="en-US" spc="1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8CE871-C0B5-964E-92A5-BB8952CF697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02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AA0F1-A44D-3D4F-A579-1542722C0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Rockwell"/>
              </a:rPr>
              <a:t>Thank you for the contributions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9751F8-4486-BA40-A264-8B473D0868E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spcBef>
                <a:spcPts val="70"/>
              </a:spcBef>
            </a:pPr>
            <a:r>
              <a:rPr lang="en-US" spc="10">
                <a:solidFill>
                  <a:schemeClr val="bg1"/>
                </a:solidFill>
              </a:rPr>
              <a:t>ITI </a:t>
            </a:r>
            <a:r>
              <a:rPr lang="en-US" spc="10"/>
              <a:t>Promoting Innovation</a:t>
            </a:r>
            <a:r>
              <a:rPr lang="en-US" spc="-40"/>
              <a:t> </a:t>
            </a:r>
            <a:r>
              <a:rPr lang="en-US" spc="10"/>
              <a:t>Worldwide</a:t>
            </a:r>
            <a:endParaRPr lang="en-US" spc="1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2B9857-CDEB-6849-A463-055AC0CB98F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/>
          </a:p>
        </p:txBody>
      </p:sp>
      <p:grpSp>
        <p:nvGrpSpPr>
          <p:cNvPr id="6" name="Group 5" descr="Logos for HP, IBM, Intel, Lexmark, Oracle and vmWare" title="Company Logos">
            <a:extLst>
              <a:ext uri="{FF2B5EF4-FFF2-40B4-BE49-F238E27FC236}">
                <a16:creationId xmlns:a16="http://schemas.microsoft.com/office/drawing/2014/main" id="{A95950B7-621E-2743-8E7A-36ADD09806FC}"/>
              </a:ext>
            </a:extLst>
          </p:cNvPr>
          <p:cNvGrpSpPr/>
          <p:nvPr/>
        </p:nvGrpSpPr>
        <p:grpSpPr>
          <a:xfrm>
            <a:off x="3027933" y="3158766"/>
            <a:ext cx="14048234" cy="3248680"/>
            <a:chOff x="3027933" y="3158766"/>
            <a:chExt cx="14048234" cy="324868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AF78EE9-08F1-D347-9902-2F68541E3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06656" y="5493046"/>
              <a:ext cx="3402419" cy="9144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F2EEBB-9B73-884D-97FF-640C1354F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27291" y="3329793"/>
              <a:ext cx="1961148" cy="9144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2E8CD50-FA3F-5E44-B1A8-44CB74EF3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589772" y="3329793"/>
              <a:ext cx="1612900" cy="9144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BF1F791-14F9-5A41-AD28-A379082DD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716278" y="5493046"/>
              <a:ext cx="3359889" cy="9144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B55FBD1-83B6-8D47-A1A2-6C58573F2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23613" y="3158766"/>
              <a:ext cx="1280160" cy="125645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4B6F5C3-F07A-2443-8853-81956EB3E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27933" y="5493046"/>
              <a:ext cx="327152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9969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E73A4-F7DE-A54C-8336-004D6A8F8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ckwell"/>
              </a:rPr>
              <a:t>What is the goal of this training? 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9D2E0-5264-CF4B-9286-8916D5D2F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205" y="2467338"/>
            <a:ext cx="18093690" cy="4431983"/>
          </a:xfrm>
        </p:spPr>
        <p:txBody>
          <a:bodyPr/>
          <a:lstStyle/>
          <a:p>
            <a:pPr marL="464820" lvl="1" indent="-464820" rtl="0" fontAlgn="base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To provide an understanding of what goes into writing a good Accessibility Conformance Report (ACR) using the Voluntary Product Accessibility Template (VPAT)</a:t>
            </a:r>
            <a:endParaRPr lang="en-US" dirty="0"/>
          </a:p>
          <a:p>
            <a:pPr marL="464820" lvl="1" indent="-46482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To provide an understanding of what to look for when reading an ACR</a:t>
            </a:r>
            <a:endParaRPr lang="en-US" sz="3600" dirty="0">
              <a:solidFill>
                <a:srgbClr val="000000"/>
              </a:solidFill>
              <a:cs typeface="Calibri"/>
            </a:endParaRPr>
          </a:p>
          <a:p>
            <a:pPr marL="914400" lvl="1" indent="-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000000"/>
              </a:solidFill>
            </a:endParaRP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endParaRPr lang="en-US" sz="3600" dirty="0">
              <a:solidFill>
                <a:srgbClr val="000000"/>
              </a:solidFill>
            </a:endParaRPr>
          </a:p>
          <a:p>
            <a:pPr marL="0" lvl="1" rtl="0" fontAlgn="base"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000000"/>
                </a:solidFill>
              </a:rPr>
              <a:t>This training does NOT cover:</a:t>
            </a:r>
            <a:endParaRPr lang="en-US" sz="3600" dirty="0">
              <a:solidFill>
                <a:srgbClr val="000000"/>
              </a:solidFill>
              <a:cs typeface="Calibri"/>
            </a:endParaRPr>
          </a:p>
          <a:p>
            <a:pPr marL="922020" lvl="2" indent="-46482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How to test for accessibility</a:t>
            </a:r>
            <a:endParaRPr lang="en-US" sz="3600" dirty="0">
              <a:solidFill>
                <a:srgbClr val="000000"/>
              </a:solidFill>
              <a:cs typeface="Calibri"/>
            </a:endParaRPr>
          </a:p>
          <a:p>
            <a:pPr marL="922020" lvl="2" indent="-464820" rtl="0" fontAlgn="base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Where to get training on accessibility</a:t>
            </a:r>
            <a:endParaRPr lang="en-US" sz="3600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A5CAB6-5162-0A46-AF6E-830AC819C31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spcBef>
                <a:spcPts val="70"/>
              </a:spcBef>
            </a:pPr>
            <a:r>
              <a:rPr lang="en-US" spc="10" dirty="0">
                <a:solidFill>
                  <a:schemeClr val="bg1"/>
                </a:solidFill>
              </a:rPr>
              <a:t>ITI </a:t>
            </a:r>
            <a:r>
              <a:rPr lang="en-US" spc="10" dirty="0"/>
              <a:t>Promoting Innovation</a:t>
            </a:r>
            <a:r>
              <a:rPr lang="en-US" spc="-40" dirty="0"/>
              <a:t> </a:t>
            </a:r>
            <a:r>
              <a:rPr lang="en-US" spc="10" dirty="0"/>
              <a:t>Worldwide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E6D880-9E51-9147-A809-92BF468E10E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75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50C64-E8C4-5E4D-8300-6B9CCA87F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BA516-868F-BC45-9708-7C800A77D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205" y="2467338"/>
            <a:ext cx="18093690" cy="4431983"/>
          </a:xfrm>
        </p:spPr>
        <p:txBody>
          <a:bodyPr/>
          <a:lstStyle/>
          <a:p>
            <a:pPr marL="0" lvl="1"/>
            <a:r>
              <a:rPr lang="en-US" sz="3600" b="1" dirty="0">
                <a:latin typeface="Rockwell"/>
              </a:rPr>
              <a:t>Module 1: Introduction</a:t>
            </a:r>
          </a:p>
          <a:p>
            <a:pPr marL="0" lvl="1"/>
            <a:r>
              <a:rPr lang="en-US" sz="3600" dirty="0">
                <a:latin typeface="Rockwell"/>
              </a:rPr>
              <a:t>Module 2: Preparing to write the ACR</a:t>
            </a:r>
          </a:p>
          <a:p>
            <a:pPr marL="0" lvl="1"/>
            <a:r>
              <a:rPr lang="en-US" sz="3600" dirty="0">
                <a:latin typeface="Rockwell"/>
              </a:rPr>
              <a:t>Module 3: WCAG</a:t>
            </a:r>
          </a:p>
          <a:p>
            <a:pPr marL="0" lvl="1"/>
            <a:r>
              <a:rPr lang="en-US" sz="3600" dirty="0">
                <a:latin typeface="Rockwell"/>
              </a:rPr>
              <a:t>Module 4: Section 508</a:t>
            </a:r>
          </a:p>
          <a:p>
            <a:pPr marL="0" lvl="1"/>
            <a:r>
              <a:rPr lang="en-US" sz="3600" dirty="0">
                <a:latin typeface="Rockwell"/>
              </a:rPr>
              <a:t>Module 5: EN 301 549</a:t>
            </a:r>
          </a:p>
          <a:p>
            <a:pPr marL="0" lvl="1"/>
            <a:r>
              <a:rPr lang="en-US" sz="3600" dirty="0">
                <a:latin typeface="Rockwell"/>
              </a:rPr>
              <a:t>Module 6: What makes a good ACR?</a:t>
            </a:r>
            <a:endParaRPr lang="en-US" sz="3600" dirty="0"/>
          </a:p>
          <a:p>
            <a:pPr marL="0" lvl="1"/>
            <a:r>
              <a:rPr lang="en-US" sz="3600" dirty="0">
                <a:latin typeface="Rockwell"/>
              </a:rPr>
              <a:t>Module 7: Your ACR is filled out…What’s next?</a:t>
            </a:r>
          </a:p>
          <a:p>
            <a:pPr marL="0" lvl="1"/>
            <a:r>
              <a:rPr lang="en-US" sz="3600" dirty="0">
                <a:latin typeface="Rockwell"/>
              </a:rPr>
              <a:t>Module 8: ACR readers and evaluators</a:t>
            </a:r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E45689-07BB-A240-B185-A738A1095D7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spcBef>
                <a:spcPts val="70"/>
              </a:spcBef>
            </a:pPr>
            <a:r>
              <a:rPr lang="en-US" spc="10">
                <a:solidFill>
                  <a:schemeClr val="bg1"/>
                </a:solidFill>
              </a:rPr>
              <a:t>ITI </a:t>
            </a:r>
            <a:r>
              <a:rPr lang="en-US" spc="10"/>
              <a:t>Promoting Innovation</a:t>
            </a:r>
            <a:r>
              <a:rPr lang="en-US" spc="-40"/>
              <a:t> </a:t>
            </a:r>
            <a:r>
              <a:rPr lang="en-US" spc="10"/>
              <a:t>Worldwide</a:t>
            </a:r>
            <a:endParaRPr lang="en-US" spc="1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BAAC6-B035-D449-A8F1-5E0600A8345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1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6A97A-A679-7340-B212-C65731DB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module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1A5DD-80B4-7846-BF43-D2FA66FFE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205" y="2467338"/>
            <a:ext cx="18093690" cy="1661993"/>
          </a:xfrm>
        </p:spPr>
        <p:txBody>
          <a:bodyPr/>
          <a:lstStyle/>
          <a:p>
            <a:pPr marL="464820" lvl="1" indent="-464820" rtl="0" fontAlgn="base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To introduce the history of the VPAT</a:t>
            </a:r>
            <a:endParaRPr lang="en-US" dirty="0">
              <a:solidFill>
                <a:srgbClr val="000000"/>
              </a:solidFill>
            </a:endParaRPr>
          </a:p>
          <a:p>
            <a:pPr marL="464820" lvl="1" indent="-46482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Where to find the VPAT</a:t>
            </a:r>
            <a:endParaRPr lang="en-US" dirty="0">
              <a:solidFill>
                <a:srgbClr val="000000"/>
              </a:solidFill>
            </a:endParaRPr>
          </a:p>
          <a:p>
            <a:pPr marL="464820" lvl="1" indent="-46482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VPAT use cases</a:t>
            </a:r>
            <a:endParaRPr lang="en-US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386FA2-F601-B54A-8F28-BC59885AA4C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spcBef>
                <a:spcPts val="70"/>
              </a:spcBef>
            </a:pPr>
            <a:r>
              <a:rPr lang="en-US" spc="10">
                <a:solidFill>
                  <a:schemeClr val="bg1"/>
                </a:solidFill>
              </a:rPr>
              <a:t>ITI </a:t>
            </a:r>
            <a:r>
              <a:rPr lang="en-US" spc="10"/>
              <a:t>Promoting Innovation</a:t>
            </a:r>
            <a:r>
              <a:rPr lang="en-US" spc="-40"/>
              <a:t> </a:t>
            </a:r>
            <a:r>
              <a:rPr lang="en-US" spc="10"/>
              <a:t>Worldwide</a:t>
            </a:r>
            <a:endParaRPr lang="en-US" spc="1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4DB511-813B-CE4B-8884-F5B04ED4141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72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19B5-6D6D-0C48-95E2-0021E5D34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Rockwell" panose="02060603020205020403" pitchFamily="18" charset="0"/>
              </a:rPr>
              <a:t>VPAT vs. ACR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8D4BA-4CC6-CF47-B0AC-C19B6E7B2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205" y="2467338"/>
            <a:ext cx="18093690" cy="6771084"/>
          </a:xfrm>
        </p:spPr>
        <p:txBody>
          <a:bodyPr/>
          <a:lstStyle/>
          <a:p>
            <a:pPr marL="464820" lvl="1" indent="-464820" rtl="0" fontAlgn="base">
              <a:spcBef>
                <a:spcPts val="0"/>
              </a:spcBef>
              <a:spcAft>
                <a:spcPts val="0"/>
              </a:spcAft>
            </a:pPr>
            <a:r>
              <a:rPr lang="en-US" sz="4000" dirty="0"/>
              <a:t>VPAT = </a:t>
            </a:r>
            <a:r>
              <a:rPr lang="en-US" sz="4000" dirty="0">
                <a:solidFill>
                  <a:srgbClr val="000000"/>
                </a:solidFill>
              </a:rPr>
              <a:t>Voluntary Product Accessibility Template  </a:t>
            </a:r>
            <a:br>
              <a:rPr lang="en-US" sz="4000" dirty="0"/>
            </a:br>
            <a:r>
              <a:rPr lang="en-US" sz="4000" dirty="0">
                <a:solidFill>
                  <a:srgbClr val="000000"/>
                </a:solidFill>
              </a:rPr>
              <a:t>vs.</a:t>
            </a:r>
            <a:endParaRPr lang="en-US" dirty="0"/>
          </a:p>
          <a:p>
            <a:pPr marL="464820" lvl="1" indent="-464820" rtl="0" fontAlgn="base">
              <a:spcBef>
                <a:spcPts val="0"/>
              </a:spcBef>
              <a:spcAft>
                <a:spcPts val="0"/>
              </a:spcAft>
            </a:pPr>
            <a:r>
              <a:rPr lang="en-US" sz="4000" dirty="0">
                <a:solidFill>
                  <a:srgbClr val="000000"/>
                </a:solidFill>
              </a:rPr>
              <a:t>ACR = Accessibility Conformance Report</a:t>
            </a:r>
            <a:endParaRPr lang="en-US" sz="4000" dirty="0">
              <a:solidFill>
                <a:srgbClr val="000000"/>
              </a:solidFill>
              <a:cs typeface="Calibri"/>
            </a:endParaRPr>
          </a:p>
          <a:p>
            <a:pPr marL="464820" lvl="1" indent="-464820" rtl="0" fontAlgn="base"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rgbClr val="000000"/>
              </a:solidFill>
              <a:cs typeface="Calibri"/>
            </a:endParaRPr>
          </a:p>
          <a:p>
            <a:pPr marL="0" lvl="1" rtl="0" fontAlgn="base"/>
            <a:r>
              <a:rPr lang="en-US" sz="4000" dirty="0">
                <a:solidFill>
                  <a:srgbClr val="000000"/>
                </a:solidFill>
              </a:rPr>
              <a:t>The VPAT is:</a:t>
            </a:r>
            <a:endParaRPr lang="en-US" sz="4000" dirty="0">
              <a:solidFill>
                <a:srgbClr val="000000"/>
              </a:solidFill>
              <a:cs typeface="Calibri"/>
            </a:endParaRPr>
          </a:p>
          <a:p>
            <a:pPr marL="922020" lvl="2" indent="-46482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0000"/>
                </a:solidFill>
              </a:rPr>
              <a:t>A document template used to create an ACR</a:t>
            </a:r>
            <a:endParaRPr lang="en-US" sz="4000" dirty="0">
              <a:solidFill>
                <a:srgbClr val="000000"/>
              </a:solidFill>
              <a:cs typeface="Calibri"/>
            </a:endParaRPr>
          </a:p>
          <a:p>
            <a:pPr marL="922020" lvl="2" indent="-46482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0000"/>
                </a:solidFill>
                <a:cs typeface="Calibri"/>
              </a:rPr>
              <a:t>Prepopulated with the standards (and guidelines) criteria and instructions</a:t>
            </a:r>
          </a:p>
          <a:p>
            <a:pPr marL="464820" lvl="1" indent="-464820" rtl="0" fontAlgn="base">
              <a:buFont typeface="Arial" panose="020B0604020202020204" pitchFamily="34" charset="0"/>
              <a:buChar char="•"/>
            </a:pPr>
            <a:endParaRPr lang="en-US" sz="4000" dirty="0">
              <a:solidFill>
                <a:srgbClr val="000000"/>
              </a:solidFill>
            </a:endParaRPr>
          </a:p>
          <a:p>
            <a:pPr marL="0" lvl="1" rtl="0" fontAlgn="base"/>
            <a:r>
              <a:rPr lang="en-US" sz="4000" dirty="0">
                <a:solidFill>
                  <a:srgbClr val="000000"/>
                </a:solidFill>
              </a:rPr>
              <a:t>An ACR is:</a:t>
            </a:r>
            <a:endParaRPr lang="en-US" sz="4000" dirty="0">
              <a:ea typeface="+mn-lt"/>
              <a:cs typeface="+mn-lt"/>
            </a:endParaRPr>
          </a:p>
          <a:p>
            <a:pPr marL="1028700" lvl="2" indent="-571500">
              <a:buFont typeface="Arial"/>
              <a:buChar char="•"/>
            </a:pPr>
            <a:r>
              <a:rPr lang="en-US" sz="4000" dirty="0">
                <a:ea typeface="+mn-lt"/>
                <a:cs typeface="+mn-lt"/>
              </a:rPr>
              <a:t>The filled out VPAT – answering how the product meets the criteria</a:t>
            </a:r>
            <a:endParaRPr lang="en-US" dirty="0">
              <a:ea typeface="+mn-lt"/>
              <a:cs typeface="+mn-lt"/>
            </a:endParaRPr>
          </a:p>
          <a:p>
            <a:pPr marL="1028700" lvl="2" indent="-5715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4000" dirty="0">
                <a:ea typeface="+mn-lt"/>
                <a:cs typeface="+mn-lt"/>
              </a:rPr>
              <a:t>Reports</a:t>
            </a:r>
            <a:r>
              <a:rPr lang="en-US" sz="4000" dirty="0"/>
              <a:t> conformance to accessibility standards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056BDE-B0F4-4E4F-B9EE-8910B7FD8A5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spcBef>
                <a:spcPts val="70"/>
              </a:spcBef>
            </a:pPr>
            <a:r>
              <a:rPr lang="en-US" spc="10">
                <a:solidFill>
                  <a:schemeClr val="bg1"/>
                </a:solidFill>
              </a:rPr>
              <a:t>ITI </a:t>
            </a:r>
            <a:r>
              <a:rPr lang="en-US" spc="10"/>
              <a:t>Promoting Innovation</a:t>
            </a:r>
            <a:r>
              <a:rPr lang="en-US" spc="-40"/>
              <a:t> </a:t>
            </a:r>
            <a:r>
              <a:rPr lang="en-US" spc="10"/>
              <a:t>Worldwide</a:t>
            </a:r>
            <a:endParaRPr lang="en-US" spc="1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4F3C12-4CC9-8F45-BFE2-A0FCB4A0191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31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BEC34-DA5A-744D-BE89-DBE11B2B6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Rockwell"/>
              </a:rPr>
              <a:t>Why was the VPAT developed?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344D9-2598-2F4F-B67D-98A1F9FF3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205" y="2467338"/>
            <a:ext cx="18093690" cy="6258123"/>
          </a:xfrm>
        </p:spPr>
        <p:txBody>
          <a:bodyPr/>
          <a:lstStyle/>
          <a:p>
            <a:pPr marL="0" lvl="2"/>
            <a:r>
              <a:rPr lang="en-US" sz="4000" dirty="0">
                <a:solidFill>
                  <a:srgbClr val="000000"/>
                </a:solidFill>
              </a:rPr>
              <a:t>Procurement tool</a:t>
            </a:r>
            <a:endParaRPr lang="en-US" dirty="0"/>
          </a:p>
          <a:p>
            <a:pPr marL="922020" lvl="3" indent="-464820">
              <a:buFont typeface="Arial" panose="020B0604020202020204" pitchFamily="34" charset="0"/>
              <a:buChar char="•"/>
            </a:pPr>
            <a:r>
              <a:rPr lang="en-US" sz="4000" dirty="0">
                <a:ea typeface="+mn-lt"/>
                <a:cs typeface="+mn-lt"/>
              </a:rPr>
              <a:t>Helps Federal agencies and other buyers determine accessibility of information technology products and services</a:t>
            </a:r>
            <a:endParaRPr lang="en-US" sz="4000" dirty="0">
              <a:cs typeface="Calibri"/>
            </a:endParaRPr>
          </a:p>
          <a:p>
            <a:pPr marL="0" lvl="2" rtl="0" fontAlgn="base">
              <a:spcBef>
                <a:spcPts val="0"/>
              </a:spcBef>
              <a:spcAft>
                <a:spcPts val="0"/>
              </a:spcAft>
            </a:pPr>
            <a:r>
              <a:rPr lang="en-US" sz="4000" dirty="0">
                <a:solidFill>
                  <a:srgbClr val="000000"/>
                </a:solidFill>
              </a:rPr>
              <a:t>Self-assessment tool</a:t>
            </a:r>
            <a:endParaRPr lang="en-US" sz="4000" dirty="0">
              <a:solidFill>
                <a:srgbClr val="000000"/>
              </a:solidFill>
              <a:cs typeface="Calibri"/>
            </a:endParaRPr>
          </a:p>
          <a:p>
            <a:pPr marL="922020" lvl="3" indent="-464820">
              <a:buFont typeface="Arial" panose="020B0604020202020204" pitchFamily="34" charset="0"/>
              <a:buChar char="•"/>
            </a:pPr>
            <a:r>
              <a:rPr lang="en-US" sz="4000" dirty="0">
                <a:ea typeface="+mn-lt"/>
                <a:cs typeface="+mn-lt"/>
              </a:rPr>
              <a:t>Provides a framework for companies to evaluate their own products</a:t>
            </a:r>
            <a:endParaRPr lang="en-US" sz="4000" dirty="0">
              <a:cs typeface="Calibri"/>
            </a:endParaRPr>
          </a:p>
          <a:p>
            <a:pPr marL="0" lvl="2" rtl="0" fontAlgn="base">
              <a:spcBef>
                <a:spcPts val="0"/>
              </a:spcBef>
              <a:spcAft>
                <a:spcPts val="0"/>
              </a:spcAft>
            </a:pPr>
            <a:r>
              <a:rPr lang="en-US" sz="4000" dirty="0">
                <a:solidFill>
                  <a:srgbClr val="000000"/>
                </a:solidFill>
              </a:rPr>
              <a:t>Consistent format</a:t>
            </a:r>
            <a:endParaRPr lang="en-US" sz="4000" dirty="0">
              <a:solidFill>
                <a:srgbClr val="000000"/>
              </a:solidFill>
              <a:cs typeface="Calibri"/>
            </a:endParaRPr>
          </a:p>
          <a:p>
            <a:pPr marL="922020" lvl="3" indent="-464820">
              <a:buFont typeface="Arial" panose="020B0604020202020204" pitchFamily="34" charset="0"/>
              <a:buChar char="•"/>
            </a:pPr>
            <a:r>
              <a:rPr lang="en-US" sz="4000" dirty="0">
                <a:ea typeface="+mn-lt"/>
                <a:cs typeface="+mn-lt"/>
              </a:rPr>
              <a:t>Makes comparing products easier when companies use the same reporting mechanism</a:t>
            </a:r>
          </a:p>
          <a:p>
            <a:pPr marL="0" lvl="2" rtl="0" fontAlgn="base">
              <a:spcBef>
                <a:spcPts val="0"/>
              </a:spcBef>
              <a:spcAft>
                <a:spcPts val="800"/>
              </a:spcAft>
            </a:pPr>
            <a:r>
              <a:rPr lang="en-US" sz="4000" dirty="0">
                <a:solidFill>
                  <a:srgbClr val="000000"/>
                </a:solidFill>
              </a:rPr>
              <a:t> Address levels of support</a:t>
            </a:r>
            <a:endParaRPr lang="en-US" sz="4000" dirty="0">
              <a:solidFill>
                <a:srgbClr val="000000"/>
              </a:solidFill>
              <a:cs typeface="Calibri"/>
            </a:endParaRPr>
          </a:p>
          <a:p>
            <a:pPr marL="922020" lvl="3" indent="-46482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ea typeface="+mn-lt"/>
                <a:cs typeface="+mn-lt"/>
              </a:rPr>
              <a:t>Enable showing how well products support each requirement</a:t>
            </a:r>
            <a:endParaRPr lang="en-US" sz="4000" dirty="0">
              <a:solidFill>
                <a:srgbClr val="FF0000"/>
              </a:solidFill>
              <a:highlight>
                <a:srgbClr val="FFFF00"/>
              </a:highlight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F23761-A0B4-2F47-92FA-BBB12F40399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spcBef>
                <a:spcPts val="70"/>
              </a:spcBef>
            </a:pPr>
            <a:r>
              <a:rPr lang="en-US" spc="10">
                <a:solidFill>
                  <a:schemeClr val="bg1"/>
                </a:solidFill>
              </a:rPr>
              <a:t>ITI </a:t>
            </a:r>
            <a:r>
              <a:rPr lang="en-US" spc="10"/>
              <a:t>Promoting Innovation</a:t>
            </a:r>
            <a:r>
              <a:rPr lang="en-US" spc="-40"/>
              <a:t> </a:t>
            </a:r>
            <a:r>
              <a:rPr lang="en-US" spc="10"/>
              <a:t>Worldwide</a:t>
            </a:r>
            <a:endParaRPr lang="en-US" spc="1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9F84F-C6D9-8345-80FF-3AEE7807630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53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9250A-5DCC-DB4C-8F2F-B07F3D61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Rockwell"/>
              </a:rPr>
              <a:t>Is accessibility a yes/no question?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6CBE4-4089-5F41-9DD5-9800E1F38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205" y="2467338"/>
            <a:ext cx="18093690" cy="3570208"/>
          </a:xfrm>
        </p:spPr>
        <p:txBody>
          <a:bodyPr/>
          <a:lstStyle/>
          <a:p>
            <a:pPr marL="0" lvl="2"/>
            <a:r>
              <a:rPr lang="en-US" sz="4000" dirty="0">
                <a:ea typeface="+mn-lt"/>
                <a:cs typeface="+mn-lt"/>
              </a:rPr>
              <a:t>Vendors are asked to give yes/no answers to 'Is the product accessible?'</a:t>
            </a:r>
          </a:p>
          <a:p>
            <a:pPr marL="1028700" lvl="3" indent="-571500">
              <a:buFont typeface="Arial"/>
              <a:buChar char="•"/>
            </a:pPr>
            <a:r>
              <a:rPr lang="en-US" sz="4000" dirty="0">
                <a:ea typeface="+mn-lt"/>
                <a:cs typeface="+mn-lt"/>
              </a:rPr>
              <a:t>It ignores the complexity involved in conforming to accessibility standards</a:t>
            </a:r>
          </a:p>
          <a:p>
            <a:pPr marL="1028700" lvl="3" indent="-571500">
              <a:buFont typeface="Arial"/>
              <a:buChar char="•"/>
            </a:pPr>
            <a:r>
              <a:rPr lang="en-US" sz="4000" dirty="0">
                <a:ea typeface="+mn-lt"/>
                <a:cs typeface="+mn-lt"/>
              </a:rPr>
              <a:t>ACR helps to report the “degree of conformance” </a:t>
            </a:r>
          </a:p>
          <a:p>
            <a:pPr marL="0" lvl="2"/>
            <a:endParaRPr lang="en-US" sz="4000" dirty="0">
              <a:ea typeface="+mn-lt"/>
              <a:cs typeface="+mn-lt"/>
            </a:endParaRPr>
          </a:p>
          <a:p>
            <a:pPr marL="0" lvl="2"/>
            <a:r>
              <a:rPr lang="en-US" sz="3600" dirty="0">
                <a:ea typeface="+mn-lt"/>
                <a:cs typeface="+mn-lt"/>
                <a:hlinkClick r:id="rId2"/>
              </a:rPr>
              <a:t>Reporting Conformance to ICT Accessibility Standards </a:t>
            </a:r>
            <a:r>
              <a:rPr lang="en-US" sz="3600" dirty="0">
                <a:ea typeface="+mn-lt"/>
                <a:cs typeface="+mn-lt"/>
              </a:rPr>
              <a:t>(August 06, 2019) </a:t>
            </a:r>
            <a:endParaRPr lang="en-US" dirty="0">
              <a:ea typeface="+mn-lt"/>
              <a:cs typeface="+mn-lt"/>
            </a:endParaRPr>
          </a:p>
          <a:p>
            <a:pPr marL="1028700" lvl="3" indent="-571500">
              <a:buFont typeface="Arial"/>
              <a:buChar char="•"/>
            </a:pPr>
            <a:r>
              <a:rPr lang="en-US" sz="3600" dirty="0">
                <a:ea typeface="+mn-lt"/>
                <a:cs typeface="+mn-lt"/>
              </a:rPr>
              <a:t>A white paper on why a yes/no answer for accessibility doesn't work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16B75-BE57-5543-9C00-CCBF1E617D9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spcBef>
                <a:spcPts val="70"/>
              </a:spcBef>
            </a:pPr>
            <a:r>
              <a:rPr lang="en-US" spc="10">
                <a:solidFill>
                  <a:schemeClr val="bg1"/>
                </a:solidFill>
              </a:rPr>
              <a:t>ITI </a:t>
            </a:r>
            <a:r>
              <a:rPr lang="en-US" spc="10"/>
              <a:t>Promoting Innovation</a:t>
            </a:r>
            <a:r>
              <a:rPr lang="en-US" spc="-40"/>
              <a:t> </a:t>
            </a:r>
            <a:r>
              <a:rPr lang="en-US" spc="10"/>
              <a:t>Worldwide</a:t>
            </a:r>
            <a:endParaRPr lang="en-US" spc="1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AE9895-3BA1-534C-8542-D99C1BD66CB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22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3111F-E6DF-734A-9E4F-59DFDA962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Rockwell"/>
              </a:rPr>
              <a:t>Is the ACR a certification?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3D1A0-313F-7E4D-9F6E-0E28C5D54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205" y="2467338"/>
            <a:ext cx="18093690" cy="1846659"/>
          </a:xfrm>
        </p:spPr>
        <p:txBody>
          <a:bodyPr/>
          <a:lstStyle/>
          <a:p>
            <a:pPr marL="0" lvl="2"/>
            <a:r>
              <a:rPr lang="en-US" sz="4000" dirty="0">
                <a:solidFill>
                  <a:srgbClr val="000000"/>
                </a:solidFill>
                <a:cs typeface="Calibri"/>
              </a:rPr>
              <a:t>The ACR is a statement of conformance</a:t>
            </a:r>
          </a:p>
          <a:p>
            <a:pPr marL="1028700" lvl="3" indent="-571500">
              <a:buFont typeface="Arial"/>
              <a:buChar char="•"/>
            </a:pPr>
            <a:r>
              <a:rPr lang="en-US" sz="4000" dirty="0">
                <a:solidFill>
                  <a:srgbClr val="000000"/>
                </a:solidFill>
                <a:cs typeface="Calibri"/>
              </a:rPr>
              <a:t>It is not a certification</a:t>
            </a:r>
          </a:p>
          <a:p>
            <a:pPr marL="1028700" lvl="3" indent="-571500">
              <a:buFont typeface="Arial"/>
              <a:buChar char="•"/>
            </a:pPr>
            <a:r>
              <a:rPr lang="en-US" sz="4000" dirty="0">
                <a:solidFill>
                  <a:srgbClr val="000000"/>
                </a:solidFill>
                <a:cs typeface="Calibri"/>
              </a:rPr>
              <a:t>It states how well the product conforms to each of the criteria listed for a standard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41357-5D1D-DC4E-B060-A15BE38649E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spcBef>
                <a:spcPts val="70"/>
              </a:spcBef>
            </a:pPr>
            <a:r>
              <a:rPr lang="en-US" spc="10">
                <a:solidFill>
                  <a:schemeClr val="bg1"/>
                </a:solidFill>
              </a:rPr>
              <a:t>ITI </a:t>
            </a:r>
            <a:r>
              <a:rPr lang="en-US" spc="10"/>
              <a:t>Promoting Innovation</a:t>
            </a:r>
            <a:r>
              <a:rPr lang="en-US" spc="-40"/>
              <a:t> </a:t>
            </a:r>
            <a:r>
              <a:rPr lang="en-US" spc="10"/>
              <a:t>Worldwide</a:t>
            </a:r>
            <a:endParaRPr lang="en-US" spc="1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75E90A-872F-CF40-A373-5EB92F1318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09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41A8D-FF94-9F4E-9CFC-E098FE97C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Rockwell"/>
                <a:ea typeface="+mj-lt"/>
                <a:cs typeface="+mj-lt"/>
              </a:rPr>
              <a:t>VPAT is completed by…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138AA-94A3-7141-B3E8-8143B2342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205" y="2467338"/>
            <a:ext cx="18093690" cy="4431983"/>
          </a:xfrm>
        </p:spPr>
        <p:txBody>
          <a:bodyPr/>
          <a:lstStyle/>
          <a:p>
            <a:pPr marL="0" lvl="1" rtl="0" fontAlgn="base"/>
            <a:r>
              <a:rPr lang="en-US" sz="3600" b="1" dirty="0">
                <a:solidFill>
                  <a:srgbClr val="000000"/>
                </a:solidFill>
              </a:rPr>
              <a:t>Possibly more places than you think!  </a:t>
            </a:r>
            <a:endParaRPr lang="en-US" sz="3600" b="1" dirty="0">
              <a:solidFill>
                <a:srgbClr val="000000"/>
              </a:solidFill>
              <a:cs typeface="Calibri"/>
            </a:endParaRPr>
          </a:p>
          <a:p>
            <a:pPr marL="0" lvl="1"/>
            <a:endParaRPr lang="en-US" sz="3600" dirty="0">
              <a:solidFill>
                <a:srgbClr val="000000"/>
              </a:solidFill>
            </a:endParaRPr>
          </a:p>
          <a:p>
            <a:pPr marL="464820" lvl="1" indent="-464820" rtl="0" fontAlgn="base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Companies doing business with the U.S. Federal Government and Agencies</a:t>
            </a:r>
            <a:endParaRPr lang="en-US" sz="3600" dirty="0">
              <a:solidFill>
                <a:srgbClr val="000000"/>
              </a:solidFill>
              <a:cs typeface="Calibri"/>
            </a:endParaRPr>
          </a:p>
          <a:p>
            <a:pPr marL="464820" lvl="1" indent="-464820" rtl="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ICT-related companies</a:t>
            </a:r>
            <a:endParaRPr lang="en-US" sz="3600" dirty="0">
              <a:solidFill>
                <a:srgbClr val="000000"/>
              </a:solidFill>
              <a:cs typeface="Calibri"/>
            </a:endParaRPr>
          </a:p>
          <a:p>
            <a:pPr marL="922020" lvl="2" indent="-464820">
              <a:buFont typeface="Arial,Sans-Serif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cs typeface="Calibri"/>
              </a:rPr>
              <a:t>Small to large corporations</a:t>
            </a:r>
            <a:endParaRPr lang="en-US" sz="3600" dirty="0">
              <a:ea typeface="+mn-lt"/>
              <a:cs typeface="+mn-lt"/>
            </a:endParaRPr>
          </a:p>
          <a:p>
            <a:pPr marL="464820" lvl="2" indent="-464820" rtl="0" fontAlgn="base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Manufacturers and suppliers</a:t>
            </a:r>
            <a:endParaRPr lang="en-US" sz="3600" dirty="0">
              <a:solidFill>
                <a:srgbClr val="000000"/>
              </a:solidFill>
              <a:cs typeface="Calibri"/>
            </a:endParaRPr>
          </a:p>
          <a:p>
            <a:pPr marL="464820" lvl="2" indent="-46482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000000"/>
              </a:solidFill>
              <a:cs typeface="Calibri"/>
            </a:endParaRPr>
          </a:p>
          <a:p>
            <a:pPr marL="0" lvl="2"/>
            <a:r>
              <a:rPr lang="en-US" sz="3600" b="1" dirty="0">
                <a:solidFill>
                  <a:srgbClr val="000000"/>
                </a:solidFill>
                <a:cs typeface="Calibri"/>
              </a:rPr>
              <a:t>It's the de facto method for reporting accessibility compliance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20DFDE-5828-7F4C-9A39-F114ECF5144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spcBef>
                <a:spcPts val="70"/>
              </a:spcBef>
            </a:pPr>
            <a:r>
              <a:rPr lang="en-US" spc="10">
                <a:solidFill>
                  <a:schemeClr val="bg1"/>
                </a:solidFill>
              </a:rPr>
              <a:t>ITI </a:t>
            </a:r>
            <a:r>
              <a:rPr lang="en-US" spc="10"/>
              <a:t>Promoting Innovation</a:t>
            </a:r>
            <a:r>
              <a:rPr lang="en-US" spc="-40"/>
              <a:t> </a:t>
            </a:r>
            <a:r>
              <a:rPr lang="en-US" spc="10"/>
              <a:t>Worldwide</a:t>
            </a:r>
            <a:endParaRPr lang="en-US" spc="1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F24BF-608D-6147-96D5-D295252DE42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45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5567</TotalTime>
  <Words>894</Words>
  <Application>Microsoft Office PowerPoint</Application>
  <PresentationFormat>Custom</PresentationFormat>
  <Paragraphs>168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Aller</vt:lpstr>
      <vt:lpstr>allerlight</vt:lpstr>
      <vt:lpstr>Arial</vt:lpstr>
      <vt:lpstr>Arial Nova Light</vt:lpstr>
      <vt:lpstr>Arial,Sans-Serif</vt:lpstr>
      <vt:lpstr>Calibri</vt:lpstr>
      <vt:lpstr>Rockwell</vt:lpstr>
      <vt:lpstr>Office Theme</vt:lpstr>
      <vt:lpstr>VPAT Training</vt:lpstr>
      <vt:lpstr>What is the goal of this training? </vt:lpstr>
      <vt:lpstr>Modules</vt:lpstr>
      <vt:lpstr>Goals of module 1</vt:lpstr>
      <vt:lpstr>VPAT vs. ACR</vt:lpstr>
      <vt:lpstr>Why was the VPAT developed?</vt:lpstr>
      <vt:lpstr>Is accessibility a yes/no question?</vt:lpstr>
      <vt:lpstr>Is the ACR a certification?</vt:lpstr>
      <vt:lpstr>VPAT is completed by…</vt:lpstr>
      <vt:lpstr>ACRs are consumed by…</vt:lpstr>
      <vt:lpstr>VPAT editions</vt:lpstr>
      <vt:lpstr>Which VPAT edition to use</vt:lpstr>
      <vt:lpstr>Where to find VPATs</vt:lpstr>
      <vt:lpstr>Additional decisions: WCAG</vt:lpstr>
      <vt:lpstr>Additional decisions: format</vt:lpstr>
      <vt:lpstr>Additional decisions: publishing</vt:lpstr>
      <vt:lpstr>Resources</vt:lpstr>
      <vt:lpstr>Questions or feedback?</vt:lpstr>
      <vt:lpstr>Thank you for the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logo_powerpoints</dc:title>
  <cp:lastModifiedBy>Megan Petersen</cp:lastModifiedBy>
  <cp:revision>72</cp:revision>
  <dcterms:created xsi:type="dcterms:W3CDTF">2019-09-11T18:28:34Z</dcterms:created>
  <dcterms:modified xsi:type="dcterms:W3CDTF">2022-03-29T20:24:49Z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2019-08-12T00:00:00Z</vt:filetime>
  </property>
  <property fmtid="{D5CDD505-2E9C-101B-9397-08002B2CF9AE}" pid="3" name="Creator">
    <vt:lpwstr>Adobe Illustrator CC 23.0 (Macintosh)</vt:lpwstr>
  </property>
  <property fmtid="{D5CDD505-2E9C-101B-9397-08002B2CF9AE}" pid="4" name="LastSaved">
    <vt:filetime>2019-09-11T00:00:00Z</vt:filetime>
  </property>
</Properties>
</file>