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C020E-1E93-E84C-DDB1-91E983159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5C4C2-5D44-D025-8ED6-6C05AFD36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6249D-5653-1F09-B19C-4EC14981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462F4-68DC-0B1B-16B2-D987A7B63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67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C4876-12B0-8B4F-0898-BEC5F0C7B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F5BAB2-B6EC-2DA4-4F23-106671CAA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CE7EB-3663-14F8-C767-57CC67F6C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C12BE-D263-8044-82DC-A1887B985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06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24423-E6EB-9C83-29FE-1C465365A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2FAB4-55B6-8EEC-1F67-3BA9BD9DC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4C7D6F-798A-75A0-FA17-EB15E9E8B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5C544-2A25-1E42-D7CC-DBDE70339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49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D3EA2-2AAB-720A-CF9E-D5D28F9A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1B005-0827-FA13-7145-CCE5DBF5A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73C0C9-310C-E954-636F-A8716AB14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49B5-322A-9C8C-B6E1-6CA2DEE5D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82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github.com/vezeukwu/Diabetes-Prediction-EDA-and-ML" TargetMode="Externa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943600" cy="3324225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13461"/>
            <a:ext cx="5943600" cy="1239318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+mn-lt"/>
              </a:rPr>
              <a:t>STARK HEALTH CLINIC</a:t>
            </a: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9352" y="3428999"/>
            <a:ext cx="5810247" cy="2752725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2400" dirty="0"/>
          </a:p>
          <a:p>
            <a:pPr algn="r"/>
            <a:r>
              <a:rPr lang="en-US" sz="2800" b="1" dirty="0"/>
              <a:t>DIABETES PREDICTION</a:t>
            </a:r>
          </a:p>
          <a:p>
            <a:pPr algn="r"/>
            <a:r>
              <a:rPr lang="en-US" sz="2400" dirty="0"/>
              <a:t>Using Machine Learning</a:t>
            </a:r>
          </a:p>
          <a:p>
            <a:pPr algn="r"/>
            <a:r>
              <a:rPr lang="en-US" sz="2400" dirty="0"/>
              <a:t>Presented by:</a:t>
            </a:r>
          </a:p>
          <a:p>
            <a:pPr algn="r"/>
            <a:r>
              <a:rPr lang="en-US" sz="2400" dirty="0"/>
              <a:t>Victoria Nwobodo</a:t>
            </a:r>
          </a:p>
          <a:p>
            <a:pPr algn="r"/>
            <a:r>
              <a:rPr lang="en-US" sz="1500" dirty="0">
                <a:hlinkClick r:id="rId5"/>
              </a:rPr>
              <a:t>https://github.com/vezeukwu/Diabetes-Prediction-EDA-and-ML</a:t>
            </a: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A548A-403C-9C5E-8285-BF3340BD8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3324225"/>
            <a:ext cx="59436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10"/>
            <a:ext cx="1234764" cy="207933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5" y="133351"/>
            <a:ext cx="3514726" cy="76199"/>
          </a:xfrm>
        </p:spPr>
        <p:txBody>
          <a:bodyPr anchor="b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br>
              <a:rPr lang="en-US" sz="1900" b="1" dirty="0">
                <a:solidFill>
                  <a:schemeClr val="tx1"/>
                </a:solidFill>
                <a:effectLst/>
                <a:latin typeface="Goudy Old Style (Body)"/>
              </a:rPr>
            </a:br>
            <a:endParaRPr lang="en-US" sz="1900" dirty="0">
              <a:solidFill>
                <a:schemeClr val="tx1"/>
              </a:solidFill>
              <a:latin typeface="Goudy Old Style (Body)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575" y="384872"/>
            <a:ext cx="10410825" cy="6088256"/>
          </a:xfrm>
        </p:spPr>
        <p:txBody>
          <a:bodyPr anchor="t"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Goudy Old Style (Body)"/>
              </a:rPr>
              <a:t>INTRODUCTION</a:t>
            </a:r>
            <a:br>
              <a:rPr lang="en-US" sz="2000" b="1" dirty="0">
                <a:solidFill>
                  <a:schemeClr val="tx1"/>
                </a:solidFill>
                <a:effectLst/>
                <a:latin typeface="Goudy Old Style (Body)"/>
              </a:rPr>
            </a:br>
            <a:endParaRPr lang="en-US" sz="2000" b="1" dirty="0">
              <a:solidFill>
                <a:schemeClr val="tx1"/>
              </a:solidFill>
              <a:effectLst/>
              <a:latin typeface="Goudy Old Style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effectLst/>
                <a:latin typeface="Goudy Old Style (Body)"/>
              </a:rPr>
              <a:t>Diabetes affects millions globally, requiring early detection for better 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effectLst/>
                <a:latin typeface="Goudy Old Style (Body)"/>
              </a:rPr>
              <a:t>Current traditional diagnostic methods in use is time-consuming and reactive.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effectLst/>
                <a:latin typeface="Goudy Old Style (Body)"/>
              </a:rPr>
              <a:t>Early diagnosis using machine learning can enhance and help doctors make data-driven decisions.</a:t>
            </a:r>
          </a:p>
          <a:p>
            <a:pPr marL="36900" indent="0" algn="just">
              <a:buNone/>
            </a:pPr>
            <a:endParaRPr lang="en-US" sz="2000" b="1" dirty="0">
              <a:solidFill>
                <a:schemeClr val="tx1"/>
              </a:solidFill>
              <a:effectLst/>
              <a:latin typeface="Goudy Old Style (Body)"/>
            </a:endParaRPr>
          </a:p>
          <a:p>
            <a:pPr marL="36900" indent="0" algn="just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Goudy Old Style (Body)"/>
              </a:rPr>
              <a:t>SITUATION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effectLst/>
                <a:latin typeface="Goudy Old Style (Body)"/>
              </a:rPr>
              <a:t>Stark Health Clinic is a leading healthcare provider whose patients are at risk of developing diabetes.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effectLst/>
                <a:latin typeface="Goudy Old Style (Body)"/>
              </a:rPr>
              <a:t>The clinic is concerned about the huge cost of treatment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effectLst/>
                <a:latin typeface="Goudy Old Style (Body)"/>
              </a:rPr>
              <a:t>Prevent late intervention that could lead to severe health complications by early detection.</a:t>
            </a:r>
          </a:p>
          <a:p>
            <a:pPr marL="36900" indent="0" algn="just">
              <a:buNone/>
            </a:pPr>
            <a:endParaRPr lang="en-US" sz="2000" b="1" i="0" u="none" strike="noStrike" dirty="0">
              <a:solidFill>
                <a:srgbClr val="FFFFFF"/>
              </a:solidFill>
              <a:effectLst/>
              <a:latin typeface="Goudy Old Style (Body)"/>
            </a:endParaRPr>
          </a:p>
          <a:p>
            <a:pPr marL="36900" indent="0" algn="just">
              <a:buNone/>
            </a:pPr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Goudy Old Style (Body)"/>
              </a:rPr>
              <a:t>TASK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Goudy Old Style (Body)"/>
              </a:rPr>
              <a:t>Develop a predictive model to classify patients as diabetic or non-diabetic to </a:t>
            </a:r>
            <a:r>
              <a:rPr lang="en-US" sz="2000" b="1" dirty="0">
                <a:solidFill>
                  <a:srgbClr val="FFFFFF"/>
                </a:solidFill>
                <a:effectLst/>
                <a:latin typeface="Goudy Old Style (Body)"/>
              </a:rPr>
              <a:t>improve early diagnosis </a:t>
            </a:r>
            <a:r>
              <a:rPr lang="en-US" sz="2000" b="1" i="0" u="none" strike="noStrike" dirty="0">
                <a:solidFill>
                  <a:srgbClr val="FFFFFF"/>
                </a:solidFill>
                <a:effectLst/>
                <a:latin typeface="Goudy Old Style (Body)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  <a:effectLst/>
                <a:latin typeface="Goudy Old Style (Body)"/>
              </a:rPr>
              <a:t>Prevent missed opportunities for timely intervention by developing an accurate predictive model 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  <a:effectLst/>
                <a:latin typeface="Goudy Old Style (Body)"/>
              </a:rPr>
              <a:t>Handle data preprocessing, Feature selection, and Evaluation to ensure high model performance</a:t>
            </a:r>
            <a:endParaRPr lang="en-US" sz="2000" b="1" dirty="0">
              <a:solidFill>
                <a:schemeClr val="tx1"/>
              </a:solidFill>
              <a:effectLst/>
              <a:latin typeface="Goudy Old Style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3B610-2D02-4F13-B50A-438079EF7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2079341"/>
            <a:ext cx="1234764" cy="2079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1AE7D-8346-C449-EDFD-054DCD896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4158672"/>
            <a:ext cx="1260786" cy="2079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8DBE0C-BC98-9C80-F7F3-74C6A888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6238003"/>
            <a:ext cx="1234764" cy="5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982482-661C-7996-7F7D-3B2158B72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226D712-5B6B-272F-590D-EA3BB679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31A62-FD03-5590-917B-467B12021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10"/>
            <a:ext cx="1234764" cy="207933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EB2C1B2-874B-2897-CF0B-2D20C8E8B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DF4F5C1-4D6E-DF3D-BCB3-D11346BA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786" y="152400"/>
            <a:ext cx="10918203" cy="6600824"/>
          </a:xfrm>
        </p:spPr>
        <p:txBody>
          <a:bodyPr anchor="t">
            <a:normAutofit fontScale="85000" lnSpcReduction="10000"/>
          </a:bodyPr>
          <a:lstStyle/>
          <a:p>
            <a:pPr marL="3690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Goudy Old Style (Body)"/>
              </a:rPr>
              <a:t>ACTIONS TAKEN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FF"/>
                </a:solidFill>
                <a:effectLst/>
                <a:latin typeface="Goudy Old Style (Body)"/>
              </a:rPr>
              <a:t>Data Cleaning		 |Exploratory Data Analysis 	|Weight Assignment addressing the noted class imbalance	|Model Training and Evaluation using various Machine Learning Model. </a:t>
            </a:r>
          </a:p>
          <a:p>
            <a:pPr marL="36900" indent="0">
              <a:buNone/>
            </a:pPr>
            <a:endParaRPr lang="en-US" sz="2400" b="1" i="0" u="none" strike="noStrike" dirty="0">
              <a:solidFill>
                <a:srgbClr val="FFFFFF"/>
              </a:solidFill>
              <a:effectLst/>
              <a:latin typeface="Goudy Old Style (Body)"/>
            </a:endParaRPr>
          </a:p>
          <a:p>
            <a:pPr marL="36900" indent="0">
              <a:buNone/>
            </a:pPr>
            <a:endParaRPr lang="en-US" sz="2400" b="1" dirty="0">
              <a:solidFill>
                <a:srgbClr val="FFFFFF"/>
              </a:solidFill>
              <a:effectLst/>
              <a:latin typeface="Goudy Old Style (Body)"/>
            </a:endParaRPr>
          </a:p>
          <a:p>
            <a:pPr marL="36900" indent="0">
              <a:buNone/>
            </a:pPr>
            <a:endParaRPr lang="en-US" sz="2400" b="1" i="0" u="none" strike="noStrike" dirty="0">
              <a:solidFill>
                <a:srgbClr val="FFFFFF"/>
              </a:solidFill>
              <a:effectLst/>
              <a:latin typeface="Goudy Old Style (Body)"/>
            </a:endParaRPr>
          </a:p>
          <a:p>
            <a:pPr marL="36900" indent="0">
              <a:buNone/>
            </a:pPr>
            <a:endParaRPr lang="en-US" sz="2400" b="1" dirty="0">
              <a:solidFill>
                <a:srgbClr val="FFFFFF"/>
              </a:solidFill>
              <a:effectLst/>
              <a:latin typeface="Goudy Old Style (Body)"/>
            </a:endParaRPr>
          </a:p>
          <a:p>
            <a:pPr marL="36900" indent="0">
              <a:buNone/>
            </a:pPr>
            <a:endParaRPr lang="en-US" sz="2400" b="1" i="0" u="none" strike="noStrike" dirty="0">
              <a:solidFill>
                <a:srgbClr val="FFFFFF"/>
              </a:solidFill>
              <a:effectLst/>
              <a:latin typeface="Goudy Old Style (Body)"/>
            </a:endParaRPr>
          </a:p>
          <a:p>
            <a:pPr marL="36900" indent="0">
              <a:buNone/>
            </a:pPr>
            <a:endParaRPr lang="en-US" sz="2400" b="1" dirty="0">
              <a:solidFill>
                <a:srgbClr val="FFFFFF"/>
              </a:solidFill>
              <a:effectLst/>
              <a:latin typeface="Goudy Old Style (Body)"/>
            </a:endParaRPr>
          </a:p>
          <a:p>
            <a:pPr marL="36900" indent="0">
              <a:buNone/>
            </a:pPr>
            <a:endParaRPr lang="en-US" sz="2400" b="1" i="0" u="none" strike="noStrike" dirty="0">
              <a:solidFill>
                <a:srgbClr val="FFFFFF"/>
              </a:solidFill>
              <a:effectLst/>
              <a:latin typeface="Goudy Old Style (Body)"/>
            </a:endParaRPr>
          </a:p>
          <a:p>
            <a:pPr marL="36900" indent="0">
              <a:buNone/>
            </a:pPr>
            <a:endParaRPr lang="en-US" sz="2400" b="1" dirty="0">
              <a:solidFill>
                <a:srgbClr val="FFFFFF"/>
              </a:solidFill>
              <a:effectLst/>
              <a:latin typeface="Goudy Old Style (Body)"/>
            </a:endParaRPr>
          </a:p>
          <a:p>
            <a:pPr marL="36900" indent="0">
              <a:buNone/>
            </a:pPr>
            <a:r>
              <a:rPr lang="en-US" sz="2400" b="1" dirty="0">
                <a:solidFill>
                  <a:srgbClr val="FFFFFF"/>
                </a:solidFill>
                <a:effectLst/>
                <a:latin typeface="Goudy Old Style (Body)"/>
              </a:rPr>
              <a:t>Insights: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FF"/>
                </a:solidFill>
                <a:effectLst/>
                <a:latin typeface="Goudy Old Style (Body)"/>
              </a:rPr>
              <a:t>90% of patients presented are without diabetes – this leads to class imbalance in model training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FF"/>
                </a:solidFill>
                <a:effectLst/>
                <a:latin typeface="Goudy Old Style (Body)"/>
              </a:rPr>
              <a:t>42% of patients are overweight with about 10% being diabetic and 20% of obese patients are diabetic.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FF"/>
                </a:solidFill>
                <a:effectLst/>
                <a:latin typeface="Goudy Old Style (Body)"/>
              </a:rPr>
              <a:t>16% Elderly with about 20% of them diabetic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76CE9-B365-50B7-6C0F-16088FF0E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2079341"/>
            <a:ext cx="1234764" cy="2079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3B98B-ABE3-4F73-718B-92D8B9FEA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4158672"/>
            <a:ext cx="1260786" cy="2079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01AC22-EF5D-CA9E-2939-FEC9067B5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6238003"/>
            <a:ext cx="1234764" cy="599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D1CCD-0958-8C17-0B68-D414CEB5712A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1333990" y="1698342"/>
            <a:ext cx="3316809" cy="3026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820051-9071-0E0A-45A1-34014DD3443A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650800" y="1698342"/>
            <a:ext cx="3790949" cy="3026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90AABA-F64B-6DB3-96F4-E8A7AB6434C0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8353935" y="1698341"/>
            <a:ext cx="3688715" cy="30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3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A4005-FED6-ADC4-F017-1702F0367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2D353A-69CA-516C-5319-64FB7315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7E3820-9A44-CA77-8AB3-F1A6F96EF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10"/>
            <a:ext cx="1234764" cy="207933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759FED-5716-539D-952F-51B4052D3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A23300-E0BF-A0F8-F564-9FB4D840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787" y="0"/>
            <a:ext cx="6257026" cy="6753225"/>
          </a:xfrm>
        </p:spPr>
        <p:txBody>
          <a:bodyPr anchor="t">
            <a:normAutofit/>
          </a:bodyPr>
          <a:lstStyle/>
          <a:p>
            <a:pPr marL="36900" indent="0" algn="just">
              <a:buNone/>
            </a:pPr>
            <a:endParaRPr lang="en-US" sz="1900" b="1" dirty="0">
              <a:solidFill>
                <a:srgbClr val="FFFFFF"/>
              </a:solidFill>
              <a:effectLst/>
              <a:latin typeface="Goudy Old Style (Body)"/>
            </a:endParaRPr>
          </a:p>
          <a:p>
            <a:pPr marL="36900" indent="0" algn="just">
              <a:buNone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Model Evaluation and its Performance Metrics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98% Accuracy: Random Forest model correctly classifies most of the test data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98% Precision &amp; Recall: Correct positive predictions  while effectively capturing almost all true positive cases.</a:t>
            </a:r>
          </a:p>
          <a:p>
            <a:pPr marL="36900" indent="0" algn="just">
              <a:buNone/>
            </a:pPr>
            <a:endParaRPr lang="en-US" sz="1900" b="1" dirty="0">
              <a:solidFill>
                <a:srgbClr val="FFFFFF"/>
              </a:solidFill>
              <a:effectLst/>
              <a:latin typeface="Goudy Old Style (Body)"/>
            </a:endParaRPr>
          </a:p>
          <a:p>
            <a:pPr marL="36900" indent="0" algn="just">
              <a:buNone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RESULT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Achieved 98% accuracy with Random Forest.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Enhance early diagnosis.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Reduced false negatives, ensuring fewer missed diabetic cases.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Improved decision-making by providing clear feature </a:t>
            </a:r>
          </a:p>
          <a:p>
            <a:pPr marL="36900" indent="0" algn="just">
              <a:buNone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explanations.</a:t>
            </a:r>
          </a:p>
          <a:p>
            <a:pPr marL="36900" indent="0" algn="just">
              <a:buNone/>
            </a:pPr>
            <a:endParaRPr lang="en-US" sz="1900" b="1" dirty="0">
              <a:solidFill>
                <a:srgbClr val="FFFFFF"/>
              </a:solidFill>
              <a:effectLst/>
              <a:latin typeface="Goudy Old Style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28732-AEBE-092B-6C80-C294EF30E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2079341"/>
            <a:ext cx="1234764" cy="2079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3396B-2565-A437-B9BF-029297F2E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4158672"/>
            <a:ext cx="1260786" cy="2079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8B0BB-A237-9792-9D44-5201CE01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6238003"/>
            <a:ext cx="1234764" cy="599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4C627-7FF4-E09A-0903-CAF0FE18CFAB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7677150" y="104774"/>
            <a:ext cx="440561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5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387BB5-4985-BDB5-4C92-CC956A4F4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E59B002-5C90-44DA-8413-73AEC5BD5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BA0E5-EC20-6206-0F22-3006729D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10"/>
            <a:ext cx="1234764" cy="207933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1C5D61A-D556-6464-65DE-F975B3E41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AD9E40-16F0-399D-50E0-D6BAC405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787" y="1"/>
            <a:ext cx="10816913" cy="6837838"/>
          </a:xfrm>
        </p:spPr>
        <p:txBody>
          <a:bodyPr anchor="t">
            <a:normAutofit/>
          </a:bodyPr>
          <a:lstStyle/>
          <a:p>
            <a:pPr marL="36900" indent="0" algn="just">
              <a:buNone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																Feature Importance</a:t>
            </a:r>
          </a:p>
          <a:p>
            <a:pPr marL="36900" indent="0" algn="just">
              <a:buNone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Recommendation:</a:t>
            </a:r>
          </a:p>
          <a:p>
            <a:pPr marL="36900" indent="0" algn="just">
              <a:buNone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Monitor Important Features: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Blood Sugar Level,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Blood Glucose Level,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Age and patients’ BMI</a:t>
            </a:r>
          </a:p>
          <a:p>
            <a:pPr marL="36900" indent="0" algn="just">
              <a:buNone/>
            </a:pPr>
            <a:endParaRPr lang="en-US" sz="1900" b="1" dirty="0">
              <a:solidFill>
                <a:srgbClr val="FFFFFF"/>
              </a:solidFill>
              <a:effectLst/>
              <a:latin typeface="Goudy Old Style (Body)"/>
            </a:endParaRPr>
          </a:p>
          <a:p>
            <a:pPr marL="36900" indent="0" algn="just">
              <a:buNone/>
            </a:pPr>
            <a:endParaRPr lang="en-US" sz="1900" b="1" dirty="0">
              <a:solidFill>
                <a:srgbClr val="FFFFFF"/>
              </a:solidFill>
              <a:effectLst/>
              <a:latin typeface="Goudy Old Style (Body)"/>
            </a:endParaRPr>
          </a:p>
          <a:p>
            <a:pPr marL="36900" indent="0" algn="just">
              <a:buNone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CONCLUSION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The model demonstrates high accuracy, strong precision and recall.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The model took 43 seconds to train, indicating reasonable training efficiency.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rgbClr val="FFFFFF"/>
                </a:solidFill>
                <a:effectLst/>
                <a:latin typeface="Goudy Old Style (Body)"/>
              </a:rPr>
              <a:t>This Random Forest model is well-optimized for the classification task, providing high reliability in predicting outcomes.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182F4-3D04-FE45-46D3-44A352917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2079341"/>
            <a:ext cx="1234764" cy="2079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86227-8128-224D-785A-C43F0B73D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4158672"/>
            <a:ext cx="1260786" cy="2079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7954E6-BBC0-8617-DD39-E7D813CA2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6238003"/>
            <a:ext cx="1234764" cy="599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4CDED-B2E9-4BCC-1194-3D22DBDABDFD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6590849" y="442482"/>
            <a:ext cx="5267326" cy="28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9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A5CD1-2FA6-7D35-A90E-88E3DF2FA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7D8807A-934B-F192-6F4B-2ABFB19E9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1A98C-0D5E-037F-14BB-726E8E5E6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10"/>
            <a:ext cx="1234764" cy="207933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5A71408-ED22-6055-342F-D13C537B0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D27D7-5AC3-1D12-D0FA-C42C8C25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786" y="1847850"/>
            <a:ext cx="10810125" cy="1408600"/>
          </a:xfrm>
        </p:spPr>
        <p:txBody>
          <a:bodyPr anchor="b"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5A650-B9E6-F313-2F18-ECF03B8D4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2079341"/>
            <a:ext cx="1234764" cy="2079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6DDB5-33ED-D38A-6BAF-BCF682B51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4158672"/>
            <a:ext cx="1260786" cy="2079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545844-9107-B3B8-4168-A3FCE79D9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3011" y="6238003"/>
            <a:ext cx="1234764" cy="5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84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{39C31B64-4313-43A9-8B1F-4BD4E73FF952}tf55705232_win32</Template>
  <TotalTime>1495</TotalTime>
  <Words>386</Words>
  <Application>Microsoft Office PowerPoint</Application>
  <PresentationFormat>Widescreen</PresentationFormat>
  <Paragraphs>65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Goudy Old Style</vt:lpstr>
      <vt:lpstr>Goudy Old Style (Body)</vt:lpstr>
      <vt:lpstr>Wingdings</vt:lpstr>
      <vt:lpstr>Wingdings 2</vt:lpstr>
      <vt:lpstr>SlateVTI</vt:lpstr>
      <vt:lpstr>STARK HEALTH CLINIC</vt:lpstr>
      <vt:lpstr>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21</cp:revision>
  <dcterms:created xsi:type="dcterms:W3CDTF">2025-02-04T23:32:37Z</dcterms:created>
  <dcterms:modified xsi:type="dcterms:W3CDTF">2025-02-13T23:25:20Z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