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C020E-1E93-E84C-DDB1-91E983159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5C4C2-5D44-D025-8ED6-6C05AFD362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6249D-5653-1F09-B19C-4EC14981D7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3462F4-68DC-0B1B-16B2-D987A7B633C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67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C4876-12B0-8B4F-0898-BEC5F0C7B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F5BAB2-B6EC-2DA4-4F23-106671CAA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CE7EB-3663-14F8-C767-57CC67F6CB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5C12BE-D263-8044-82DC-A1887B9850F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06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4423-E6EB-9C83-29FE-1C465365A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2FAB4-55B6-8EEC-1F67-3BA9BD9DC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C7D6F-798A-75A0-FA17-EB15E9E8BC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5C544-2A25-1E42-D7CC-DBDE703396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49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D3EA2-2AAB-720A-CF9E-D5D28F9AF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B005-0827-FA13-7145-CCE5DBF5A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3C0C9-310C-E954-636F-A8716AB14C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449B5-322A-9C8C-B6E1-6CA2DEE5DB4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82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2/10/2025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github.com/vezeukwu/Diabetes-Prediction-EDA-and-ML"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5943600" cy="3324225"/>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096000" y="413461"/>
            <a:ext cx="5943600" cy="1239318"/>
          </a:xfrm>
        </p:spPr>
        <p:txBody>
          <a:bodyPr>
            <a:normAutofit/>
          </a:bodyPr>
          <a:lstStyle/>
          <a:p>
            <a:r>
              <a:rPr lang="en-US" sz="3300" b="1" dirty="0">
                <a:latin typeface="+mn-lt"/>
              </a:rPr>
              <a:t>STARK HEALTH CLINIC</a:t>
            </a:r>
            <a:endParaRPr lang="en-US" sz="33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229352" y="3428999"/>
            <a:ext cx="5810247" cy="2752725"/>
          </a:xfrm>
        </p:spPr>
        <p:txBody>
          <a:bodyPr>
            <a:normAutofit fontScale="92500" lnSpcReduction="10000"/>
          </a:bodyPr>
          <a:lstStyle/>
          <a:p>
            <a:pPr algn="l"/>
            <a:endParaRPr lang="en-US" sz="2400" dirty="0"/>
          </a:p>
          <a:p>
            <a:pPr algn="r"/>
            <a:r>
              <a:rPr lang="en-US" sz="2800" b="1" dirty="0"/>
              <a:t>DIABETES PREDICTION</a:t>
            </a:r>
          </a:p>
          <a:p>
            <a:pPr algn="r"/>
            <a:r>
              <a:rPr lang="en-US" sz="2400" dirty="0"/>
              <a:t>Using Machine Learning</a:t>
            </a:r>
          </a:p>
          <a:p>
            <a:pPr algn="r"/>
            <a:r>
              <a:rPr lang="en-US" sz="2400" dirty="0"/>
              <a:t>Presented by:</a:t>
            </a:r>
          </a:p>
          <a:p>
            <a:pPr algn="r"/>
            <a:r>
              <a:rPr lang="en-US" sz="2400" dirty="0"/>
              <a:t>Victoria Nwobodo</a:t>
            </a:r>
          </a:p>
          <a:p>
            <a:pPr algn="r"/>
            <a:r>
              <a:rPr lang="en-US" sz="1500" dirty="0">
                <a:hlinkClick r:id="rId5"/>
              </a:rPr>
              <a:t>https://github.com/vezeukwu/Diabetes-Prediction-EDA-and-ML</a:t>
            </a:r>
            <a:endParaRPr lang="en-US" sz="1500" dirty="0"/>
          </a:p>
        </p:txBody>
      </p:sp>
      <p:pic>
        <p:nvPicPr>
          <p:cNvPr id="6" name="Picture 5">
            <a:extLst>
              <a:ext uri="{FF2B5EF4-FFF2-40B4-BE49-F238E27FC236}">
                <a16:creationId xmlns:a16="http://schemas.microsoft.com/office/drawing/2014/main" id="{908A548A-403C-9C5E-8285-BF3340BD8EE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3324225"/>
            <a:ext cx="5943600" cy="3533775"/>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552574" y="240061"/>
            <a:ext cx="10406773" cy="2434529"/>
          </a:xfrm>
        </p:spPr>
        <p:txBody>
          <a:bodyPr anchor="b">
            <a:noAutofit/>
          </a:bodyPr>
          <a:lstStyle/>
          <a:p>
            <a:pPr algn="l"/>
            <a:r>
              <a:rPr lang="en-US" sz="1900" b="1" dirty="0">
                <a:solidFill>
                  <a:schemeClr val="tx1"/>
                </a:solidFill>
                <a:effectLst/>
                <a:latin typeface="Goudy Old Style (Body)"/>
              </a:rPr>
              <a:t>INTRODUCTION</a:t>
            </a:r>
            <a:br>
              <a:rPr lang="en-US" sz="1900" b="1" dirty="0">
                <a:solidFill>
                  <a:schemeClr val="tx1"/>
                </a:solidFill>
                <a:effectLst/>
                <a:latin typeface="Goudy Old Style (Body)"/>
              </a:rPr>
            </a:br>
            <a:br>
              <a:rPr lang="en-US" sz="1900" b="1" dirty="0">
                <a:solidFill>
                  <a:schemeClr val="tx1"/>
                </a:solidFill>
                <a:effectLst/>
                <a:latin typeface="Goudy Old Style (Body)"/>
              </a:rPr>
            </a:br>
            <a:r>
              <a:rPr lang="en-US" sz="1900" b="1" dirty="0">
                <a:solidFill>
                  <a:schemeClr val="tx1"/>
                </a:solidFill>
                <a:effectLst/>
                <a:latin typeface="Goudy Old Style (Body)"/>
              </a:rPr>
              <a:t>Diabetes affects millions globally, requiring early detection for better management, while traditional diagnostic methods has been in use, it can be time-consuming and reactive. As Data Scientist, the use of machine learning can enhance early diagnosis and help doctors make data-driven decisions.</a:t>
            </a:r>
            <a:br>
              <a:rPr lang="en-US" sz="1900" b="1" dirty="0">
                <a:solidFill>
                  <a:schemeClr val="tx1"/>
                </a:solidFill>
                <a:effectLst/>
                <a:latin typeface="Goudy Old Style (Body)"/>
              </a:rPr>
            </a:br>
            <a:endParaRPr lang="en-US" sz="1900" dirty="0">
              <a:solidFill>
                <a:schemeClr val="tx1"/>
              </a:solidFill>
              <a:latin typeface="Goudy Old Style (Body)"/>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552575" y="2914650"/>
            <a:ext cx="10518336" cy="3558478"/>
          </a:xfrm>
        </p:spPr>
        <p:txBody>
          <a:bodyPr anchor="t">
            <a:normAutofit fontScale="92500" lnSpcReduction="20000"/>
          </a:bodyPr>
          <a:lstStyle/>
          <a:p>
            <a:pPr marL="36900" indent="0" algn="just">
              <a:buNone/>
            </a:pPr>
            <a:r>
              <a:rPr lang="en-US" sz="2000" b="1" dirty="0">
                <a:solidFill>
                  <a:schemeClr val="tx1"/>
                </a:solidFill>
                <a:effectLst/>
                <a:latin typeface="Goudy Old Style (Body)"/>
              </a:rPr>
              <a:t>SITUATION  </a:t>
            </a:r>
          </a:p>
          <a:p>
            <a:pPr marL="36900" indent="0" algn="just">
              <a:buNone/>
            </a:pPr>
            <a:r>
              <a:rPr lang="en-US" sz="2000" b="1" dirty="0">
                <a:solidFill>
                  <a:schemeClr val="tx1"/>
                </a:solidFill>
                <a:effectLst/>
                <a:latin typeface="Goudy Old Style (Body)"/>
              </a:rPr>
              <a:t>Stark Health Clinic is a leading healthcare provider whose patients are at risk of developing diabetes. The clinic is concerned about the huge cost of treatment (financial and otherwise) and intends to early detect the disease in order to prevent late intervention that could lead to severe health complications.</a:t>
            </a:r>
          </a:p>
          <a:p>
            <a:pPr marL="36900" indent="0" algn="just">
              <a:buNone/>
            </a:pPr>
            <a:endParaRPr lang="en-US" sz="2000" b="1" i="0" u="none" strike="noStrike" dirty="0">
              <a:solidFill>
                <a:srgbClr val="FFFFFF"/>
              </a:solidFill>
              <a:effectLst/>
              <a:latin typeface="Goudy Old Style (Body)"/>
            </a:endParaRPr>
          </a:p>
          <a:p>
            <a:pPr marL="36900" indent="0" algn="just">
              <a:buNone/>
            </a:pPr>
            <a:r>
              <a:rPr lang="en-US" sz="2000" b="1" i="0" u="none" strike="noStrike" dirty="0">
                <a:solidFill>
                  <a:srgbClr val="FFFFFF"/>
                </a:solidFill>
                <a:effectLst/>
                <a:latin typeface="Goudy Old Style (Body)"/>
              </a:rPr>
              <a:t>TASK </a:t>
            </a:r>
          </a:p>
          <a:p>
            <a:pPr marL="36900" indent="0" algn="just">
              <a:buNone/>
            </a:pPr>
            <a:r>
              <a:rPr lang="en-US" sz="2000" b="1" i="0" u="none" strike="noStrike" dirty="0">
                <a:solidFill>
                  <a:srgbClr val="FFFFFF"/>
                </a:solidFill>
                <a:effectLst/>
                <a:latin typeface="Goudy Old Style (Body)"/>
              </a:rPr>
              <a:t>To develop a predictive model to classify patients as diabetic or non-diabetic based on medical data. </a:t>
            </a:r>
          </a:p>
          <a:p>
            <a:pPr marL="36900" indent="0" algn="just">
              <a:buNone/>
            </a:pPr>
            <a:r>
              <a:rPr lang="en-US" sz="2000" b="1" dirty="0">
                <a:solidFill>
                  <a:srgbClr val="FFFFFF"/>
                </a:solidFill>
                <a:effectLst/>
                <a:latin typeface="Goudy Old Style (Body)"/>
              </a:rPr>
              <a:t>To improve early diagnosis accuracy.</a:t>
            </a:r>
          </a:p>
          <a:p>
            <a:pPr marL="36900" indent="0" algn="just">
              <a:buNone/>
            </a:pPr>
            <a:r>
              <a:rPr lang="en-US" sz="2000" b="1" dirty="0">
                <a:solidFill>
                  <a:srgbClr val="FFFFFF"/>
                </a:solidFill>
                <a:effectLst/>
                <a:latin typeface="Goudy Old Style (Body)"/>
              </a:rPr>
              <a:t>Handled data preprocessing, Feature selection, and Evaluation to ensure high model performance.</a:t>
            </a:r>
            <a:endParaRPr lang="en-US" sz="2000" b="1" dirty="0">
              <a:solidFill>
                <a:schemeClr val="tx1"/>
              </a:solidFill>
              <a:effectLst/>
              <a:latin typeface="Goudy Old Style (Body)"/>
            </a:endParaRPr>
          </a:p>
          <a:p>
            <a:pPr marL="36900" indent="0" algn="just">
              <a:buNone/>
            </a:pPr>
            <a:endParaRPr lang="en-US" sz="2000" b="1" dirty="0">
              <a:solidFill>
                <a:schemeClr val="tx1"/>
              </a:solidFill>
              <a:effectLst/>
              <a:latin typeface="Goudy Old Style (Body)"/>
            </a:endParaRPr>
          </a:p>
        </p:txBody>
      </p:sp>
      <p:pic>
        <p:nvPicPr>
          <p:cNvPr id="4" name="Picture 3">
            <a:extLst>
              <a:ext uri="{FF2B5EF4-FFF2-40B4-BE49-F238E27FC236}">
                <a16:creationId xmlns:a16="http://schemas.microsoft.com/office/drawing/2014/main" id="{B8F3B610-2D02-4F13-B50A-438079EF771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2FF1AE7D-8346-C449-EDFD-054DCD8960F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6A8DBE0C-BC98-9C80-F7F3-74C6A88848E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1982482-661C-7996-7F7D-3B2158B723F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26D712-5B6B-272F-590D-EA3BB679D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9A31A62-FD03-5590-917B-467B120218D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DEB2C1B2-874B-2897-CF0B-2D20C8E8B4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8DF4F5C1-4D6E-DF3D-BCB3-D11346BA9280}"/>
              </a:ext>
            </a:extLst>
          </p:cNvPr>
          <p:cNvSpPr>
            <a:spLocks noGrp="1"/>
          </p:cNvSpPr>
          <p:nvPr>
            <p:ph idx="1"/>
          </p:nvPr>
        </p:nvSpPr>
        <p:spPr>
          <a:xfrm>
            <a:off x="1260786" y="152399"/>
            <a:ext cx="10918203" cy="6600825"/>
          </a:xfrm>
        </p:spPr>
        <p:txBody>
          <a:bodyPr anchor="t">
            <a:normAutofit/>
          </a:bodyPr>
          <a:lstStyle/>
          <a:p>
            <a:pPr marL="36900" indent="0">
              <a:buNone/>
            </a:pPr>
            <a:endParaRPr lang="en-US" sz="1900" b="1" dirty="0">
              <a:solidFill>
                <a:srgbClr val="FFFFFF"/>
              </a:solidFill>
              <a:effectLst/>
              <a:latin typeface="Goudy Old Style (Body)"/>
            </a:endParaRPr>
          </a:p>
          <a:p>
            <a:pPr marL="36900" indent="0">
              <a:buNone/>
            </a:pPr>
            <a:r>
              <a:rPr lang="en-US" sz="1900" b="1" dirty="0">
                <a:solidFill>
                  <a:srgbClr val="FFFFFF"/>
                </a:solidFill>
                <a:effectLst/>
                <a:latin typeface="Goudy Old Style (Body)"/>
              </a:rPr>
              <a:t>ACTIONS TAKEN </a:t>
            </a:r>
          </a:p>
          <a:p>
            <a:pPr marL="36900" indent="0">
              <a:buNone/>
            </a:pPr>
            <a:r>
              <a:rPr lang="en-US" sz="1900" b="1" dirty="0">
                <a:solidFill>
                  <a:srgbClr val="FFFFFF"/>
                </a:solidFill>
                <a:effectLst/>
                <a:latin typeface="Goudy Old Style (Body)"/>
              </a:rPr>
              <a:t>Using Python, I  checked for missing values and data inconsistencies in the dataset, performed Exploratory Data Analysis to gain insights into the relationships between variables, performed weight assignment addressing the noted class imbalance, model training and evaluation using various machine learning model. </a:t>
            </a:r>
          </a:p>
          <a:p>
            <a:pPr marL="36900" indent="0">
              <a:buNone/>
            </a:pPr>
            <a:endParaRPr lang="en-US" sz="2400" b="1" i="0" u="none" strike="noStrike" dirty="0">
              <a:solidFill>
                <a:srgbClr val="FFFFFF"/>
              </a:solidFill>
              <a:effectLst/>
              <a:latin typeface="Goudy Old Style (Body)"/>
            </a:endParaRPr>
          </a:p>
          <a:p>
            <a:endParaRPr lang="en-US" sz="2400" b="1" dirty="0">
              <a:solidFill>
                <a:srgbClr val="FFFFFF"/>
              </a:solidFill>
              <a:effectLst/>
              <a:latin typeface="Goudy Old Style (Body)"/>
            </a:endParaRPr>
          </a:p>
        </p:txBody>
      </p:sp>
      <p:pic>
        <p:nvPicPr>
          <p:cNvPr id="4" name="Picture 3">
            <a:extLst>
              <a:ext uri="{FF2B5EF4-FFF2-40B4-BE49-F238E27FC236}">
                <a16:creationId xmlns:a16="http://schemas.microsoft.com/office/drawing/2014/main" id="{07876CE9-B365-50B7-6C0F-16088FF0EB23}"/>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B4E3B98B-ABE3-4F73-718B-92D8B9FEA96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1301AC22-EF5D-CA9E-2939-FEC9067B58C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10" name="Picture 9">
            <a:extLst>
              <a:ext uri="{FF2B5EF4-FFF2-40B4-BE49-F238E27FC236}">
                <a16:creationId xmlns:a16="http://schemas.microsoft.com/office/drawing/2014/main" id="{8B4D1CCD-0958-8C17-0B68-D414CEB5712A}"/>
              </a:ext>
            </a:extLst>
          </p:cNvPr>
          <p:cNvPicPr>
            <a:picLocks noChangeAspect="1"/>
          </p:cNvPicPr>
          <p:nvPr/>
        </p:nvPicPr>
        <p:blipFill>
          <a:blip r:embed="rId7">
            <a:grayscl/>
          </a:blip>
          <a:stretch>
            <a:fillRect/>
          </a:stretch>
        </p:blipFill>
        <p:spPr>
          <a:xfrm>
            <a:off x="1333990" y="2781300"/>
            <a:ext cx="3285635" cy="3466227"/>
          </a:xfrm>
          <a:prstGeom prst="rect">
            <a:avLst/>
          </a:prstGeom>
        </p:spPr>
      </p:pic>
      <p:pic>
        <p:nvPicPr>
          <p:cNvPr id="12" name="Picture 11">
            <a:extLst>
              <a:ext uri="{FF2B5EF4-FFF2-40B4-BE49-F238E27FC236}">
                <a16:creationId xmlns:a16="http://schemas.microsoft.com/office/drawing/2014/main" id="{AD2A000F-26A0-0C16-E4DA-270B632A3B5D}"/>
              </a:ext>
            </a:extLst>
          </p:cNvPr>
          <p:cNvPicPr>
            <a:picLocks noChangeAspect="1"/>
          </p:cNvPicPr>
          <p:nvPr/>
        </p:nvPicPr>
        <p:blipFill>
          <a:blip r:embed="rId8">
            <a:grayscl/>
          </a:blip>
          <a:stretch>
            <a:fillRect/>
          </a:stretch>
        </p:blipFill>
        <p:spPr>
          <a:xfrm>
            <a:off x="4619626" y="2781299"/>
            <a:ext cx="3790949" cy="3466227"/>
          </a:xfrm>
          <a:prstGeom prst="rect">
            <a:avLst/>
          </a:prstGeom>
        </p:spPr>
      </p:pic>
      <p:pic>
        <p:nvPicPr>
          <p:cNvPr id="7" name="Picture 6">
            <a:extLst>
              <a:ext uri="{FF2B5EF4-FFF2-40B4-BE49-F238E27FC236}">
                <a16:creationId xmlns:a16="http://schemas.microsoft.com/office/drawing/2014/main" id="{CBD9D8C2-60B5-2662-8F43-111CA43E6FCB}"/>
              </a:ext>
            </a:extLst>
          </p:cNvPr>
          <p:cNvPicPr>
            <a:picLocks noChangeAspect="1"/>
          </p:cNvPicPr>
          <p:nvPr/>
        </p:nvPicPr>
        <p:blipFill>
          <a:blip r:embed="rId9">
            <a:grayscl/>
          </a:blip>
          <a:stretch>
            <a:fillRect/>
          </a:stretch>
        </p:blipFill>
        <p:spPr>
          <a:xfrm>
            <a:off x="8410575" y="2781297"/>
            <a:ext cx="3745952" cy="3466229"/>
          </a:xfrm>
          <a:prstGeom prst="rect">
            <a:avLst/>
          </a:prstGeom>
        </p:spPr>
      </p:pic>
    </p:spTree>
    <p:extLst>
      <p:ext uri="{BB962C8B-B14F-4D97-AF65-F5344CB8AC3E}">
        <p14:creationId xmlns:p14="http://schemas.microsoft.com/office/powerpoint/2010/main" val="69803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A8A4005-FED6-ADC4-F017-1702F03673F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82D353A-69CA-516C-5319-64FB7315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47E3820-9A44-CA77-8AB3-F1A6F96EF9B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92759FED-5716-539D-952F-51B4052D34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8BA23300-E0BF-A0F8-F564-9FB4D8403453}"/>
              </a:ext>
            </a:extLst>
          </p:cNvPr>
          <p:cNvSpPr>
            <a:spLocks noGrp="1"/>
          </p:cNvSpPr>
          <p:nvPr>
            <p:ph idx="1"/>
          </p:nvPr>
        </p:nvSpPr>
        <p:spPr>
          <a:xfrm>
            <a:off x="1260787" y="0"/>
            <a:ext cx="6257026" cy="6753225"/>
          </a:xfrm>
        </p:spPr>
        <p:txBody>
          <a:bodyPr anchor="t">
            <a:normAutofit/>
          </a:bodyPr>
          <a:lstStyle/>
          <a:p>
            <a:pPr marL="36900" indent="0" algn="just">
              <a:buNone/>
            </a:pPr>
            <a:r>
              <a:rPr lang="en-US" sz="1900" b="1" dirty="0">
                <a:solidFill>
                  <a:srgbClr val="FFFFFF"/>
                </a:solidFill>
                <a:effectLst/>
                <a:latin typeface="Goudy Old Style (Body)"/>
              </a:rPr>
              <a:t>Model Evaluation and its Performance Metrics</a:t>
            </a:r>
          </a:p>
          <a:p>
            <a:pPr marL="36900" indent="0" algn="just">
              <a:buNone/>
            </a:pPr>
            <a:r>
              <a:rPr lang="en-US" sz="1900" b="1" dirty="0">
                <a:solidFill>
                  <a:srgbClr val="FFFFFF"/>
                </a:solidFill>
                <a:effectLst/>
                <a:latin typeface="Goudy Old Style (Body)"/>
              </a:rPr>
              <a:t>Accuracy: 98% (Random Forest) the model correctly classifies most of the test data</a:t>
            </a:r>
          </a:p>
          <a:p>
            <a:pPr marL="36900" indent="0" algn="just">
              <a:buNone/>
            </a:pPr>
            <a:r>
              <a:rPr lang="en-US" sz="1900" b="1" dirty="0">
                <a:solidFill>
                  <a:srgbClr val="FFFFFF"/>
                </a:solidFill>
                <a:effectLst/>
                <a:latin typeface="Goudy Old Style (Body)"/>
              </a:rPr>
              <a:t>Precision &amp; Recall: 98% of the positive predictions were correct while effectively capturing almost all true positive cases.</a:t>
            </a:r>
          </a:p>
          <a:p>
            <a:pPr marL="36900" indent="0" algn="just">
              <a:buNone/>
            </a:pPr>
            <a:endParaRPr lang="en-US" sz="1900" b="1" dirty="0">
              <a:solidFill>
                <a:srgbClr val="FFFFFF"/>
              </a:solidFill>
              <a:effectLst/>
              <a:latin typeface="Goudy Old Style (Body)"/>
            </a:endParaRPr>
          </a:p>
          <a:p>
            <a:pPr marL="36900" indent="0" algn="just">
              <a:buNone/>
            </a:pPr>
            <a:r>
              <a:rPr lang="en-US" sz="1900" b="1" dirty="0">
                <a:solidFill>
                  <a:srgbClr val="FFFFFF"/>
                </a:solidFill>
                <a:effectLst/>
                <a:latin typeface="Goudy Old Style (Body)"/>
              </a:rPr>
              <a:t>Confusion Matrix</a:t>
            </a:r>
          </a:p>
          <a:p>
            <a:pPr marL="36900" indent="0" algn="just">
              <a:buNone/>
            </a:pPr>
            <a:r>
              <a:rPr lang="en-US" sz="1900" b="1" dirty="0">
                <a:solidFill>
                  <a:srgbClr val="FFFFFF"/>
                </a:solidFill>
                <a:effectLst/>
                <a:latin typeface="Goudy Old Style (Body)"/>
              </a:rPr>
              <a:t>True Positives (TP) = 17,216 → Correctly identified diabetic cases.</a:t>
            </a:r>
          </a:p>
          <a:p>
            <a:pPr marL="36900" indent="0" algn="just">
              <a:buNone/>
            </a:pPr>
            <a:r>
              <a:rPr lang="en-US" sz="1900" b="1" dirty="0">
                <a:solidFill>
                  <a:srgbClr val="FFFFFF"/>
                </a:solidFill>
                <a:effectLst/>
                <a:latin typeface="Goudy Old Style (Body)"/>
              </a:rPr>
              <a:t>True Negatives (TN) = 17,017 → Correctly identified non-diabetic cases.</a:t>
            </a:r>
          </a:p>
          <a:p>
            <a:pPr marL="36900" indent="0" algn="just">
              <a:buNone/>
            </a:pPr>
            <a:r>
              <a:rPr lang="en-US" sz="1900" b="1" dirty="0">
                <a:solidFill>
                  <a:srgbClr val="FFFFFF"/>
                </a:solidFill>
                <a:effectLst/>
                <a:latin typeface="Goudy Old Style (Body)"/>
              </a:rPr>
              <a:t>False Positives (FP) = 422 → Non-diabetic cases wrongly classified as diabetic.</a:t>
            </a:r>
          </a:p>
          <a:p>
            <a:pPr marL="36900" indent="0" algn="just">
              <a:buNone/>
            </a:pPr>
            <a:r>
              <a:rPr lang="en-US" sz="1900" b="1" dirty="0">
                <a:solidFill>
                  <a:srgbClr val="FFFFFF"/>
                </a:solidFill>
                <a:effectLst/>
                <a:latin typeface="Goudy Old Style (Body)"/>
              </a:rPr>
              <a:t>False Negatives (FN) = 411 → Diabetic cases wrongly classified as non-diabetic.</a:t>
            </a:r>
          </a:p>
        </p:txBody>
      </p:sp>
      <p:pic>
        <p:nvPicPr>
          <p:cNvPr id="4" name="Picture 3">
            <a:extLst>
              <a:ext uri="{FF2B5EF4-FFF2-40B4-BE49-F238E27FC236}">
                <a16:creationId xmlns:a16="http://schemas.microsoft.com/office/drawing/2014/main" id="{D2B28732-AEBE-092B-6C80-C294EF30E230}"/>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A303396B-2565-A437-B9BF-029297F2E61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18D8B0BB-A237-9792-9D44-5201CE015B4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10" name="Picture 9">
            <a:extLst>
              <a:ext uri="{FF2B5EF4-FFF2-40B4-BE49-F238E27FC236}">
                <a16:creationId xmlns:a16="http://schemas.microsoft.com/office/drawing/2014/main" id="{4014C627-7FF4-E09A-0903-CAF0FE18CFAB}"/>
              </a:ext>
            </a:extLst>
          </p:cNvPr>
          <p:cNvPicPr>
            <a:picLocks noChangeAspect="1"/>
          </p:cNvPicPr>
          <p:nvPr/>
        </p:nvPicPr>
        <p:blipFill>
          <a:blip r:embed="rId7">
            <a:grayscl/>
          </a:blip>
          <a:stretch>
            <a:fillRect/>
          </a:stretch>
        </p:blipFill>
        <p:spPr>
          <a:xfrm>
            <a:off x="7677150" y="104774"/>
            <a:ext cx="4405610" cy="6562725"/>
          </a:xfrm>
          <a:prstGeom prst="rect">
            <a:avLst/>
          </a:prstGeom>
        </p:spPr>
      </p:pic>
    </p:spTree>
    <p:extLst>
      <p:ext uri="{BB962C8B-B14F-4D97-AF65-F5344CB8AC3E}">
        <p14:creationId xmlns:p14="http://schemas.microsoft.com/office/powerpoint/2010/main" val="304195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2387BB5-4985-BDB5-4C92-CC956A4F4E5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E59B002-5C90-44DA-8413-73AEC5BD5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41BA0E5-EC20-6206-0F22-3006729DFC5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D1C5D61A-D556-6464-65DE-F975B3E418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13AD9E40-16F0-399D-50E0-D6BAC40553B4}"/>
              </a:ext>
            </a:extLst>
          </p:cNvPr>
          <p:cNvSpPr>
            <a:spLocks noGrp="1"/>
          </p:cNvSpPr>
          <p:nvPr>
            <p:ph idx="1"/>
          </p:nvPr>
        </p:nvSpPr>
        <p:spPr>
          <a:xfrm>
            <a:off x="1260787" y="1"/>
            <a:ext cx="10816913" cy="6837838"/>
          </a:xfrm>
        </p:spPr>
        <p:txBody>
          <a:bodyPr anchor="t">
            <a:normAutofit/>
          </a:bodyPr>
          <a:lstStyle/>
          <a:p>
            <a:pPr marL="36900" indent="0" algn="just">
              <a:buNone/>
            </a:pPr>
            <a:r>
              <a:rPr lang="en-US" sz="1900" b="1" dirty="0">
                <a:solidFill>
                  <a:srgbClr val="FFFFFF"/>
                </a:solidFill>
                <a:effectLst/>
                <a:latin typeface="Goudy Old Style (Body)"/>
              </a:rPr>
              <a:t>																Feature Importance</a:t>
            </a:r>
          </a:p>
          <a:p>
            <a:pPr marL="36900" indent="0" algn="just">
              <a:buNone/>
            </a:pPr>
            <a:r>
              <a:rPr lang="en-US" sz="1900" b="1" dirty="0">
                <a:solidFill>
                  <a:srgbClr val="FFFFFF"/>
                </a:solidFill>
                <a:effectLst/>
                <a:latin typeface="Goudy Old Style (Body)"/>
              </a:rPr>
              <a:t>RESULT</a:t>
            </a:r>
          </a:p>
          <a:p>
            <a:pPr marL="36900" indent="0" algn="just">
              <a:buNone/>
            </a:pPr>
            <a:r>
              <a:rPr lang="en-US" sz="1900" b="1" dirty="0">
                <a:solidFill>
                  <a:srgbClr val="FFFFFF"/>
                </a:solidFill>
                <a:effectLst/>
                <a:latin typeface="Goudy Old Style (Body)"/>
              </a:rPr>
              <a:t>Achieved 98% accuracy with Random Forest.</a:t>
            </a:r>
          </a:p>
          <a:p>
            <a:pPr marL="36900" indent="0" algn="just">
              <a:buNone/>
            </a:pPr>
            <a:r>
              <a:rPr lang="en-US" sz="1900" b="1" dirty="0">
                <a:solidFill>
                  <a:srgbClr val="FFFFFF"/>
                </a:solidFill>
                <a:effectLst/>
                <a:latin typeface="Goudy Old Style (Body)"/>
              </a:rPr>
              <a:t>Enhanced early diagnosis.</a:t>
            </a:r>
          </a:p>
          <a:p>
            <a:pPr marL="36900" indent="0" algn="just">
              <a:buNone/>
            </a:pPr>
            <a:r>
              <a:rPr lang="en-US" sz="1900" b="1" dirty="0">
                <a:solidFill>
                  <a:srgbClr val="FFFFFF"/>
                </a:solidFill>
                <a:effectLst/>
                <a:latin typeface="Goudy Old Style (Body)"/>
              </a:rPr>
              <a:t>Reduced false negatives, ensuring fewer missed </a:t>
            </a:r>
          </a:p>
          <a:p>
            <a:pPr marL="36900" indent="0" algn="just">
              <a:buNone/>
            </a:pPr>
            <a:r>
              <a:rPr lang="en-US" sz="1900" b="1" dirty="0">
                <a:solidFill>
                  <a:srgbClr val="FFFFFF"/>
                </a:solidFill>
                <a:effectLst/>
                <a:latin typeface="Goudy Old Style (Body)"/>
              </a:rPr>
              <a:t>diabetic cases.</a:t>
            </a:r>
          </a:p>
          <a:p>
            <a:pPr marL="36900" indent="0" algn="just">
              <a:buNone/>
            </a:pPr>
            <a:r>
              <a:rPr lang="en-US" sz="1900" b="1" dirty="0">
                <a:solidFill>
                  <a:srgbClr val="FFFFFF"/>
                </a:solidFill>
                <a:effectLst/>
                <a:latin typeface="Goudy Old Style (Body)"/>
              </a:rPr>
              <a:t>Improved decision-making by providing clear feature </a:t>
            </a:r>
          </a:p>
          <a:p>
            <a:pPr marL="36900" indent="0" algn="just">
              <a:buNone/>
            </a:pPr>
            <a:r>
              <a:rPr lang="en-US" sz="1900" b="1" dirty="0">
                <a:solidFill>
                  <a:srgbClr val="FFFFFF"/>
                </a:solidFill>
                <a:effectLst/>
                <a:latin typeface="Goudy Old Style (Body)"/>
              </a:rPr>
              <a:t>explanations.</a:t>
            </a:r>
          </a:p>
          <a:p>
            <a:pPr marL="36900" indent="0" algn="just">
              <a:buNone/>
            </a:pPr>
            <a:endParaRPr lang="en-US" sz="1900" b="1" dirty="0">
              <a:solidFill>
                <a:srgbClr val="FFFFFF"/>
              </a:solidFill>
              <a:effectLst/>
              <a:latin typeface="Goudy Old Style (Body)"/>
            </a:endParaRPr>
          </a:p>
          <a:p>
            <a:pPr marL="36900" indent="0" algn="just">
              <a:buNone/>
            </a:pPr>
            <a:r>
              <a:rPr lang="en-US" sz="1900" b="1" dirty="0">
                <a:solidFill>
                  <a:srgbClr val="FFFFFF"/>
                </a:solidFill>
                <a:effectLst/>
                <a:latin typeface="Goudy Old Style (Body)"/>
              </a:rPr>
              <a:t>CONCLUSION</a:t>
            </a:r>
          </a:p>
          <a:p>
            <a:pPr marL="36900" indent="0" algn="just">
              <a:buNone/>
            </a:pPr>
            <a:r>
              <a:rPr lang="en-US" sz="1900" b="1" dirty="0">
                <a:solidFill>
                  <a:srgbClr val="FFFFFF"/>
                </a:solidFill>
                <a:effectLst/>
                <a:latin typeface="Goudy Old Style (Body)"/>
              </a:rPr>
              <a:t>The model evaluation demonstrates high accuracy of 98%, with very few false positives and false negatives.</a:t>
            </a:r>
          </a:p>
          <a:p>
            <a:pPr marL="36900" indent="0" algn="just">
              <a:buNone/>
            </a:pPr>
            <a:r>
              <a:rPr lang="en-US" sz="1900" b="1" dirty="0">
                <a:solidFill>
                  <a:srgbClr val="FFFFFF"/>
                </a:solidFill>
                <a:effectLst/>
                <a:latin typeface="Goudy Old Style (Body)"/>
              </a:rPr>
              <a:t>The confusion matrix further confirms the robustness of the model, strong precision and recall, meaning it correctly identifies and captures relevant instances with minimal errors. The model took 43 seconds to train, indicating reasonable training efficiency.</a:t>
            </a:r>
          </a:p>
          <a:p>
            <a:pPr marL="36900" indent="0" algn="just">
              <a:buNone/>
            </a:pPr>
            <a:r>
              <a:rPr lang="en-US" sz="1900" b="1" dirty="0">
                <a:solidFill>
                  <a:srgbClr val="FFFFFF"/>
                </a:solidFill>
                <a:effectLst/>
                <a:latin typeface="Goudy Old Style (Body)"/>
              </a:rPr>
              <a:t>This Random Forest model is well-optimized for the classification task, providing high reliability in predicting outcomes.</a:t>
            </a:r>
          </a:p>
        </p:txBody>
      </p:sp>
      <p:pic>
        <p:nvPicPr>
          <p:cNvPr id="4" name="Picture 3">
            <a:extLst>
              <a:ext uri="{FF2B5EF4-FFF2-40B4-BE49-F238E27FC236}">
                <a16:creationId xmlns:a16="http://schemas.microsoft.com/office/drawing/2014/main" id="{478182F4-3D04-FE45-46D3-44A35291701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B6486227-8128-224D-785A-C43F0B73DDD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B37954E6-BBC0-8617-DD39-E7D813CA275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7" name="Picture 6">
            <a:extLst>
              <a:ext uri="{FF2B5EF4-FFF2-40B4-BE49-F238E27FC236}">
                <a16:creationId xmlns:a16="http://schemas.microsoft.com/office/drawing/2014/main" id="{A334CDED-B2E9-4BCC-1194-3D22DBDABDFD}"/>
              </a:ext>
            </a:extLst>
          </p:cNvPr>
          <p:cNvPicPr>
            <a:picLocks noChangeAspect="1"/>
          </p:cNvPicPr>
          <p:nvPr/>
        </p:nvPicPr>
        <p:blipFill>
          <a:blip r:embed="rId7">
            <a:grayscl/>
          </a:blip>
          <a:stretch>
            <a:fillRect/>
          </a:stretch>
        </p:blipFill>
        <p:spPr>
          <a:xfrm>
            <a:off x="6705600" y="390525"/>
            <a:ext cx="5280897" cy="4034847"/>
          </a:xfrm>
          <a:prstGeom prst="rect">
            <a:avLst/>
          </a:prstGeom>
        </p:spPr>
      </p:pic>
    </p:spTree>
    <p:extLst>
      <p:ext uri="{BB962C8B-B14F-4D97-AF65-F5344CB8AC3E}">
        <p14:creationId xmlns:p14="http://schemas.microsoft.com/office/powerpoint/2010/main" val="46209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85A5CD1-2FA6-7D35-A90E-88E3DF2FA85A}"/>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D8807A-934B-F192-6F4B-2ABFB19E9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441A98C-0D5E-037F-14BB-726E8E5E6D1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35A71408-ED22-6055-342F-D13C537B0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E0D27D7-5AC3-1D12-D0FA-C42C8C25173B}"/>
              </a:ext>
            </a:extLst>
          </p:cNvPr>
          <p:cNvSpPr>
            <a:spLocks noGrp="1"/>
          </p:cNvSpPr>
          <p:nvPr>
            <p:ph type="title"/>
          </p:nvPr>
        </p:nvSpPr>
        <p:spPr>
          <a:xfrm>
            <a:off x="1260786" y="1847850"/>
            <a:ext cx="10810125" cy="1408600"/>
          </a:xfrm>
        </p:spPr>
        <p:txBody>
          <a:bodyPr anchor="b">
            <a:normAutofit/>
          </a:bodyPr>
          <a:lstStyle/>
          <a:p>
            <a:r>
              <a:rPr lang="en-US" sz="4000" dirty="0"/>
              <a:t>THANK YOU</a:t>
            </a:r>
          </a:p>
        </p:txBody>
      </p:sp>
      <p:pic>
        <p:nvPicPr>
          <p:cNvPr id="4" name="Picture 3">
            <a:extLst>
              <a:ext uri="{FF2B5EF4-FFF2-40B4-BE49-F238E27FC236}">
                <a16:creationId xmlns:a16="http://schemas.microsoft.com/office/drawing/2014/main" id="{12E5A650-B9E6-F313-2F18-ECF03B8D4D4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0916DDB5-33ED-D38A-6BAF-BCF682B51DB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92545844-9107-B3B8-4168-A3FCE79D958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spTree>
    <p:extLst>
      <p:ext uri="{BB962C8B-B14F-4D97-AF65-F5344CB8AC3E}">
        <p14:creationId xmlns:p14="http://schemas.microsoft.com/office/powerpoint/2010/main" val="3917984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{39C31B64-4313-43A9-8B1F-4BD4E73FF952}tf55705232_win32</Template>
  <TotalTime>893</TotalTime>
  <Words>452</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Goudy Old Style</vt:lpstr>
      <vt:lpstr>Goudy Old Style (Body)</vt:lpstr>
      <vt:lpstr>Wingdings 2</vt:lpstr>
      <vt:lpstr>SlateVTI</vt:lpstr>
      <vt:lpstr>STARK HEALTH CLINIC</vt:lpstr>
      <vt:lpstr>INTRODUCTION  Diabetes affects millions globally, requiring early detection for better management, while traditional diagnostic methods has been in use, it can be time-consuming and reactive. As Data Scientist, the use of machine learning can enhance early diagnosis and help doctors make data-driven decisions.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17</cp:revision>
  <dcterms:created xsi:type="dcterms:W3CDTF">2025-02-04T23:32:37Z</dcterms:created>
  <dcterms:modified xsi:type="dcterms:W3CDTF">2025-02-11T00:37:50Z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