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68" autoAdjust="0"/>
  </p:normalViewPr>
  <p:slideViewPr>
    <p:cSldViewPr snapToGrid="0">
      <p:cViewPr varScale="1">
        <p:scale>
          <a:sx n="79" d="100"/>
          <a:sy n="79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3893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6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5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56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8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24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0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9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3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9A43C5-17DC-43BB-A5D7-0673C509D02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CC7737-43CE-4077-9C53-4BC638D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9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03357E-BFEE-BEBD-11FE-072DF436A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6" y="18852"/>
            <a:ext cx="9074987" cy="24038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D86D1-ADF0-4E9B-74A2-B74CD33B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15" y="2535810"/>
            <a:ext cx="7011186" cy="1579582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system-ui"/>
              </a:rPr>
              <a:t>Getting a Good Night's Sleep</a:t>
            </a:r>
            <a:br>
              <a:rPr lang="en-US" sz="4000" b="1" i="0" dirty="0">
                <a:effectLst/>
                <a:latin typeface="system-ui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350FD-5A65-873A-11A1-D67E1E558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2434" y="4402666"/>
            <a:ext cx="6424368" cy="1364531"/>
          </a:xfrm>
        </p:spPr>
        <p:txBody>
          <a:bodyPr>
            <a:normAutofit/>
          </a:bodyPr>
          <a:lstStyle/>
          <a:p>
            <a:r>
              <a:rPr lang="en-US" dirty="0"/>
              <a:t>An Exploratory Data Analysis Project for a sleep tracking start-up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Victoria Nwobodo</a:t>
            </a:r>
          </a:p>
        </p:txBody>
      </p:sp>
    </p:spTree>
    <p:extLst>
      <p:ext uri="{BB962C8B-B14F-4D97-AF65-F5344CB8AC3E}">
        <p14:creationId xmlns:p14="http://schemas.microsoft.com/office/powerpoint/2010/main" val="4201000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CE493-8B81-6F16-CAFE-41167F2A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AFA7EA-F4BD-A03D-CACB-689ADD6A7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280" y="2384981"/>
            <a:ext cx="9172280" cy="4473019"/>
          </a:xfrm>
        </p:spPr>
        <p:txBody>
          <a:bodyPr>
            <a:normAutofit/>
          </a:bodyPr>
          <a:lstStyle/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i="0" dirty="0">
              <a:effectLst/>
              <a:latin typeface="Corbel (Body)"/>
            </a:endParaRP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Corbel (Body)"/>
              </a:rPr>
              <a:t>From the above charts, its safe to conclude that our daily habits and activities </a:t>
            </a:r>
            <a:r>
              <a:rPr lang="en-US" dirty="0">
                <a:latin typeface="Corbel (Body)"/>
              </a:rPr>
              <a:t>affects the quality of sleep we get which in turn affects some basic health indicators.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Older adults (50+) seem to experience better sleep quality, we may need to explore factors contributing to sleep disturbances in younger adults,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Corbel (Body)"/>
              </a:rPr>
              <a:t>We also noted that r</a:t>
            </a:r>
            <a:r>
              <a:rPr lang="en-US" dirty="0"/>
              <a:t>egular physical activity contributes to better sleep quality, over-exercising may impact sleep beyond a certain threshold (sleep quality 9), moderation is key.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Better sleep quality is linked to lower blood pressure whereas extremely poor or excessive sleep may lead to higher blood pressure, indicating that a balanced sleep routine is best for heart health.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Higher Heart Rates Are Associated with Poor Sleep Quality and vice versa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i="0" dirty="0">
                <a:effectLst/>
                <a:latin typeface="Corbel (Body)"/>
              </a:rPr>
              <a:t>Customers with demanding jobs  have poor sleep quality than those whose jobs are a bit more structured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71A29-F6AC-0D69-3EB0-1EF0423E2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" y="51189"/>
            <a:ext cx="9040305" cy="2333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9C9336-7E53-B2C0-C5E3-B9D201D4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822" y="861044"/>
            <a:ext cx="5620733" cy="7140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3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ED584-F45A-DAAD-366C-35799A402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AA8A21-8CCC-1A86-05C6-EBF2A7E1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280" y="4250987"/>
            <a:ext cx="9172280" cy="2607013"/>
          </a:xfrm>
        </p:spPr>
        <p:txBody>
          <a:bodyPr>
            <a:normAutofit/>
          </a:bodyPr>
          <a:lstStyle/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i="0" dirty="0">
              <a:effectLst/>
              <a:latin typeface="Corbel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8F8D0-F34E-4246-6A64-B56AE1BA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" y="51189"/>
            <a:ext cx="9040305" cy="2333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449CE-D55C-5E1D-61D1-1AA32F916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90" y="2971799"/>
            <a:ext cx="5620733" cy="714082"/>
          </a:xfrm>
        </p:spPr>
        <p:txBody>
          <a:bodyPr>
            <a:noAutofit/>
          </a:bodyPr>
          <a:lstStyle/>
          <a:p>
            <a:pPr algn="ctr"/>
            <a:r>
              <a:rPr lang="en-US" sz="5000" b="1" i="0" dirty="0">
                <a:effectLst/>
              </a:rPr>
              <a:t>Thank you</a:t>
            </a:r>
            <a:endParaRPr lang="en-US" sz="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9A468-310C-07F5-00C6-C523EC364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" y="4272699"/>
            <a:ext cx="9040305" cy="258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1314F-F443-126F-1016-1525B587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A7F7-C938-F88B-A5B3-237439FD4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112" y="2464519"/>
            <a:ext cx="5620733" cy="7140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system-ui"/>
              </a:rPr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5CBED-FFA8-DD2C-9003-17B312185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594" y="3436659"/>
            <a:ext cx="7607431" cy="3016578"/>
          </a:xfrm>
        </p:spPr>
        <p:txBody>
          <a:bodyPr>
            <a:normAutofit/>
          </a:bodyPr>
          <a:lstStyle/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orbel (Body)"/>
              </a:rPr>
              <a:t>Sleep is essential for both physical and mental health, </a:t>
            </a:r>
            <a:r>
              <a:rPr lang="en-US" dirty="0">
                <a:latin typeface="Corbel (Body)"/>
              </a:rPr>
              <a:t>supporting immune functions, muscle recovery, and overall vitality.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orbel (Body)"/>
              </a:rPr>
              <a:t>Quality sleep </a:t>
            </a:r>
            <a:r>
              <a:rPr lang="en-US" b="0" i="0" dirty="0">
                <a:effectLst/>
                <a:latin typeface="Corbel (Body)"/>
              </a:rPr>
              <a:t>repairs cells, </a:t>
            </a:r>
            <a:r>
              <a:rPr lang="en-US" dirty="0">
                <a:latin typeface="Corbel (Body)"/>
              </a:rPr>
              <a:t>enhances memory, concentration, and problem-solving skills, improving daily performance and decision-making.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orbel (Body)"/>
              </a:rPr>
              <a:t>Adequate sleep helps regulate emotions, reducing stress, anxiety, and the risk of mood disorders like depression.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orbel (Body)"/>
              </a:rPr>
              <a:t>In this project, I intend to analyze sleep data from a Sleep app to uncover insights into lifestyle factors affecting sleep quality and its duration.</a:t>
            </a:r>
            <a:endParaRPr lang="en-US" dirty="0">
              <a:latin typeface="Corbel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3CC173-4D12-7AE0-3494-7406CA45E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" y="51189"/>
            <a:ext cx="9040305" cy="23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A3664-EE79-0BFC-7D8E-DD182CEDA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B7FA-8B26-145E-C76F-48BDB5929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112" y="2464519"/>
            <a:ext cx="5620733" cy="7140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system-ui"/>
              </a:rPr>
              <a:t>SITUATION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7374E-C2BF-F22B-220E-4360E3CB6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594" y="3436659"/>
            <a:ext cx="7607431" cy="2030887"/>
          </a:xfrm>
        </p:spPr>
        <p:txBody>
          <a:bodyPr>
            <a:normAutofit/>
          </a:bodyPr>
          <a:lstStyle/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0" i="0" dirty="0" err="1">
                <a:effectLst/>
                <a:latin typeface="Corbel (Body)"/>
              </a:rPr>
              <a:t>SleepInc</a:t>
            </a:r>
            <a:r>
              <a:rPr lang="en-US" b="0" i="0" dirty="0">
                <a:effectLst/>
                <a:latin typeface="Corbel (Body)"/>
              </a:rPr>
              <a:t>.</a:t>
            </a:r>
            <a:r>
              <a:rPr lang="en-US" dirty="0">
                <a:latin typeface="Corbel (Body)"/>
              </a:rPr>
              <a:t> is a start up company that tracks customers sleep pattern from their new tracking app called Sleep Scope app. 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dirty="0">
              <a:latin typeface="Corbel (Body)"/>
            </a:endParaRP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orbel (Body)"/>
              </a:rPr>
              <a:t>The company is interested in finding out if there exist a relationship between human life style behaviors such as </a:t>
            </a:r>
            <a:r>
              <a:rPr lang="en-US" b="0" i="0" dirty="0">
                <a:effectLst/>
                <a:latin typeface="Corbel (Body)"/>
              </a:rPr>
              <a:t>exercise, occupation </a:t>
            </a:r>
            <a:r>
              <a:rPr lang="en-US" b="0" i="0" dirty="0" err="1">
                <a:effectLst/>
                <a:latin typeface="Corbel (Body)"/>
              </a:rPr>
              <a:t>etc</a:t>
            </a:r>
            <a:r>
              <a:rPr lang="en-US" b="0" i="0" dirty="0">
                <a:effectLst/>
                <a:latin typeface="Corbel (Body)"/>
              </a:rPr>
              <a:t> and sleep quality.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32BEF-184A-DEAD-BAC6-4667E883F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" y="51189"/>
            <a:ext cx="9040305" cy="23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EBA62-F21D-B019-65EF-EB37F5139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3ECA-85DF-7D9E-7E72-8766A53B9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112" y="2464519"/>
            <a:ext cx="5620733" cy="7140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system-ui"/>
              </a:rPr>
              <a:t>TASK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D82CA-6A57-F19C-93DC-1C0B7A92E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594" y="3436659"/>
            <a:ext cx="7607431" cy="2030887"/>
          </a:xfrm>
        </p:spPr>
        <p:txBody>
          <a:bodyPr>
            <a:normAutofit/>
          </a:bodyPr>
          <a:lstStyle/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orbel (Body)"/>
              </a:rPr>
              <a:t>Analyze lifestyle survey data with python </a:t>
            </a:r>
            <a:r>
              <a:rPr lang="en-US" b="0" i="0" dirty="0">
                <a:effectLst/>
                <a:latin typeface="system-ui"/>
              </a:rPr>
              <a:t>to discover relationships between exercise, gender, occupation, and sleep quality. 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ystem-ui"/>
              </a:rPr>
              <a:t>I</a:t>
            </a:r>
            <a:r>
              <a:rPr lang="en-US" b="0" i="0" dirty="0">
                <a:effectLst/>
                <a:latin typeface="system-ui"/>
              </a:rPr>
              <a:t>dentify patterns leading to insights on sleep quality.</a:t>
            </a:r>
            <a:endParaRPr lang="en-US" b="0" i="0" dirty="0">
              <a:effectLst/>
              <a:latin typeface="Corbel (Body)"/>
            </a:endParaRPr>
          </a:p>
          <a:p>
            <a:pPr algn="ctr">
              <a:buClr>
                <a:schemeClr val="tx2"/>
              </a:buClr>
            </a:pPr>
            <a:r>
              <a:rPr lang="en-US" b="0" i="0" dirty="0">
                <a:effectLst/>
                <a:latin typeface="Corbel (Body)"/>
              </a:rPr>
              <a:t> </a:t>
            </a:r>
            <a:r>
              <a:rPr lang="en-US" dirty="0">
                <a:latin typeface="Corbel (Body)"/>
              </a:rPr>
              <a:t>. 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dirty="0">
              <a:latin typeface="Corbel (Body)"/>
            </a:endParaRP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dirty="0">
              <a:latin typeface="Corbel (Body)"/>
            </a:endParaRP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Corbel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AD9A8-C9E5-FE64-8E68-2110D2F16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" y="51189"/>
            <a:ext cx="9040305" cy="23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A1A02-3E12-6FFC-1562-CE35350DF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6E0C-09ED-B40C-8652-EEA31CFF8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112" y="2464519"/>
            <a:ext cx="5620733" cy="7140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system-ui"/>
              </a:rPr>
              <a:t>ACTION TAKEN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502B2-3272-D33E-F1EE-D1940E815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594" y="3436659"/>
            <a:ext cx="7607431" cy="2030887"/>
          </a:xfrm>
        </p:spPr>
        <p:txBody>
          <a:bodyPr>
            <a:normAutofit/>
          </a:bodyPr>
          <a:lstStyle/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Corbel (Body)"/>
              </a:rPr>
              <a:t>Data Cleaning: Cleaned the data set to remove inconsistencies, checked for duplicates, standardized data types </a:t>
            </a:r>
            <a:r>
              <a:rPr lang="en-US" b="0" i="0" dirty="0" err="1">
                <a:effectLst/>
                <a:latin typeface="Corbel (Body)"/>
              </a:rPr>
              <a:t>etc</a:t>
            </a:r>
            <a:endParaRPr lang="en-US" b="0" i="0" dirty="0">
              <a:effectLst/>
              <a:latin typeface="system-ui"/>
            </a:endParaRP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system-ui"/>
              </a:rPr>
              <a:t>EDA – Performed univariate and Bivariate analysis to uncover insights</a:t>
            </a:r>
            <a:endParaRPr lang="en-US" b="0" i="0" dirty="0">
              <a:effectLst/>
              <a:latin typeface="Corbel (Body)"/>
            </a:endParaRPr>
          </a:p>
          <a:p>
            <a:pPr algn="ctr">
              <a:buClr>
                <a:schemeClr val="tx2"/>
              </a:buClr>
            </a:pPr>
            <a:r>
              <a:rPr lang="en-US" b="0" i="0" dirty="0">
                <a:effectLst/>
                <a:latin typeface="Corbel (Body)"/>
              </a:rPr>
              <a:t> </a:t>
            </a:r>
            <a:r>
              <a:rPr lang="en-US" dirty="0">
                <a:latin typeface="Corbel (Body)"/>
              </a:rPr>
              <a:t>. 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dirty="0">
              <a:latin typeface="Corbel (Body)"/>
            </a:endParaRP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dirty="0">
              <a:latin typeface="Corbel (Body)"/>
            </a:endParaRP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Corbel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7FDAB-0368-38F3-597F-3B0C221A2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" y="51189"/>
            <a:ext cx="9040305" cy="23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4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D817B-0F9B-70F2-5D26-8C45986A2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797C13-8F32-A633-1DCE-4091B9B43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" y="2384980"/>
            <a:ext cx="4166646" cy="4473019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F12541E-C948-AFD7-468F-6D805404F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3208" y="2384981"/>
            <a:ext cx="4788817" cy="4421830"/>
          </a:xfrm>
        </p:spPr>
        <p:txBody>
          <a:bodyPr>
            <a:normAutofit/>
          </a:bodyPr>
          <a:lstStyle/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quality of sleep varies significantly across different ages, for c</a:t>
            </a:r>
            <a:r>
              <a:rPr lang="en-US" altLang="en-US" dirty="0">
                <a:latin typeface="Arial" panose="020B0604020202020204" pitchFamily="34" charset="0"/>
              </a:rPr>
              <a:t>ustomers aged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(30s-40s), sleep appears to have high variations and of </a:t>
            </a:r>
            <a:r>
              <a:rPr lang="en-US" altLang="en-US" dirty="0">
                <a:latin typeface="Arial" panose="020B0604020202020204" pitchFamily="34" charset="0"/>
              </a:rPr>
              <a:t>poor quality. 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Older adults (50+) seem to experience better sleep quality</a:t>
            </a:r>
            <a:r>
              <a:rPr lang="en-US" altLang="en-US" dirty="0">
                <a:latin typeface="Arial" panose="020B0604020202020204" pitchFamily="34" charset="0"/>
              </a:rPr>
              <a:t>. 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Although there are fluctuations, there seems to be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upward trend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sleep quality as age increases, especially after age 50.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quality of sleep appears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stable and higher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individuals in their mid-50s compared to younger age groups.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Corbel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B200C-3321-13AE-60C7-EDFB72CC9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" y="51189"/>
            <a:ext cx="9040305" cy="2333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A7B6BA-CC02-EEAD-83CC-DED03AB9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137" y="626224"/>
            <a:ext cx="5620733" cy="7140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INSIGHTS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ED021-A16F-922C-0DA7-2D4BFD789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2D3454-337C-48B8-2BA1-0C785714F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63" y="2376958"/>
            <a:ext cx="4515437" cy="496110"/>
          </a:xfrm>
        </p:spPr>
        <p:txBody>
          <a:bodyPr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-US" sz="1600" b="1" i="0" dirty="0">
                <a:effectLst/>
                <a:latin typeface="system-ui"/>
              </a:rPr>
              <a:t>Around ages 50 and above, there seems to be an increase in sleep duration.</a:t>
            </a:r>
            <a:endParaRPr lang="en-US" sz="1600" b="1" i="0" dirty="0">
              <a:effectLst/>
              <a:latin typeface="Corbel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2215F-EAB0-E077-D68D-106B6C88F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" y="51189"/>
            <a:ext cx="9040305" cy="2333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DD9BA-3D0E-3EEC-6590-2748300E8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856" y="676372"/>
            <a:ext cx="5620733" cy="7140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ystem-ui"/>
              </a:rPr>
              <a:t>INSIGHTS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C701C-0672-563E-3AEC-DB636A983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3" y="2881092"/>
            <a:ext cx="4515439" cy="3976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E59479-134C-FE5D-0360-A5D0663C4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222" y="2873068"/>
            <a:ext cx="4384645" cy="3984932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07B80795-F3DC-A318-0A55-0A52D5C1550F}"/>
              </a:ext>
            </a:extLst>
          </p:cNvPr>
          <p:cNvSpPr txBox="1">
            <a:spLocks/>
          </p:cNvSpPr>
          <p:nvPr/>
        </p:nvSpPr>
        <p:spPr>
          <a:xfrm>
            <a:off x="4641450" y="2376958"/>
            <a:ext cx="4515437" cy="496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tx2"/>
              </a:buClr>
            </a:pPr>
            <a:r>
              <a:rPr lang="en-US" sz="1600" b="1" dirty="0"/>
              <a:t>Sleep quality improves as physical activity level increases</a:t>
            </a:r>
            <a:r>
              <a:rPr lang="en-US" sz="1600" dirty="0"/>
              <a:t>.</a:t>
            </a:r>
            <a:endParaRPr lang="en-US" sz="1600" b="1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4169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976AF-F451-3C30-75C1-B57CFC78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2433DF-B9AC-F637-7058-0BA6DFE6A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97428"/>
            <a:ext cx="4766553" cy="90296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sleep quality increases, blood pressure decreases</a:t>
            </a:r>
            <a:r>
              <a:rPr lang="en-US" sz="1600" dirty="0">
                <a:latin typeface="+mj-l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suggesting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better sleep is associated with lower blood pressure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l</a:t>
            </a:r>
            <a:r>
              <a:rPr lang="en-US" sz="1600" dirty="0">
                <a:latin typeface="+mj-lt"/>
              </a:rPr>
              <a:t>owest blood pressure levels observed at a sleep quality of 7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b="0" i="0" dirty="0"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FF73E-19E0-B159-94E1-E9AA5948B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" y="51189"/>
            <a:ext cx="9040305" cy="23337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422F4B-EA7D-EA02-D1B9-EFC59253F149}"/>
              </a:ext>
            </a:extLst>
          </p:cNvPr>
          <p:cNvSpPr txBox="1">
            <a:spLocks/>
          </p:cNvSpPr>
          <p:nvPr/>
        </p:nvSpPr>
        <p:spPr>
          <a:xfrm>
            <a:off x="1901856" y="676372"/>
            <a:ext cx="5620733" cy="71408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  <a:latin typeface="system-ui"/>
              </a:rPr>
              <a:t>INSIGHTS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1A856C-A0FA-1816-0C92-6C9385134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" y="3287948"/>
            <a:ext cx="4622442" cy="35700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B60920-6D9B-48BA-5A09-C3BCF8EAC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9004" y="3287948"/>
            <a:ext cx="4408434" cy="351886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7011B939-4304-9111-B188-AC08BB0C1E19}"/>
              </a:ext>
            </a:extLst>
          </p:cNvPr>
          <p:cNvSpPr txBox="1">
            <a:spLocks/>
          </p:cNvSpPr>
          <p:nvPr/>
        </p:nvSpPr>
        <p:spPr>
          <a:xfrm>
            <a:off x="4679003" y="2384981"/>
            <a:ext cx="4464997" cy="902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dirty="0"/>
              <a:t>Lower Heart Rates Are Associated with Good Sleep Quality while Higher Heart Rates Are Associated with Poor Sleep Quality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652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4E6B3-C8CD-897E-5885-EF7FF9FA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72F324-BBA3-D225-DCC3-956149C2D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62" y="1760547"/>
            <a:ext cx="4515438" cy="2149972"/>
          </a:xfrm>
        </p:spPr>
        <p:txBody>
          <a:bodyPr>
            <a:noAutofit/>
          </a:bodyPr>
          <a:lstStyle/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Doctors and Nurses Experience Moderate Sleep Quality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Teachers Show Significant Fluctuations 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Engineers and Accountants Show an Upward Trend 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Sales Representatives May Experience Poorer Sleep </a:t>
            </a:r>
            <a:r>
              <a:rPr lang="en-US" sz="1600" b="1" i="0" dirty="0">
                <a:effectLst/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. 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b="1" dirty="0">
              <a:latin typeface="+mj-lt"/>
            </a:endParaRP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b="1" dirty="0">
              <a:latin typeface="+mj-lt"/>
            </a:endParaRP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b="1" i="0" dirty="0"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0C623-58ED-30D4-C605-22320C38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" y="51189"/>
            <a:ext cx="9040305" cy="16803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D3B221-6046-97EA-94A5-1F5768F88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474" y="783222"/>
            <a:ext cx="5620733" cy="7140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INSIGHTS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F2484-38D9-2027-A4B8-1E2AA3C2B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" y="3910519"/>
            <a:ext cx="4524866" cy="2947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E4D9B-2EF4-6B48-D730-6B0D0E3C9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08805"/>
            <a:ext cx="4572000" cy="294748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AD7E10C-8C42-8F31-5332-8B57819023A1}"/>
              </a:ext>
            </a:extLst>
          </p:cNvPr>
          <p:cNvSpPr txBox="1">
            <a:spLocks/>
          </p:cNvSpPr>
          <p:nvPr/>
        </p:nvSpPr>
        <p:spPr>
          <a:xfrm>
            <a:off x="4628562" y="1760547"/>
            <a:ext cx="4515438" cy="211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Customers with sleep quality above 7 were noted to have no sleep disorder.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Those with sleep quality of about 7hours have sleep Apnea 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Those with sleep quality below 7hours  have insomnia</a:t>
            </a: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b="1" dirty="0">
              <a:latin typeface="+mj-lt"/>
            </a:endParaRP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b="1" dirty="0">
              <a:latin typeface="+mj-lt"/>
            </a:endParaRPr>
          </a:p>
          <a:p>
            <a:pPr marL="285750" indent="-285750" algn="ctr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4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1050</TotalTime>
  <Words>595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Corbel (Body)</vt:lpstr>
      <vt:lpstr>system-ui</vt:lpstr>
      <vt:lpstr>Wingdings</vt:lpstr>
      <vt:lpstr>Parallax</vt:lpstr>
      <vt:lpstr>Getting a Good Night's Sleep </vt:lpstr>
      <vt:lpstr>INTRODUCTION</vt:lpstr>
      <vt:lpstr>SITUATION</vt:lpstr>
      <vt:lpstr>TASK</vt:lpstr>
      <vt:lpstr>ACTION TAKEN</vt:lpstr>
      <vt:lpstr>INSIGHTS</vt:lpstr>
      <vt:lpstr>INSIGHTS</vt:lpstr>
      <vt:lpstr>PowerPoint Presentation</vt:lpstr>
      <vt:lpstr>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</cp:revision>
  <dcterms:created xsi:type="dcterms:W3CDTF">2025-03-27T17:13:25Z</dcterms:created>
  <dcterms:modified xsi:type="dcterms:W3CDTF">2025-03-28T10:44:22Z</dcterms:modified>
</cp:coreProperties>
</file>