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60" r:id="rId4"/>
    <p:sldId id="264" r:id="rId5"/>
    <p:sldId id="259" r:id="rId6"/>
    <p:sldId id="261"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5" d="100"/>
          <a:sy n="75"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4/11/2023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6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26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9800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2888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446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970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226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82979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944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569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32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251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294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262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34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1295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03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Dmnd">
          <a:fgClr>
            <a:schemeClr val="accent1"/>
          </a:fgClr>
          <a:bgClr>
            <a:schemeClr val="bg1"/>
          </a:bgClr>
        </a:patt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407955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14F2-474C-77A0-CC1D-97E3647FA3A8}"/>
              </a:ext>
            </a:extLst>
          </p:cNvPr>
          <p:cNvSpPr>
            <a:spLocks noGrp="1"/>
          </p:cNvSpPr>
          <p:nvPr>
            <p:ph type="ctrTitle"/>
          </p:nvPr>
        </p:nvSpPr>
        <p:spPr>
          <a:xfrm>
            <a:off x="1876423" y="868363"/>
            <a:ext cx="10165521" cy="2387600"/>
          </a:xfrm>
        </p:spPr>
        <p:txBody>
          <a:bodyPr>
            <a:normAutofit/>
          </a:bodyPr>
          <a:lstStyle/>
          <a:p>
            <a:r>
              <a:rPr lang="en-US" sz="4800" dirty="0">
                <a:latin typeface="Rockwell" panose="02060603020205020403" pitchFamily="18" charset="0"/>
              </a:rPr>
              <a:t>DATA SCIENCE INTERNSHIP APPLICATION PROGRAMMING</a:t>
            </a:r>
            <a:br>
              <a:rPr lang="en-US" sz="4800" dirty="0"/>
            </a:br>
            <a:endParaRPr lang="en-US" dirty="0"/>
          </a:p>
        </p:txBody>
      </p:sp>
      <p:sp>
        <p:nvSpPr>
          <p:cNvPr id="3" name="Subtitle 2">
            <a:extLst>
              <a:ext uri="{FF2B5EF4-FFF2-40B4-BE49-F238E27FC236}">
                <a16:creationId xmlns:a16="http://schemas.microsoft.com/office/drawing/2014/main" id="{62BEFE73-8853-7ABB-9116-447115ED15D2}"/>
              </a:ext>
            </a:extLst>
          </p:cNvPr>
          <p:cNvSpPr>
            <a:spLocks noGrp="1"/>
          </p:cNvSpPr>
          <p:nvPr>
            <p:ph type="subTitle" idx="1"/>
          </p:nvPr>
        </p:nvSpPr>
        <p:spPr>
          <a:xfrm>
            <a:off x="1876423" y="3022601"/>
            <a:ext cx="9872231" cy="3641436"/>
          </a:xfrm>
        </p:spPr>
        <p:txBody>
          <a:bodyPr>
            <a:noAutofit/>
          </a:bodyPr>
          <a:lstStyle/>
          <a:p>
            <a:r>
              <a:rPr lang="en-US" b="1" dirty="0">
                <a:solidFill>
                  <a:schemeClr val="accent1">
                    <a:lumMod val="40000"/>
                    <a:lumOff val="60000"/>
                  </a:schemeClr>
                </a:solidFill>
              </a:rPr>
              <a:t>Data Science on Subscription Service – DATALAB  FINAL PROJECT</a:t>
            </a:r>
          </a:p>
          <a:p>
            <a:endParaRPr lang="en-US" sz="2400" dirty="0">
              <a:solidFill>
                <a:schemeClr val="accent1">
                  <a:lumMod val="40000"/>
                  <a:lumOff val="60000"/>
                </a:schemeClr>
              </a:solidFill>
            </a:endParaRPr>
          </a:p>
          <a:p>
            <a:r>
              <a:rPr lang="en-US" sz="2400" dirty="0">
                <a:solidFill>
                  <a:schemeClr val="accent1">
                    <a:lumMod val="40000"/>
                    <a:lumOff val="60000"/>
                  </a:schemeClr>
                </a:solidFill>
                <a:latin typeface="Rockwell" panose="02060603020205020403" pitchFamily="18" charset="0"/>
              </a:rPr>
              <a:t>IFEYINWA VICTORIA NWOBODO</a:t>
            </a:r>
          </a:p>
          <a:p>
            <a:r>
              <a:rPr lang="en-US" sz="2400" dirty="0">
                <a:solidFill>
                  <a:schemeClr val="accent1">
                    <a:lumMod val="40000"/>
                    <a:lumOff val="60000"/>
                  </a:schemeClr>
                </a:solidFill>
                <a:latin typeface="Rockwell" panose="02060603020205020403" pitchFamily="18" charset="0"/>
              </a:rPr>
              <a:t>TEAM ACHIEVERS 2023.</a:t>
            </a:r>
          </a:p>
          <a:p>
            <a:endParaRPr lang="en-US" sz="2400" dirty="0">
              <a:solidFill>
                <a:schemeClr val="accent1">
                  <a:lumMod val="40000"/>
                  <a:lumOff val="60000"/>
                </a:schemeClr>
              </a:solidFill>
              <a:latin typeface="Rockwell" panose="02060603020205020403" pitchFamily="18" charset="0"/>
            </a:endParaRPr>
          </a:p>
          <a:p>
            <a:r>
              <a:rPr lang="en-US" dirty="0" err="1">
                <a:solidFill>
                  <a:schemeClr val="accent1">
                    <a:lumMod val="40000"/>
                    <a:lumOff val="60000"/>
                  </a:schemeClr>
                </a:solidFill>
                <a:latin typeface="Rockwell" panose="02060603020205020403" pitchFamily="18" charset="0"/>
              </a:rPr>
              <a:t>Github</a:t>
            </a:r>
            <a:r>
              <a:rPr lang="en-US" dirty="0">
                <a:solidFill>
                  <a:schemeClr val="accent1">
                    <a:lumMod val="40000"/>
                    <a:lumOff val="60000"/>
                  </a:schemeClr>
                </a:solidFill>
                <a:latin typeface="Rockwell" panose="02060603020205020403" pitchFamily="18" charset="0"/>
              </a:rPr>
              <a:t> link:</a:t>
            </a:r>
            <a:r>
              <a:rPr lang="en-US" sz="2400" dirty="0">
                <a:solidFill>
                  <a:schemeClr val="accent1">
                    <a:lumMod val="40000"/>
                    <a:lumOff val="60000"/>
                  </a:schemeClr>
                </a:solidFill>
                <a:latin typeface="Rockwell" panose="02060603020205020403" pitchFamily="18" charset="0"/>
              </a:rPr>
              <a:t> </a:t>
            </a:r>
            <a:r>
              <a:rPr lang="en-US" sz="1600" dirty="0">
                <a:solidFill>
                  <a:schemeClr val="accent1">
                    <a:lumMod val="40000"/>
                    <a:lumOff val="60000"/>
                  </a:schemeClr>
                </a:solidFill>
                <a:latin typeface="Rockwell" panose="02060603020205020403" pitchFamily="18" charset="0"/>
              </a:rPr>
              <a:t>https://github.com/vezeukwu/Subscription_Service_Analysis_Forecast_Project.git</a:t>
            </a:r>
          </a:p>
          <a:p>
            <a:endParaRPr lang="en-US" sz="2400" dirty="0">
              <a:solidFill>
                <a:schemeClr val="accent1">
                  <a:lumMod val="40000"/>
                  <a:lumOff val="60000"/>
                </a:schemeClr>
              </a:solidFill>
            </a:endParaRPr>
          </a:p>
        </p:txBody>
      </p:sp>
    </p:spTree>
    <p:extLst>
      <p:ext uri="{BB962C8B-B14F-4D97-AF65-F5344CB8AC3E}">
        <p14:creationId xmlns:p14="http://schemas.microsoft.com/office/powerpoint/2010/main" val="416503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E7D7-9165-892C-94C5-C24EF500E749}"/>
              </a:ext>
            </a:extLst>
          </p:cNvPr>
          <p:cNvSpPr>
            <a:spLocks noGrp="1"/>
          </p:cNvSpPr>
          <p:nvPr>
            <p:ph type="title"/>
          </p:nvPr>
        </p:nvSpPr>
        <p:spPr>
          <a:xfrm>
            <a:off x="1111828" y="346363"/>
            <a:ext cx="10827326" cy="1136073"/>
          </a:xfrm>
        </p:spPr>
        <p:txBody>
          <a:bodyPr>
            <a:noAutofit/>
          </a:bodyPr>
          <a:lstStyle/>
          <a:p>
            <a:pPr algn="ctr"/>
            <a:r>
              <a:rPr lang="en-US" sz="2400" b="1" dirty="0">
                <a:solidFill>
                  <a:schemeClr val="accent1">
                    <a:lumMod val="40000"/>
                    <a:lumOff val="60000"/>
                  </a:schemeClr>
                </a:solidFill>
              </a:rPr>
              <a:t>Data Science on Subscription Service – DATALAB  FINAL PROJECT</a:t>
            </a:r>
            <a:br>
              <a:rPr lang="en-US" sz="2400" b="1" dirty="0">
                <a:solidFill>
                  <a:schemeClr val="accent1">
                    <a:lumMod val="40000"/>
                    <a:lumOff val="60000"/>
                  </a:schemeClr>
                </a:solidFill>
              </a:rPr>
            </a:br>
            <a:endParaRPr lang="en-US" sz="2400" dirty="0"/>
          </a:p>
        </p:txBody>
      </p:sp>
      <p:sp>
        <p:nvSpPr>
          <p:cNvPr id="3" name="Content Placeholder 2">
            <a:extLst>
              <a:ext uri="{FF2B5EF4-FFF2-40B4-BE49-F238E27FC236}">
                <a16:creationId xmlns:a16="http://schemas.microsoft.com/office/drawing/2014/main" id="{82B5A4F9-9536-4940-13AD-228A1FA3D5A5}"/>
              </a:ext>
            </a:extLst>
          </p:cNvPr>
          <p:cNvSpPr>
            <a:spLocks noGrp="1"/>
          </p:cNvSpPr>
          <p:nvPr>
            <p:ph idx="1"/>
          </p:nvPr>
        </p:nvSpPr>
        <p:spPr>
          <a:xfrm>
            <a:off x="858982" y="1039091"/>
            <a:ext cx="11333018" cy="5818909"/>
          </a:xfrm>
        </p:spPr>
        <p:txBody>
          <a:bodyPr>
            <a:noAutofit/>
          </a:bodyPr>
          <a:lstStyle/>
          <a:p>
            <a:pPr marL="0" indent="0">
              <a:buNone/>
            </a:pPr>
            <a:r>
              <a:rPr lang="en-US" sz="1700" dirty="0"/>
              <a:t>This project involves cleaning and processing of data from a book subscription platform -</a:t>
            </a:r>
            <a:r>
              <a:rPr lang="en-US" sz="1700" dirty="0" err="1"/>
              <a:t>livebook</a:t>
            </a:r>
            <a:r>
              <a:rPr lang="en-US" sz="1700" dirty="0"/>
              <a:t> (the given actions2load dataset), and preparing it for investigatory analysis to discover customer use patterns. Raw data of customer </a:t>
            </a:r>
            <a:r>
              <a:rPr lang="en-US" sz="1700" dirty="0" err="1"/>
              <a:t>behaviour</a:t>
            </a:r>
            <a:r>
              <a:rPr lang="en-US" sz="1700" dirty="0"/>
              <a:t> was loaded into an SQL database for analysis, the events record were categorized and checked for bad data, insights were generated that helped to understand various metrics and forecast next events possible. Find below the processes and outputs.</a:t>
            </a:r>
          </a:p>
          <a:p>
            <a:pPr marL="0" indent="0">
              <a:buNone/>
            </a:pPr>
            <a:r>
              <a:rPr lang="en-US" sz="1700" b="1" dirty="0">
                <a:solidFill>
                  <a:schemeClr val="accent1">
                    <a:lumMod val="40000"/>
                    <a:lumOff val="60000"/>
                  </a:schemeClr>
                </a:solidFill>
              </a:rPr>
              <a:t>The MySQL Part</a:t>
            </a:r>
          </a:p>
          <a:p>
            <a:pPr marL="0" indent="0">
              <a:buNone/>
            </a:pPr>
            <a:r>
              <a:rPr lang="en-US" sz="1700" dirty="0"/>
              <a:t>The given Dataset was loaded into the MySQL Workbench with the aim of determining :</a:t>
            </a:r>
          </a:p>
          <a:p>
            <a:r>
              <a:rPr lang="en-US" sz="1700" dirty="0"/>
              <a:t>What events were the most and the least common.</a:t>
            </a:r>
          </a:p>
          <a:p>
            <a:r>
              <a:rPr lang="en-US" sz="1700" dirty="0"/>
              <a:t>The account ids with the most and least number of events.</a:t>
            </a:r>
          </a:p>
          <a:p>
            <a:r>
              <a:rPr lang="en-US" sz="1700" dirty="0"/>
              <a:t>The number of times events occurred at different times of the day.</a:t>
            </a:r>
          </a:p>
          <a:p>
            <a:pPr marL="0" indent="0">
              <a:buNone/>
            </a:pPr>
            <a:r>
              <a:rPr lang="en-US" sz="1700" dirty="0"/>
              <a:t>From the analysis performed; The most common event is </a:t>
            </a:r>
            <a:r>
              <a:rPr lang="en-US" sz="1700" dirty="0" err="1">
                <a:solidFill>
                  <a:schemeClr val="accent1">
                    <a:lumMod val="40000"/>
                    <a:lumOff val="60000"/>
                  </a:schemeClr>
                </a:solidFill>
              </a:rPr>
              <a:t>ReadingOwnedBook</a:t>
            </a:r>
            <a:r>
              <a:rPr lang="en-US" sz="1700" dirty="0"/>
              <a:t> with a count of 24628 while the least common event is </a:t>
            </a:r>
            <a:r>
              <a:rPr lang="en-US" sz="1700" dirty="0" err="1">
                <a:solidFill>
                  <a:schemeClr val="accent1">
                    <a:lumMod val="40000"/>
                    <a:lumOff val="60000"/>
                  </a:schemeClr>
                </a:solidFill>
              </a:rPr>
              <a:t>UnknownOriginLivebookLinkOpened</a:t>
            </a:r>
            <a:r>
              <a:rPr lang="en-US" sz="1700" b="1" dirty="0"/>
              <a:t> </a:t>
            </a:r>
            <a:r>
              <a:rPr lang="en-US" sz="1700" dirty="0"/>
              <a:t>with a count of 1.  The Account id with the highest number of event is </a:t>
            </a:r>
            <a:r>
              <a:rPr lang="en-US" sz="1700" dirty="0">
                <a:solidFill>
                  <a:schemeClr val="accent1">
                    <a:lumMod val="40000"/>
                    <a:lumOff val="60000"/>
                  </a:schemeClr>
                </a:solidFill>
              </a:rPr>
              <a:t>caffe2b03e6057845c52212acaaa1a34</a:t>
            </a:r>
            <a:r>
              <a:rPr lang="en-US" sz="1700" dirty="0"/>
              <a:t>	with a count of 1574, while there are more account ids with least number of events count as 1. This detail is captured in the MySQL script.</a:t>
            </a:r>
          </a:p>
          <a:p>
            <a:pPr marL="0" indent="0">
              <a:buNone/>
            </a:pPr>
            <a:r>
              <a:rPr lang="en-US" sz="1700" dirty="0"/>
              <a:t>The screenshots of MySQL Workbench with the different analysis stated above are found in subsequent slides.</a:t>
            </a:r>
          </a:p>
          <a:p>
            <a:pPr marL="0" indent="0">
              <a:buNone/>
            </a:pPr>
            <a:endParaRPr lang="en-US" sz="1700" dirty="0"/>
          </a:p>
        </p:txBody>
      </p:sp>
    </p:spTree>
    <p:extLst>
      <p:ext uri="{BB962C8B-B14F-4D97-AF65-F5344CB8AC3E}">
        <p14:creationId xmlns:p14="http://schemas.microsoft.com/office/powerpoint/2010/main" val="57584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56AF-E07A-D7FA-64D3-D747A341E4AD}"/>
              </a:ext>
            </a:extLst>
          </p:cNvPr>
          <p:cNvSpPr>
            <a:spLocks noGrp="1"/>
          </p:cNvSpPr>
          <p:nvPr>
            <p:ph type="title"/>
          </p:nvPr>
        </p:nvSpPr>
        <p:spPr>
          <a:xfrm>
            <a:off x="787400" y="152400"/>
            <a:ext cx="9905998" cy="900546"/>
          </a:xfrm>
        </p:spPr>
        <p:txBody>
          <a:bodyPr/>
          <a:lstStyle/>
          <a:p>
            <a:pPr algn="ctr"/>
            <a:r>
              <a:rPr lang="en-US" b="1" dirty="0">
                <a:solidFill>
                  <a:schemeClr val="accent1">
                    <a:lumMod val="40000"/>
                    <a:lumOff val="60000"/>
                  </a:schemeClr>
                </a:solidFill>
              </a:rPr>
              <a:t>Exploratory data analysis</a:t>
            </a:r>
          </a:p>
        </p:txBody>
      </p:sp>
      <p:sp>
        <p:nvSpPr>
          <p:cNvPr id="3" name="Content Placeholder 2">
            <a:extLst>
              <a:ext uri="{FF2B5EF4-FFF2-40B4-BE49-F238E27FC236}">
                <a16:creationId xmlns:a16="http://schemas.microsoft.com/office/drawing/2014/main" id="{BE52543E-574D-BB66-97F6-B35321111B44}"/>
              </a:ext>
            </a:extLst>
          </p:cNvPr>
          <p:cNvSpPr>
            <a:spLocks noGrp="1"/>
          </p:cNvSpPr>
          <p:nvPr>
            <p:ph idx="1"/>
          </p:nvPr>
        </p:nvSpPr>
        <p:spPr>
          <a:xfrm>
            <a:off x="787400" y="1052946"/>
            <a:ext cx="11645900" cy="5969000"/>
          </a:xfrm>
        </p:spPr>
        <p:txBody>
          <a:bodyPr>
            <a:noAutofit/>
          </a:bodyPr>
          <a:lstStyle/>
          <a:p>
            <a:pPr marL="0" indent="0">
              <a:buNone/>
            </a:pPr>
            <a:r>
              <a:rPr lang="en-US" sz="1800" dirty="0"/>
              <a:t>This python part of the project seeks to examine</a:t>
            </a:r>
          </a:p>
          <a:p>
            <a:r>
              <a:rPr lang="en-US" sz="1800" dirty="0"/>
              <a:t>If events happen equally at different times of the day, and how a person uses the service at different times of the day.</a:t>
            </a:r>
          </a:p>
          <a:p>
            <a:r>
              <a:rPr lang="en-US" sz="1800" dirty="0"/>
              <a:t>If there are missing data and outliers in the given dataset and fixing them.</a:t>
            </a:r>
          </a:p>
          <a:p>
            <a:pPr marL="0" indent="0">
              <a:buNone/>
            </a:pPr>
            <a:r>
              <a:rPr lang="en-US" sz="1800" dirty="0"/>
              <a:t>We’ll find screenshots of python analysis in subsequent slides.</a:t>
            </a:r>
          </a:p>
          <a:p>
            <a:pPr marL="0" indent="0">
              <a:buNone/>
            </a:pPr>
            <a:r>
              <a:rPr lang="en-US" sz="1800" dirty="0"/>
              <a:t>The given data read into the </a:t>
            </a:r>
            <a:r>
              <a:rPr lang="en-US" sz="1800" dirty="0" err="1"/>
              <a:t>Jupyter</a:t>
            </a:r>
            <a:r>
              <a:rPr lang="en-US" sz="1800" dirty="0"/>
              <a:t> notebook, were numerically encoded and analyzed with the following results:</a:t>
            </a:r>
          </a:p>
          <a:p>
            <a:r>
              <a:rPr lang="en-US" sz="1800" dirty="0"/>
              <a:t>The time intervals between event types are relatively consistent as shown in the screenshots. This suggests that events are occurring equally at different times because the mean and median are not significantly different.</a:t>
            </a:r>
          </a:p>
          <a:p>
            <a:r>
              <a:rPr lang="en-US" sz="1800" dirty="0" err="1"/>
              <a:t>Account_id</a:t>
            </a:r>
            <a:r>
              <a:rPr lang="en-US" sz="1800" dirty="0"/>
              <a:t>: '89f7601cb558e1c47b00a7fabb6a466c’ was </a:t>
            </a:r>
            <a:r>
              <a:rPr lang="en-US" sz="1800" dirty="0" err="1"/>
              <a:t>analysed</a:t>
            </a:r>
            <a:r>
              <a:rPr lang="en-US" sz="1800" dirty="0"/>
              <a:t> to show how this person uses the services at different times of the day, it was observed that the only event type he engaged was </a:t>
            </a:r>
            <a:r>
              <a:rPr lang="en-US" sz="1800" b="0" i="0" dirty="0" err="1">
                <a:effectLst/>
                <a:latin typeface="+mj-lt"/>
              </a:rPr>
              <a:t>ReadingOwnedBook</a:t>
            </a:r>
            <a:r>
              <a:rPr lang="en-US" sz="1800" dirty="0">
                <a:latin typeface="+mj-lt"/>
              </a:rPr>
              <a:t>.</a:t>
            </a:r>
          </a:p>
          <a:p>
            <a:r>
              <a:rPr lang="en-US" sz="1800" dirty="0"/>
              <a:t>There are no missing data in the events record</a:t>
            </a:r>
          </a:p>
          <a:p>
            <a:r>
              <a:rPr lang="en-US" sz="1800" dirty="0"/>
              <a:t>The difference between the 75% and max percentile is not so high, so its not confirming the presence of outliers hence we can say there are no potential outliers in the dataset.</a:t>
            </a:r>
          </a:p>
        </p:txBody>
      </p:sp>
    </p:spTree>
    <p:extLst>
      <p:ext uri="{BB962C8B-B14F-4D97-AF65-F5344CB8AC3E}">
        <p14:creationId xmlns:p14="http://schemas.microsoft.com/office/powerpoint/2010/main" val="149930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C52D-5A3B-5DEA-B2B2-276CE7F34B68}"/>
              </a:ext>
            </a:extLst>
          </p:cNvPr>
          <p:cNvSpPr>
            <a:spLocks noGrp="1"/>
          </p:cNvSpPr>
          <p:nvPr>
            <p:ph type="title"/>
          </p:nvPr>
        </p:nvSpPr>
        <p:spPr>
          <a:xfrm>
            <a:off x="1141412" y="230591"/>
            <a:ext cx="9905998" cy="1071737"/>
          </a:xfrm>
        </p:spPr>
        <p:txBody>
          <a:bodyPr/>
          <a:lstStyle/>
          <a:p>
            <a:pPr algn="ctr"/>
            <a:r>
              <a:rPr lang="en-US" b="1" dirty="0">
                <a:solidFill>
                  <a:schemeClr val="accent1">
                    <a:lumMod val="40000"/>
                    <a:lumOff val="60000"/>
                  </a:schemeClr>
                </a:solidFill>
              </a:rPr>
              <a:t>THE POWER BI PART</a:t>
            </a:r>
          </a:p>
        </p:txBody>
      </p:sp>
      <p:sp>
        <p:nvSpPr>
          <p:cNvPr id="3" name="Content Placeholder 2">
            <a:extLst>
              <a:ext uri="{FF2B5EF4-FFF2-40B4-BE49-F238E27FC236}">
                <a16:creationId xmlns:a16="http://schemas.microsoft.com/office/drawing/2014/main" id="{14A14B4F-A052-0CAD-6864-EAB76EE7DE12}"/>
              </a:ext>
            </a:extLst>
          </p:cNvPr>
          <p:cNvSpPr>
            <a:spLocks noGrp="1"/>
          </p:cNvSpPr>
          <p:nvPr>
            <p:ph idx="1"/>
          </p:nvPr>
        </p:nvSpPr>
        <p:spPr>
          <a:xfrm>
            <a:off x="1141412" y="1177637"/>
            <a:ext cx="10339388" cy="5680363"/>
          </a:xfrm>
        </p:spPr>
        <p:txBody>
          <a:bodyPr>
            <a:normAutofit fontScale="92500" lnSpcReduction="20000"/>
          </a:bodyPr>
          <a:lstStyle/>
          <a:p>
            <a:r>
              <a:rPr lang="en-US" dirty="0"/>
              <a:t>This aspect of the project seeks to build an algorithm that can forecast the next event time - when customers are likely to engage with the service. This is achieved using </a:t>
            </a:r>
            <a:r>
              <a:rPr lang="en-US" dirty="0" err="1"/>
              <a:t>PowerBi</a:t>
            </a:r>
            <a:r>
              <a:rPr lang="en-US" dirty="0"/>
              <a:t> dashboard to forecast event counts using different hours of the day for 24hours. The data for this forecast was extracted from the MySQL event counts and time analysis.  </a:t>
            </a:r>
          </a:p>
          <a:p>
            <a:r>
              <a:rPr lang="en-US" dirty="0"/>
              <a:t>The line graph was used as my visualization tool because it best showcases how data changes over a period of time- in this case 24hours, which makes it easier to identify trends and pattern. </a:t>
            </a:r>
          </a:p>
          <a:p>
            <a:r>
              <a:rPr lang="en-US" dirty="0"/>
              <a:t>Find Screenshots below which shows the raw data – its count and time, the data at 95% confidence interval, I used the 95% confidence interval just so it can accommodate wide range and even the extreme values.</a:t>
            </a:r>
          </a:p>
          <a:p>
            <a:r>
              <a:rPr lang="en-US" dirty="0"/>
              <a:t>This </a:t>
            </a:r>
            <a:r>
              <a:rPr lang="en-US" dirty="0" err="1"/>
              <a:t>PoweBi</a:t>
            </a:r>
            <a:r>
              <a:rPr lang="en-US" dirty="0"/>
              <a:t> dashboard forecasts the events for 24hours ignoring the last 5hours; this compares the forecasting result with the actual data. The blue lines represents the actual data, the gold lines represents the forecast data </a:t>
            </a:r>
            <a:r>
              <a:rPr lang="en-US" dirty="0">
                <a:latin typeface="+mj-lt"/>
              </a:rPr>
              <a:t>while t</a:t>
            </a:r>
            <a:r>
              <a:rPr lang="en-US" b="0" i="0" dirty="0">
                <a:effectLst/>
                <a:latin typeface="+mj-lt"/>
              </a:rPr>
              <a:t>he</a:t>
            </a:r>
            <a:r>
              <a:rPr lang="en-US" b="0" i="0" dirty="0">
                <a:solidFill>
                  <a:srgbClr val="292929"/>
                </a:solidFill>
                <a:effectLst/>
                <a:latin typeface="+mj-lt"/>
              </a:rPr>
              <a:t> </a:t>
            </a:r>
            <a:r>
              <a:rPr lang="en-US" b="0" i="0" dirty="0">
                <a:effectLst/>
                <a:latin typeface="+mj-lt"/>
              </a:rPr>
              <a:t>solid gold fill on the forecast represents the confidence interval. </a:t>
            </a:r>
            <a:endParaRPr lang="en-US" dirty="0">
              <a:latin typeface="+mj-lt"/>
            </a:endParaRPr>
          </a:p>
        </p:txBody>
      </p:sp>
    </p:spTree>
    <p:extLst>
      <p:ext uri="{BB962C8B-B14F-4D97-AF65-F5344CB8AC3E}">
        <p14:creationId xmlns:p14="http://schemas.microsoft.com/office/powerpoint/2010/main" val="172631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620C-137D-D55C-A903-AB38BF8A7994}"/>
              </a:ext>
            </a:extLst>
          </p:cNvPr>
          <p:cNvSpPr>
            <a:spLocks noGrp="1"/>
          </p:cNvSpPr>
          <p:nvPr>
            <p:ph type="title"/>
          </p:nvPr>
        </p:nvSpPr>
        <p:spPr>
          <a:xfrm>
            <a:off x="1527406" y="272155"/>
            <a:ext cx="9331153" cy="515246"/>
          </a:xfrm>
        </p:spPr>
        <p:txBody>
          <a:bodyPr>
            <a:normAutofit fontScale="90000"/>
          </a:bodyPr>
          <a:lstStyle/>
          <a:p>
            <a:pPr algn="ctr"/>
            <a:r>
              <a:rPr lang="en-US" b="1" dirty="0">
                <a:solidFill>
                  <a:schemeClr val="accent1">
                    <a:lumMod val="40000"/>
                    <a:lumOff val="60000"/>
                  </a:schemeClr>
                </a:solidFill>
              </a:rPr>
              <a:t>PROJECT SCREENSHOTS</a:t>
            </a:r>
          </a:p>
        </p:txBody>
      </p:sp>
      <p:pic>
        <p:nvPicPr>
          <p:cNvPr id="5" name="Content Placeholder 4">
            <a:extLst>
              <a:ext uri="{FF2B5EF4-FFF2-40B4-BE49-F238E27FC236}">
                <a16:creationId xmlns:a16="http://schemas.microsoft.com/office/drawing/2014/main" id="{71AECC41-EA98-F5DF-6D9B-62373A475324}"/>
              </a:ext>
            </a:extLst>
          </p:cNvPr>
          <p:cNvPicPr>
            <a:picLocks noGrp="1" noChangeAspect="1"/>
          </p:cNvPicPr>
          <p:nvPr>
            <p:ph idx="1"/>
          </p:nvPr>
        </p:nvPicPr>
        <p:blipFill>
          <a:blip r:embed="rId2"/>
          <a:stretch>
            <a:fillRect/>
          </a:stretch>
        </p:blipFill>
        <p:spPr>
          <a:xfrm>
            <a:off x="858982" y="1000973"/>
            <a:ext cx="5237018" cy="2667746"/>
          </a:xfrm>
        </p:spPr>
      </p:pic>
      <p:pic>
        <p:nvPicPr>
          <p:cNvPr id="3" name="Content Placeholder 4">
            <a:extLst>
              <a:ext uri="{FF2B5EF4-FFF2-40B4-BE49-F238E27FC236}">
                <a16:creationId xmlns:a16="http://schemas.microsoft.com/office/drawing/2014/main" id="{7D09C0F0-AF18-4E8A-133B-E4A5C0B6005B}"/>
              </a:ext>
            </a:extLst>
          </p:cNvPr>
          <p:cNvPicPr>
            <a:picLocks noChangeAspect="1"/>
          </p:cNvPicPr>
          <p:nvPr/>
        </p:nvPicPr>
        <p:blipFill>
          <a:blip r:embed="rId3"/>
          <a:stretch>
            <a:fillRect/>
          </a:stretch>
        </p:blipFill>
        <p:spPr>
          <a:xfrm>
            <a:off x="858982" y="3918099"/>
            <a:ext cx="5237018" cy="2667746"/>
          </a:xfrm>
          <a:prstGeom prst="rect">
            <a:avLst/>
          </a:prstGeom>
        </p:spPr>
      </p:pic>
      <p:pic>
        <p:nvPicPr>
          <p:cNvPr id="6" name="Picture 5">
            <a:extLst>
              <a:ext uri="{FF2B5EF4-FFF2-40B4-BE49-F238E27FC236}">
                <a16:creationId xmlns:a16="http://schemas.microsoft.com/office/drawing/2014/main" id="{845F30F8-58A0-281E-1684-8799370940EB}"/>
              </a:ext>
            </a:extLst>
          </p:cNvPr>
          <p:cNvPicPr>
            <a:picLocks noChangeAspect="1"/>
          </p:cNvPicPr>
          <p:nvPr/>
        </p:nvPicPr>
        <p:blipFill>
          <a:blip r:embed="rId4"/>
          <a:stretch>
            <a:fillRect/>
          </a:stretch>
        </p:blipFill>
        <p:spPr>
          <a:xfrm>
            <a:off x="6331530" y="1000973"/>
            <a:ext cx="5237018" cy="2667746"/>
          </a:xfrm>
          <a:prstGeom prst="rect">
            <a:avLst/>
          </a:prstGeom>
        </p:spPr>
      </p:pic>
      <p:pic>
        <p:nvPicPr>
          <p:cNvPr id="7" name="Content Placeholder 4">
            <a:extLst>
              <a:ext uri="{FF2B5EF4-FFF2-40B4-BE49-F238E27FC236}">
                <a16:creationId xmlns:a16="http://schemas.microsoft.com/office/drawing/2014/main" id="{02AFB7BE-842E-3743-AA61-AE9D6A5BEC4F}"/>
              </a:ext>
            </a:extLst>
          </p:cNvPr>
          <p:cNvPicPr>
            <a:picLocks noChangeAspect="1"/>
          </p:cNvPicPr>
          <p:nvPr/>
        </p:nvPicPr>
        <p:blipFill>
          <a:blip r:embed="rId5"/>
          <a:stretch>
            <a:fillRect/>
          </a:stretch>
        </p:blipFill>
        <p:spPr>
          <a:xfrm>
            <a:off x="6383770" y="3992575"/>
            <a:ext cx="5184778" cy="2518793"/>
          </a:xfrm>
          <a:prstGeom prst="rect">
            <a:avLst/>
          </a:prstGeom>
        </p:spPr>
      </p:pic>
    </p:spTree>
    <p:extLst>
      <p:ext uri="{BB962C8B-B14F-4D97-AF65-F5344CB8AC3E}">
        <p14:creationId xmlns:p14="http://schemas.microsoft.com/office/powerpoint/2010/main" val="274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4FAC-319F-4C65-A425-18A4F564E49F}"/>
              </a:ext>
            </a:extLst>
          </p:cNvPr>
          <p:cNvSpPr>
            <a:spLocks noGrp="1"/>
          </p:cNvSpPr>
          <p:nvPr>
            <p:ph type="title"/>
          </p:nvPr>
        </p:nvSpPr>
        <p:spPr>
          <a:xfrm>
            <a:off x="1143001" y="299864"/>
            <a:ext cx="9905998" cy="504786"/>
          </a:xfrm>
        </p:spPr>
        <p:txBody>
          <a:bodyPr>
            <a:normAutofit fontScale="90000"/>
          </a:bodyPr>
          <a:lstStyle/>
          <a:p>
            <a:pPr algn="ctr"/>
            <a:r>
              <a:rPr lang="en-US" b="1" dirty="0">
                <a:solidFill>
                  <a:schemeClr val="accent1">
                    <a:lumMod val="40000"/>
                    <a:lumOff val="60000"/>
                  </a:schemeClr>
                </a:solidFill>
              </a:rPr>
              <a:t>PROJECT SCREENSHOTS</a:t>
            </a:r>
          </a:p>
        </p:txBody>
      </p:sp>
      <p:pic>
        <p:nvPicPr>
          <p:cNvPr id="7" name="Picture 6">
            <a:extLst>
              <a:ext uri="{FF2B5EF4-FFF2-40B4-BE49-F238E27FC236}">
                <a16:creationId xmlns:a16="http://schemas.microsoft.com/office/drawing/2014/main" id="{0FB41FB3-9604-55E5-DE2D-2D7DA29314D5}"/>
              </a:ext>
            </a:extLst>
          </p:cNvPr>
          <p:cNvPicPr>
            <a:picLocks noChangeAspect="1"/>
          </p:cNvPicPr>
          <p:nvPr/>
        </p:nvPicPr>
        <p:blipFill>
          <a:blip r:embed="rId2"/>
          <a:stretch>
            <a:fillRect/>
          </a:stretch>
        </p:blipFill>
        <p:spPr>
          <a:xfrm>
            <a:off x="848876" y="907472"/>
            <a:ext cx="5336023" cy="2396838"/>
          </a:xfrm>
          <a:prstGeom prst="rect">
            <a:avLst/>
          </a:prstGeom>
        </p:spPr>
      </p:pic>
      <p:pic>
        <p:nvPicPr>
          <p:cNvPr id="4" name="Picture 3">
            <a:extLst>
              <a:ext uri="{FF2B5EF4-FFF2-40B4-BE49-F238E27FC236}">
                <a16:creationId xmlns:a16="http://schemas.microsoft.com/office/drawing/2014/main" id="{D938DCE0-4356-8679-7431-E6001A9015A3}"/>
              </a:ext>
            </a:extLst>
          </p:cNvPr>
          <p:cNvPicPr>
            <a:picLocks noChangeAspect="1"/>
          </p:cNvPicPr>
          <p:nvPr/>
        </p:nvPicPr>
        <p:blipFill>
          <a:blip r:embed="rId3"/>
          <a:stretch>
            <a:fillRect/>
          </a:stretch>
        </p:blipFill>
        <p:spPr>
          <a:xfrm>
            <a:off x="6442364" y="907472"/>
            <a:ext cx="5223164" cy="2396837"/>
          </a:xfrm>
          <a:prstGeom prst="rect">
            <a:avLst/>
          </a:prstGeom>
        </p:spPr>
      </p:pic>
      <p:pic>
        <p:nvPicPr>
          <p:cNvPr id="12" name="Content Placeholder 4">
            <a:extLst>
              <a:ext uri="{FF2B5EF4-FFF2-40B4-BE49-F238E27FC236}">
                <a16:creationId xmlns:a16="http://schemas.microsoft.com/office/drawing/2014/main" id="{1147BEC9-C9EC-7B18-15F4-BFE717D4D66D}"/>
              </a:ext>
            </a:extLst>
          </p:cNvPr>
          <p:cNvPicPr>
            <a:picLocks noGrp="1" noChangeAspect="1"/>
          </p:cNvPicPr>
          <p:nvPr>
            <p:ph idx="1"/>
          </p:nvPr>
        </p:nvPicPr>
        <p:blipFill>
          <a:blip r:embed="rId4"/>
          <a:stretch>
            <a:fillRect/>
          </a:stretch>
        </p:blipFill>
        <p:spPr>
          <a:xfrm>
            <a:off x="874299" y="3731156"/>
            <a:ext cx="5310600" cy="2733234"/>
          </a:xfrm>
        </p:spPr>
      </p:pic>
      <p:pic>
        <p:nvPicPr>
          <p:cNvPr id="13" name="Picture 12">
            <a:extLst>
              <a:ext uri="{FF2B5EF4-FFF2-40B4-BE49-F238E27FC236}">
                <a16:creationId xmlns:a16="http://schemas.microsoft.com/office/drawing/2014/main" id="{8BD9D486-E324-B83D-11FE-B7362438DBE3}"/>
              </a:ext>
            </a:extLst>
          </p:cNvPr>
          <p:cNvPicPr>
            <a:picLocks noChangeAspect="1"/>
          </p:cNvPicPr>
          <p:nvPr/>
        </p:nvPicPr>
        <p:blipFill>
          <a:blip r:embed="rId5"/>
          <a:stretch>
            <a:fillRect/>
          </a:stretch>
        </p:blipFill>
        <p:spPr>
          <a:xfrm>
            <a:off x="6442364" y="3697378"/>
            <a:ext cx="5223164" cy="2767012"/>
          </a:xfrm>
          <a:prstGeom prst="rect">
            <a:avLst/>
          </a:prstGeom>
        </p:spPr>
      </p:pic>
    </p:spTree>
    <p:extLst>
      <p:ext uri="{BB962C8B-B14F-4D97-AF65-F5344CB8AC3E}">
        <p14:creationId xmlns:p14="http://schemas.microsoft.com/office/powerpoint/2010/main" val="332286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7344-2F8C-6598-8763-A53FE2ECF7F3}"/>
              </a:ext>
            </a:extLst>
          </p:cNvPr>
          <p:cNvSpPr>
            <a:spLocks noGrp="1"/>
          </p:cNvSpPr>
          <p:nvPr>
            <p:ph type="title"/>
          </p:nvPr>
        </p:nvSpPr>
        <p:spPr>
          <a:xfrm>
            <a:off x="1143001" y="165777"/>
            <a:ext cx="9905998" cy="905482"/>
          </a:xfrm>
        </p:spPr>
        <p:txBody>
          <a:bodyPr/>
          <a:lstStyle/>
          <a:p>
            <a:pPr algn="ctr"/>
            <a:r>
              <a:rPr lang="en-US" b="1" dirty="0">
                <a:solidFill>
                  <a:schemeClr val="accent1">
                    <a:lumMod val="40000"/>
                    <a:lumOff val="60000"/>
                  </a:schemeClr>
                </a:solidFill>
              </a:rPr>
              <a:t>Project SCREENSHOTS</a:t>
            </a:r>
            <a:endParaRPr lang="en-US" dirty="0"/>
          </a:p>
        </p:txBody>
      </p:sp>
      <p:pic>
        <p:nvPicPr>
          <p:cNvPr id="9" name="Picture 8">
            <a:extLst>
              <a:ext uri="{FF2B5EF4-FFF2-40B4-BE49-F238E27FC236}">
                <a16:creationId xmlns:a16="http://schemas.microsoft.com/office/drawing/2014/main" id="{441CB52A-27CC-B599-BD03-05B2F9025CD7}"/>
              </a:ext>
            </a:extLst>
          </p:cNvPr>
          <p:cNvPicPr>
            <a:picLocks noChangeAspect="1"/>
          </p:cNvPicPr>
          <p:nvPr/>
        </p:nvPicPr>
        <p:blipFill>
          <a:blip r:embed="rId2"/>
          <a:stretch>
            <a:fillRect/>
          </a:stretch>
        </p:blipFill>
        <p:spPr>
          <a:xfrm>
            <a:off x="676576" y="1142760"/>
            <a:ext cx="5038423" cy="2651156"/>
          </a:xfrm>
          <a:prstGeom prst="rect">
            <a:avLst/>
          </a:prstGeom>
        </p:spPr>
      </p:pic>
      <p:pic>
        <p:nvPicPr>
          <p:cNvPr id="11" name="Picture 10">
            <a:extLst>
              <a:ext uri="{FF2B5EF4-FFF2-40B4-BE49-F238E27FC236}">
                <a16:creationId xmlns:a16="http://schemas.microsoft.com/office/drawing/2014/main" id="{45A5EF92-7CD0-480A-CED8-FE4872BEA710}"/>
              </a:ext>
            </a:extLst>
          </p:cNvPr>
          <p:cNvPicPr>
            <a:picLocks noChangeAspect="1"/>
          </p:cNvPicPr>
          <p:nvPr/>
        </p:nvPicPr>
        <p:blipFill>
          <a:blip r:embed="rId3"/>
          <a:stretch>
            <a:fillRect/>
          </a:stretch>
        </p:blipFill>
        <p:spPr>
          <a:xfrm>
            <a:off x="6008988" y="1142760"/>
            <a:ext cx="5038423" cy="2651156"/>
          </a:xfrm>
          <a:prstGeom prst="rect">
            <a:avLst/>
          </a:prstGeom>
        </p:spPr>
      </p:pic>
      <p:sp>
        <p:nvSpPr>
          <p:cNvPr id="10" name="Content Placeholder 9">
            <a:extLst>
              <a:ext uri="{FF2B5EF4-FFF2-40B4-BE49-F238E27FC236}">
                <a16:creationId xmlns:a16="http://schemas.microsoft.com/office/drawing/2014/main" id="{8E930EBD-0999-8187-B925-04D2F4352FF3}"/>
              </a:ext>
            </a:extLst>
          </p:cNvPr>
          <p:cNvSpPr>
            <a:spLocks noGrp="1"/>
          </p:cNvSpPr>
          <p:nvPr>
            <p:ph idx="1"/>
          </p:nvPr>
        </p:nvSpPr>
        <p:spPr>
          <a:xfrm>
            <a:off x="3835401" y="4356099"/>
            <a:ext cx="4076700" cy="1600201"/>
          </a:xfrm>
        </p:spPr>
        <p:txBody>
          <a:bodyPr>
            <a:noAutofit/>
          </a:bodyPr>
          <a:lstStyle/>
          <a:p>
            <a:pPr marL="0" indent="0" algn="ctr">
              <a:buNone/>
            </a:pPr>
            <a:br>
              <a:rPr lang="en-US" sz="3200" b="1" dirty="0">
                <a:solidFill>
                  <a:schemeClr val="accent1">
                    <a:lumMod val="40000"/>
                    <a:lumOff val="60000"/>
                  </a:schemeClr>
                </a:solidFill>
              </a:rPr>
            </a:br>
            <a:r>
              <a:rPr lang="en-US" sz="3200" b="1" dirty="0">
                <a:solidFill>
                  <a:schemeClr val="accent1">
                    <a:lumMod val="40000"/>
                    <a:lumOff val="60000"/>
                  </a:schemeClr>
                </a:solidFill>
              </a:rPr>
              <a:t>THANK YOU</a:t>
            </a:r>
            <a:br>
              <a:rPr lang="en-US" sz="3200" b="1" dirty="0">
                <a:solidFill>
                  <a:schemeClr val="accent1">
                    <a:lumMod val="40000"/>
                    <a:lumOff val="60000"/>
                  </a:schemeClr>
                </a:solidFill>
              </a:rPr>
            </a:br>
            <a:endParaRPr lang="en-US" sz="3200" dirty="0"/>
          </a:p>
        </p:txBody>
      </p:sp>
    </p:spTree>
    <p:extLst>
      <p:ext uri="{BB962C8B-B14F-4D97-AF65-F5344CB8AC3E}">
        <p14:creationId xmlns:p14="http://schemas.microsoft.com/office/powerpoint/2010/main" val="1130833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761</TotalTime>
  <Words>677</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Rockwell</vt:lpstr>
      <vt:lpstr>Circuit</vt:lpstr>
      <vt:lpstr>DATA SCIENCE INTERNSHIP APPLICATION PROGRAMMING </vt:lpstr>
      <vt:lpstr>Data Science on Subscription Service – DATALAB  FINAL PROJECT </vt:lpstr>
      <vt:lpstr>Exploratory data analysis</vt:lpstr>
      <vt:lpstr>THE POWER BI PART</vt:lpstr>
      <vt:lpstr>PROJECT SCREENSHOTS</vt:lpstr>
      <vt:lpstr>PROJECT SCREENSHOTS</vt:lpstr>
      <vt:lpstr>Project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INTERNSHIP APPLICATION PROGRAMMING</dc:title>
  <dc:creator>Godgive COMPUTER</dc:creator>
  <cp:lastModifiedBy>Godgive COMPUTER</cp:lastModifiedBy>
  <cp:revision>43</cp:revision>
  <dcterms:created xsi:type="dcterms:W3CDTF">2023-04-09T17:50:42Z</dcterms:created>
  <dcterms:modified xsi:type="dcterms:W3CDTF">2023-04-11T22:36:30Z</dcterms:modified>
</cp:coreProperties>
</file>